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40" r:id="rId3"/>
    <p:sldId id="349" r:id="rId4"/>
    <p:sldId id="350" r:id="rId5"/>
    <p:sldId id="332" r:id="rId6"/>
    <p:sldId id="351" r:id="rId7"/>
    <p:sldId id="352" r:id="rId8"/>
    <p:sldId id="333" r:id="rId9"/>
    <p:sldId id="335" r:id="rId10"/>
    <p:sldId id="348" r:id="rId11"/>
    <p:sldId id="336" r:id="rId12"/>
    <p:sldId id="337" r:id="rId13"/>
    <p:sldId id="338" r:id="rId14"/>
    <p:sldId id="339" r:id="rId15"/>
    <p:sldId id="341" r:id="rId16"/>
    <p:sldId id="342" r:id="rId17"/>
    <p:sldId id="344" r:id="rId18"/>
    <p:sldId id="345" r:id="rId19"/>
    <p:sldId id="346" r:id="rId20"/>
    <p:sldId id="347" r:id="rId21"/>
    <p:sldId id="354" r:id="rId22"/>
    <p:sldId id="35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23" autoAdjust="0"/>
    <p:restoredTop sz="92843" autoAdjust="0"/>
  </p:normalViewPr>
  <p:slideViewPr>
    <p:cSldViewPr snapToGrid="0" snapToObjects="1">
      <p:cViewPr>
        <p:scale>
          <a:sx n="72" d="100"/>
          <a:sy n="72" d="100"/>
        </p:scale>
        <p:origin x="-1560" y="-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25C96-1806-6444-BCB4-36B5335BCCA0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857DB-E7E9-494C-BF3D-BA8320D38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354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DE24A-17B5-6F47-A0C2-BB54BC0ADD4F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7C448-7D93-2845-BCE9-38DC47588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592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C448-7D93-2845-BCE9-38DC47588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16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1EF5B-E67D-CC4D-AB7D-93EB4128C879}" type="datetime1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1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C969-566B-0A40-ACAE-CFFB7DA4E607}" type="datetime1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2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EE39-13B3-AF4C-A162-758BA2F5E6FB}" type="datetime1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5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7C4F-5B66-254F-A4D0-F1304C093445}" type="datetime1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9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BCF6-7C73-3C48-AFF1-217F442AAEB1}" type="datetime1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621E-3B80-8A4A-A9F6-5ADABC73B734}" type="datetime1">
              <a:rPr lang="en-US" smtClean="0"/>
              <a:t>10/29/15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0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5993-4782-0548-AF09-C9BC5B105FE0}" type="datetime1">
              <a:rPr lang="en-US" smtClean="0"/>
              <a:t>10/29/15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9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C5AB-6D71-5E48-9392-34F701F93339}" type="datetime1">
              <a:rPr lang="en-US" smtClean="0"/>
              <a:t>10/29/15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5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0818-377B-EC41-B376-2A3590C8134A}" type="datetime1">
              <a:rPr lang="en-US" smtClean="0"/>
              <a:t>10/29/15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2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1C58-A2DD-0843-940D-A4C7EE4C09ED}" type="datetime1">
              <a:rPr lang="en-US" smtClean="0"/>
              <a:t>10/29/15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6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7C0A-86C1-C443-AF66-F20DBC1ECC1D}" type="datetime1">
              <a:rPr lang="en-US" smtClean="0"/>
              <a:t>10/29/15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7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6E810-71AE-2B4F-9CFC-490C60E9168E}" type="datetime1">
              <a:rPr lang="en-US" smtClean="0"/>
              <a:t>10/29/15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red_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44" y="6400306"/>
            <a:ext cx="1466414" cy="36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39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wiseshiftleft.github.io/sjcl/acsac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pomcor.com/2015/10/25/faster-modular-exponentiation-in-javascript/" TargetMode="External"/><Relationship Id="rId4" Type="http://schemas.openxmlformats.org/officeDocument/2006/relationships/hyperlink" Target="mailto:fcorella@pomcor.com" TargetMode="External"/><Relationship Id="rId5" Type="http://schemas.openxmlformats.org/officeDocument/2006/relationships/hyperlink" Target="mailto:kplewison@pomcor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omcor.com/documents/ModExpInJS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Faster Implementation of Modular Exponentiation in JavaScript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Francisco </a:t>
            </a:r>
            <a:r>
              <a:rPr lang="en-US" dirty="0" smtClean="0">
                <a:solidFill>
                  <a:schemeClr val="tx1"/>
                </a:solidFill>
              </a:rPr>
              <a:t>Corella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2600" dirty="0" err="1">
                <a:solidFill>
                  <a:schemeClr val="tx1"/>
                </a:solidFill>
              </a:rPr>
              <a:t>fcorella@pomcor.com</a:t>
            </a:r>
            <a:endParaRPr lang="en-US" sz="26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Karen </a:t>
            </a:r>
            <a:r>
              <a:rPr lang="en-US" dirty="0" err="1" smtClean="0">
                <a:solidFill>
                  <a:schemeClr val="tx1"/>
                </a:solidFill>
              </a:rPr>
              <a:t>Lewison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600" dirty="0" err="1" smtClean="0">
                <a:solidFill>
                  <a:schemeClr val="tx1"/>
                </a:solidFill>
              </a:rPr>
              <a:t>kplewison@pomcor.com</a:t>
            </a:r>
            <a:endParaRPr lang="en-US" sz="26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89468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For presentation at IIW XXI, October 27-29, 2015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378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6951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Karatsuba</a:t>
            </a:r>
            <a:r>
              <a:rPr lang="en-US" sz="4000" dirty="0"/>
              <a:t> </a:t>
            </a:r>
            <a:r>
              <a:rPr lang="en-US" sz="4000" dirty="0" smtClean="0"/>
              <a:t>Multiplication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6613"/>
            <a:ext cx="8686800" cy="5379737"/>
          </a:xfrm>
        </p:spPr>
        <p:txBody>
          <a:bodyPr>
            <a:normAutofit/>
          </a:bodyPr>
          <a:lstStyle/>
          <a:p>
            <a:r>
              <a:rPr lang="en-US" dirty="0" smtClean="0"/>
              <a:t>Recursive multiplication with 3 recursive calls in stead of 4: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i="1" dirty="0"/>
              <a:t>x</a:t>
            </a:r>
            <a:r>
              <a:rPr lang="en-US" dirty="0"/>
              <a:t> =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i="1" dirty="0"/>
              <a:t>b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i="1" dirty="0"/>
              <a:t>y</a:t>
            </a:r>
            <a:r>
              <a:rPr lang="en-US" baseline="-25000" dirty="0"/>
              <a:t>1</a:t>
            </a:r>
            <a:r>
              <a:rPr lang="en-US" i="1" dirty="0"/>
              <a:t>b</a:t>
            </a:r>
            <a:r>
              <a:rPr lang="en-US" dirty="0"/>
              <a:t> + </a:t>
            </a:r>
            <a:r>
              <a:rPr lang="en-US" i="1" dirty="0" smtClean="0"/>
              <a:t>y</a:t>
            </a:r>
            <a:r>
              <a:rPr lang="en-US" baseline="-25000" dirty="0" smtClean="0"/>
              <a:t>0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err="1"/>
              <a:t>xy</a:t>
            </a:r>
            <a:r>
              <a:rPr lang="en-US" dirty="0"/>
              <a:t> = (</a:t>
            </a:r>
            <a:r>
              <a:rPr lang="en-US" i="1" dirty="0"/>
              <a:t>b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)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i="1" dirty="0"/>
              <a:t>y</a:t>
            </a:r>
            <a:r>
              <a:rPr lang="en-US" baseline="-25000" dirty="0"/>
              <a:t>1</a:t>
            </a:r>
            <a:r>
              <a:rPr lang="en-US" dirty="0"/>
              <a:t> - </a:t>
            </a:r>
            <a:r>
              <a:rPr lang="en-US" i="1" dirty="0"/>
              <a:t>b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-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)(</a:t>
            </a:r>
            <a:r>
              <a:rPr lang="en-US" i="1" dirty="0"/>
              <a:t>y</a:t>
            </a:r>
            <a:r>
              <a:rPr lang="en-US" baseline="-25000" dirty="0"/>
              <a:t>1</a:t>
            </a:r>
            <a:r>
              <a:rPr lang="en-US" dirty="0"/>
              <a:t> - </a:t>
            </a:r>
            <a:r>
              <a:rPr lang="en-US" i="1" dirty="0"/>
              <a:t>y</a:t>
            </a:r>
            <a:r>
              <a:rPr lang="en-US" baseline="-25000" dirty="0"/>
              <a:t>0</a:t>
            </a:r>
            <a:r>
              <a:rPr lang="en-US" dirty="0"/>
              <a:t>) + (</a:t>
            </a:r>
            <a:r>
              <a:rPr lang="en-US" i="1" dirty="0"/>
              <a:t>b</a:t>
            </a:r>
            <a:r>
              <a:rPr lang="en-US" dirty="0"/>
              <a:t> + 1)</a:t>
            </a:r>
            <a:r>
              <a:rPr lang="en-US" i="1" dirty="0" smtClean="0"/>
              <a:t>x</a:t>
            </a:r>
            <a:r>
              <a:rPr lang="en-US" baseline="-25000" dirty="0" smtClean="0"/>
              <a:t>0</a:t>
            </a:r>
            <a:r>
              <a:rPr lang="en-US" i="1" dirty="0" smtClean="0"/>
              <a:t>y</a:t>
            </a:r>
            <a:r>
              <a:rPr lang="en-US" baseline="-25000" dirty="0" smtClean="0"/>
              <a:t>0</a:t>
            </a:r>
            <a:endParaRPr lang="en-US" dirty="0" smtClean="0"/>
          </a:p>
          <a:p>
            <a:r>
              <a:rPr lang="en-US" dirty="0" err="1" smtClean="0"/>
              <a:t>Karatsuba</a:t>
            </a:r>
            <a:r>
              <a:rPr lang="en-US" dirty="0" smtClean="0"/>
              <a:t> runs in time </a:t>
            </a:r>
            <a:r>
              <a:rPr lang="en-US" dirty="0" err="1" smtClean="0"/>
              <a:t>Θ</a:t>
            </a:r>
            <a:r>
              <a:rPr lang="en-US" dirty="0" smtClean="0"/>
              <a:t>(</a:t>
            </a:r>
            <a:r>
              <a:rPr lang="en-US" i="1" dirty="0"/>
              <a:t>n</a:t>
            </a:r>
            <a:r>
              <a:rPr lang="en-US" baseline="30000" dirty="0"/>
              <a:t>log</a:t>
            </a:r>
            <a:r>
              <a:rPr lang="en-US" sz="2800" baseline="-1000" dirty="0"/>
              <a:t>2</a:t>
            </a:r>
            <a:r>
              <a:rPr lang="en-US" baseline="30000" dirty="0"/>
              <a:t>3</a:t>
            </a:r>
            <a:r>
              <a:rPr lang="en-US" dirty="0"/>
              <a:t>) </a:t>
            </a:r>
            <a:r>
              <a:rPr lang="en-US" dirty="0" smtClean="0"/>
              <a:t>instead of </a:t>
            </a:r>
            <a:r>
              <a:rPr lang="en-US" dirty="0" err="1" smtClean="0"/>
              <a:t>Θ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As a rule of thumb, </a:t>
            </a:r>
            <a:r>
              <a:rPr lang="en-US" dirty="0" err="1" smtClean="0"/>
              <a:t>Karatsuba</a:t>
            </a:r>
            <a:r>
              <a:rPr lang="en-US" dirty="0" smtClean="0"/>
              <a:t> is </a:t>
            </a:r>
            <a:r>
              <a:rPr lang="en-US" dirty="0"/>
              <a:t>usually faster when the multiplicands are longer than 320-640 </a:t>
            </a:r>
            <a:r>
              <a:rPr lang="en-US" dirty="0" smtClean="0"/>
              <a:t>bits” (Wikipedia)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74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language of web applications</a:t>
            </a:r>
          </a:p>
          <a:p>
            <a:r>
              <a:rPr lang="en-US" dirty="0" smtClean="0"/>
              <a:t>Runs in the browser</a:t>
            </a:r>
          </a:p>
          <a:p>
            <a:r>
              <a:rPr lang="en-US" dirty="0" smtClean="0"/>
              <a:t>Originally intended for simple tasks in web pages</a:t>
            </a:r>
          </a:p>
          <a:p>
            <a:r>
              <a:rPr lang="en-US" dirty="0" smtClean="0"/>
              <a:t>Now a feature-rich language used on clients and servers</a:t>
            </a:r>
          </a:p>
          <a:p>
            <a:r>
              <a:rPr lang="en-US" dirty="0" smtClean="0"/>
              <a:t>Arguably the most important programming language today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31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JavaScript Not Designed for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Interpreted =&gt; slower than a compiled language like C</a:t>
            </a:r>
          </a:p>
          <a:p>
            <a:r>
              <a:rPr lang="en-US" dirty="0" smtClean="0"/>
              <a:t>Floating point but no integer arithmetic!!!</a:t>
            </a:r>
          </a:p>
          <a:p>
            <a:r>
              <a:rPr lang="en-US" dirty="0" smtClean="0"/>
              <a:t>Options for implementing cryptographic authentication in a web application</a:t>
            </a:r>
          </a:p>
          <a:p>
            <a:pPr lvl="1"/>
            <a:r>
              <a:rPr lang="en-US" dirty="0" smtClean="0"/>
              <a:t>Web Cryptography API spec of W3C?</a:t>
            </a:r>
          </a:p>
          <a:p>
            <a:pPr lvl="1"/>
            <a:r>
              <a:rPr lang="en-US" dirty="0" smtClean="0"/>
              <a:t>Stanford JavaScript Crypto Library?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56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Cryptography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Appealing:</a:t>
            </a:r>
          </a:p>
          <a:p>
            <a:pPr lvl="1"/>
            <a:r>
              <a:rPr lang="en-US" dirty="0" smtClean="0"/>
              <a:t>Crypto available to JavaScript apps</a:t>
            </a:r>
          </a:p>
          <a:p>
            <a:pPr lvl="1"/>
            <a:r>
              <a:rPr lang="en-US" dirty="0" smtClean="0"/>
              <a:t>But implemented in C and/or assembly language and/or hardware</a:t>
            </a:r>
          </a:p>
          <a:p>
            <a:r>
              <a:rPr lang="en-US" dirty="0" smtClean="0"/>
              <a:t>But:</a:t>
            </a:r>
          </a:p>
          <a:p>
            <a:pPr lvl="1"/>
            <a:r>
              <a:rPr lang="en-US" dirty="0" smtClean="0"/>
              <a:t>No DSA!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synchronous interface!!!</a:t>
            </a:r>
          </a:p>
          <a:p>
            <a:pPr lvl="1"/>
            <a:r>
              <a:rPr lang="en-US" dirty="0" smtClean="0"/>
              <a:t>Unfinished and in a state of flux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95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Stanford JavaScript Crypto Library (SJCL)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as a fast implementation of AES in Javascript</a:t>
            </a:r>
          </a:p>
          <a:p>
            <a:r>
              <a:rPr lang="en-US" dirty="0" smtClean="0"/>
              <a:t>Paper at 2009 ACSAC: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://bitwiseshiftleft.github.io/sjcl/</a:t>
            </a:r>
            <a:r>
              <a:rPr lang="en-US" dirty="0" smtClean="0">
                <a:hlinkClick r:id="rId2"/>
              </a:rPr>
              <a:t>acsac.pdf</a:t>
            </a:r>
            <a:endParaRPr lang="en-US" dirty="0" smtClean="0"/>
          </a:p>
          <a:p>
            <a:r>
              <a:rPr lang="en-US" dirty="0" err="1" smtClean="0"/>
              <a:t>GitHub</a:t>
            </a:r>
            <a:r>
              <a:rPr lang="en-US" dirty="0" smtClean="0"/>
              <a:t> project has added public key cryptography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40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SJCL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SJCL focuses on ECC</a:t>
            </a:r>
          </a:p>
          <a:p>
            <a:pPr lvl="1"/>
            <a:r>
              <a:rPr lang="en-US" dirty="0" smtClean="0"/>
              <a:t>No RSA or classical DSA</a:t>
            </a:r>
          </a:p>
          <a:p>
            <a:r>
              <a:rPr lang="en-US" dirty="0" smtClean="0"/>
              <a:t>SJCL does provide classical DH, and implements modular exponentiation to that purpose</a:t>
            </a:r>
          </a:p>
          <a:p>
            <a:r>
              <a:rPr lang="en-US" dirty="0" smtClean="0"/>
              <a:t>SJCL features Montgomery reduction and sliding-window exponentiation</a:t>
            </a:r>
          </a:p>
          <a:p>
            <a:r>
              <a:rPr lang="en-US" dirty="0" smtClean="0"/>
              <a:t>But no </a:t>
            </a:r>
            <a:r>
              <a:rPr lang="en-US" dirty="0" err="1" smtClean="0"/>
              <a:t>Karatsuba</a:t>
            </a:r>
            <a:r>
              <a:rPr lang="en-US" dirty="0" smtClean="0"/>
              <a:t> multiplication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7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Chose Another Option: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our own big integer library and our own crypto algorithms</a:t>
            </a:r>
          </a:p>
          <a:p>
            <a:pPr lvl="1"/>
            <a:r>
              <a:rPr lang="en-US" dirty="0" smtClean="0"/>
              <a:t>We were hoping to improve modular exponentiation performance by a factor of 2 using </a:t>
            </a:r>
            <a:r>
              <a:rPr lang="en-US" dirty="0" err="1" smtClean="0"/>
              <a:t>Karatsuba</a:t>
            </a:r>
            <a:endParaRPr lang="en-US" dirty="0" smtClean="0"/>
          </a:p>
          <a:p>
            <a:pPr lvl="1"/>
            <a:r>
              <a:rPr lang="en-US" dirty="0" err="1" smtClean="0"/>
              <a:t>Karatsuba</a:t>
            </a:r>
            <a:r>
              <a:rPr lang="en-US" dirty="0" smtClean="0"/>
              <a:t> did not help for &lt; 4000 bit moduli</a:t>
            </a:r>
          </a:p>
          <a:p>
            <a:pPr lvl="1"/>
            <a:r>
              <a:rPr lang="en-US" dirty="0" smtClean="0"/>
              <a:t>But we increased performance by a factor of 6 to 8 without </a:t>
            </a:r>
            <a:r>
              <a:rPr lang="en-US" dirty="0" err="1" smtClean="0"/>
              <a:t>Karatsuba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22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Performance Results for DSA-DH bit lengths</a:t>
            </a:r>
            <a:br>
              <a:rPr lang="en-US" sz="3200" dirty="0" smtClean="0"/>
            </a:br>
            <a:r>
              <a:rPr lang="en-US" sz="3200" dirty="0" smtClean="0"/>
              <a:t>in Firefox on Mac with 1.7 GHz 64-bit Processor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127899"/>
              </p:ext>
            </p:extLst>
          </p:nvPr>
        </p:nvGraphicFramePr>
        <p:xfrm>
          <a:off x="642018" y="1943871"/>
          <a:ext cx="7938940" cy="4054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788"/>
                <a:gridCol w="1587788"/>
                <a:gridCol w="1587788"/>
                <a:gridCol w="1587788"/>
                <a:gridCol w="1587788"/>
              </a:tblGrid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Security strength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256</a:t>
                      </a:r>
                      <a:endParaRPr lang="en-US" sz="2400" dirty="0"/>
                    </a:p>
                  </a:txBody>
                  <a:tcPr/>
                </a:tc>
              </a:tr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384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512</a:t>
                      </a:r>
                      <a:endParaRPr lang="en-US" sz="2400" dirty="0"/>
                    </a:p>
                  </a:txBody>
                  <a:tcPr/>
                </a:tc>
              </a:tr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2048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3072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7680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15360</a:t>
                      </a:r>
                      <a:endParaRPr lang="en-US" sz="2400" dirty="0"/>
                    </a:p>
                  </a:txBody>
                  <a:tcPr/>
                </a:tc>
              </a:tr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Stanford</a:t>
                      </a:r>
                    </a:p>
                    <a:p>
                      <a:pPr algn="ctr"/>
                      <a:r>
                        <a:rPr lang="en-US" dirty="0" smtClean="0"/>
                        <a:t>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74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180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1549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7908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</a:tr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Pomcor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199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1050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</a:tr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Performance</a:t>
                      </a:r>
                    </a:p>
                    <a:p>
                      <a:pPr algn="ctr"/>
                      <a:r>
                        <a:rPr lang="en-US" dirty="0" smtClean="0"/>
                        <a:t>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7x faster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8x faster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8x faster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8x faster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583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436" y="274638"/>
            <a:ext cx="8386924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Performance Results for RSA-with-CRT bit lengths</a:t>
            </a:r>
            <a:br>
              <a:rPr lang="en-US" sz="3200" dirty="0" smtClean="0"/>
            </a:br>
            <a:r>
              <a:rPr lang="en-US" sz="3200" dirty="0" smtClean="0"/>
              <a:t>in Firefox on Mac with 1.7 GHz 64-bit Processor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351538"/>
              </p:ext>
            </p:extLst>
          </p:nvPr>
        </p:nvGraphicFramePr>
        <p:xfrm>
          <a:off x="642018" y="1943871"/>
          <a:ext cx="7938940" cy="4054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788"/>
                <a:gridCol w="1587788"/>
                <a:gridCol w="1587788"/>
                <a:gridCol w="1587788"/>
                <a:gridCol w="1587788"/>
              </a:tblGrid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Security strength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256</a:t>
                      </a:r>
                      <a:endParaRPr lang="en-US" sz="2400" dirty="0"/>
                    </a:p>
                  </a:txBody>
                  <a:tcPr/>
                </a:tc>
              </a:tr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2048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3072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7680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15360</a:t>
                      </a:r>
                      <a:endParaRPr lang="en-US" sz="2400" dirty="0"/>
                    </a:p>
                  </a:txBody>
                  <a:tcPr/>
                </a:tc>
              </a:tr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1536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3840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7680</a:t>
                      </a:r>
                      <a:endParaRPr lang="en-US" sz="2400" dirty="0"/>
                    </a:p>
                  </a:txBody>
                  <a:tcPr/>
                </a:tc>
              </a:tr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Stanford</a:t>
                      </a:r>
                    </a:p>
                    <a:p>
                      <a:pPr algn="ctr"/>
                      <a:r>
                        <a:rPr lang="en-US" dirty="0" smtClean="0"/>
                        <a:t>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148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460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6636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50818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</a:tr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Pomcor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882 </a:t>
                      </a:r>
                      <a:r>
                        <a:rPr lang="en-US" sz="2400" baseline="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7424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</a:tr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Performance</a:t>
                      </a:r>
                    </a:p>
                    <a:p>
                      <a:pPr algn="ctr"/>
                      <a:r>
                        <a:rPr lang="en-US" dirty="0" smtClean="0"/>
                        <a:t>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6x faster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6x faster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8x faster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7x faster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011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37" y="274638"/>
            <a:ext cx="8749311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Performance Results for DSA-DH bit lengths</a:t>
            </a:r>
            <a:br>
              <a:rPr lang="en-US" sz="3200" dirty="0" smtClean="0"/>
            </a:br>
            <a:r>
              <a:rPr lang="en-US" sz="3200" dirty="0" smtClean="0"/>
              <a:t>in Chrome on Phone with 2.3 GHz 32-bit Processor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720467"/>
              </p:ext>
            </p:extLst>
          </p:nvPr>
        </p:nvGraphicFramePr>
        <p:xfrm>
          <a:off x="642018" y="1943871"/>
          <a:ext cx="7938940" cy="4079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788"/>
                <a:gridCol w="1587788"/>
                <a:gridCol w="1587788"/>
                <a:gridCol w="1587788"/>
                <a:gridCol w="1587788"/>
              </a:tblGrid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Security strength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256</a:t>
                      </a:r>
                      <a:endParaRPr lang="en-US" sz="2400" dirty="0"/>
                    </a:p>
                  </a:txBody>
                  <a:tcPr/>
                </a:tc>
              </a:tr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384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512</a:t>
                      </a:r>
                      <a:endParaRPr lang="en-US" sz="2400" dirty="0"/>
                    </a:p>
                  </a:txBody>
                  <a:tcPr/>
                </a:tc>
              </a:tr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2048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3072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7680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15360</a:t>
                      </a:r>
                      <a:endParaRPr lang="en-US" sz="2400" dirty="0"/>
                    </a:p>
                  </a:txBody>
                  <a:tcPr/>
                </a:tc>
              </a:tr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Stanford</a:t>
                      </a:r>
                    </a:p>
                    <a:p>
                      <a:pPr algn="ctr"/>
                      <a:r>
                        <a:rPr lang="en-US" dirty="0" smtClean="0"/>
                        <a:t>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315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742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6264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34460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</a:tr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Pomcor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46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103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644 </a:t>
                      </a:r>
                      <a:r>
                        <a:rPr lang="en-US" sz="2400" baseline="0" dirty="0" err="1" smtClean="0"/>
                        <a:t>ms</a:t>
                      </a:r>
                      <a:endParaRPr lang="en-US" sz="2400" baseline="0" dirty="0" smtClean="0"/>
                    </a:p>
                    <a:p>
                      <a:pPr algn="ctr"/>
                      <a:r>
                        <a:rPr lang="en-US" sz="1600" baseline="0" dirty="0" smtClean="0"/>
                        <a:t>using </a:t>
                      </a:r>
                      <a:r>
                        <a:rPr lang="en-US" sz="1600" baseline="0" dirty="0" err="1" smtClean="0"/>
                        <a:t>Karatsuba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3379 </a:t>
                      </a:r>
                      <a:r>
                        <a:rPr lang="en-US" sz="2400" dirty="0" err="1" smtClean="0"/>
                        <a:t>ms</a:t>
                      </a:r>
                      <a:endParaRPr lang="en-US" sz="1600" baseline="0" dirty="0" smtClean="0"/>
                    </a:p>
                    <a:p>
                      <a:pPr algn="ctr"/>
                      <a:r>
                        <a:rPr lang="en-US" sz="1600" baseline="0" dirty="0" smtClean="0"/>
                        <a:t>using </a:t>
                      </a:r>
                      <a:r>
                        <a:rPr lang="en-US" sz="1600" baseline="0" dirty="0" err="1" smtClean="0"/>
                        <a:t>Karatsuba</a:t>
                      </a:r>
                      <a:endParaRPr lang="en-US" sz="1600" dirty="0"/>
                    </a:p>
                  </a:txBody>
                  <a:tcPr/>
                </a:tc>
              </a:tr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Performance</a:t>
                      </a:r>
                    </a:p>
                    <a:p>
                      <a:pPr algn="ctr"/>
                      <a:r>
                        <a:rPr lang="en-US" dirty="0" smtClean="0"/>
                        <a:t>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7x faster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7x faster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10x faster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10x faster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93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work is part of an effort to develop a cryptographic authentication toolkit for developers of web applications</a:t>
            </a:r>
          </a:p>
          <a:p>
            <a:r>
              <a:rPr lang="en-US" dirty="0" smtClean="0"/>
              <a:t>Outline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ryptographic authentication</a:t>
            </a:r>
          </a:p>
          <a:p>
            <a:pPr lvl="1"/>
            <a:r>
              <a:rPr lang="en-US" dirty="0" smtClean="0"/>
              <a:t>Modular Exponentiation</a:t>
            </a:r>
          </a:p>
          <a:p>
            <a:pPr lvl="1"/>
            <a:r>
              <a:rPr lang="en-US" dirty="0" smtClean="0"/>
              <a:t>JavaScript 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22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Performance Results for RSA-with-CRT bit lengths</a:t>
            </a:r>
            <a:br>
              <a:rPr lang="en-US" sz="3200" dirty="0" smtClean="0"/>
            </a:br>
            <a:r>
              <a:rPr lang="en-US" sz="3200" dirty="0" smtClean="0"/>
              <a:t>in Chrome on Phone with 2.3 GHz 32-bit Processor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46594"/>
              </p:ext>
            </p:extLst>
          </p:nvPr>
        </p:nvGraphicFramePr>
        <p:xfrm>
          <a:off x="642018" y="1943871"/>
          <a:ext cx="7938940" cy="4054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788"/>
                <a:gridCol w="1587788"/>
                <a:gridCol w="1587788"/>
                <a:gridCol w="1587788"/>
                <a:gridCol w="1587788"/>
              </a:tblGrid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Security strength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256</a:t>
                      </a:r>
                      <a:endParaRPr lang="en-US" sz="2400" dirty="0"/>
                    </a:p>
                  </a:txBody>
                  <a:tcPr/>
                </a:tc>
              </a:tr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2048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3072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7680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15360</a:t>
                      </a:r>
                      <a:endParaRPr lang="en-US" sz="2400" dirty="0"/>
                    </a:p>
                  </a:txBody>
                  <a:tcPr/>
                </a:tc>
              </a:tr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1536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3840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7680</a:t>
                      </a:r>
                      <a:endParaRPr lang="en-US" sz="2400" dirty="0"/>
                    </a:p>
                  </a:txBody>
                  <a:tcPr/>
                </a:tc>
              </a:tr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Stanford</a:t>
                      </a:r>
                    </a:p>
                    <a:p>
                      <a:pPr algn="ctr"/>
                      <a:r>
                        <a:rPr lang="en-US" dirty="0" smtClean="0"/>
                        <a:t>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710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2108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29300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Not tested</a:t>
                      </a:r>
                      <a:endParaRPr lang="en-US" sz="2400" dirty="0"/>
                    </a:p>
                  </a:txBody>
                  <a:tcPr/>
                </a:tc>
              </a:tr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Pomcor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115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263 </a:t>
                      </a:r>
                      <a:r>
                        <a:rPr lang="en-US" sz="240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3263 </a:t>
                      </a:r>
                      <a:r>
                        <a:rPr lang="en-US" sz="2400" baseline="0" dirty="0" err="1" smtClean="0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Not tested</a:t>
                      </a:r>
                      <a:endParaRPr lang="en-US" sz="2400" dirty="0"/>
                    </a:p>
                  </a:txBody>
                  <a:tcPr/>
                </a:tc>
              </a:tr>
              <a:tr h="675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Performance</a:t>
                      </a:r>
                    </a:p>
                    <a:p>
                      <a:pPr algn="ctr"/>
                      <a:r>
                        <a:rPr lang="en-US" dirty="0" smtClean="0"/>
                        <a:t>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6x faster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7x faster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7x faster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590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Practical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our fast implementation of modular exponentiation on a laptop…</a:t>
            </a:r>
          </a:p>
          <a:p>
            <a:pPr lvl="1"/>
            <a:r>
              <a:rPr lang="en-US" dirty="0" smtClean="0"/>
              <a:t>Crypto authentication using DSA becomes practical on a 64-bit laptop at all security strengths</a:t>
            </a:r>
          </a:p>
          <a:p>
            <a:pPr lvl="1"/>
            <a:r>
              <a:rPr lang="en-US" dirty="0" smtClean="0"/>
              <a:t>And on a 32-bit phone at security levels 112, 128 and 256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17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available online at</a:t>
            </a:r>
          </a:p>
          <a:p>
            <a:pPr lvl="1"/>
            <a:r>
              <a:rPr lang="en-US" dirty="0" smtClean="0">
                <a:hlinkClick r:id="rId2"/>
              </a:rPr>
              <a:t>http://pomcor.com/documents/ModExpInJS.pptx</a:t>
            </a:r>
            <a:endParaRPr lang="en-US" dirty="0" smtClean="0"/>
          </a:p>
          <a:p>
            <a:r>
              <a:rPr lang="en-US" dirty="0" smtClean="0"/>
              <a:t>See also the blog post at</a:t>
            </a:r>
          </a:p>
          <a:p>
            <a:pPr lvl="1"/>
            <a:r>
              <a:rPr lang="en-US" dirty="0">
                <a:hlinkClick r:id="rId3"/>
              </a:rPr>
              <a:t>http://pomcor.com/2015/10/25/faster-modular-exponentiation-in-javascript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Or contact us at</a:t>
            </a:r>
          </a:p>
          <a:p>
            <a:pPr lvl="1"/>
            <a:r>
              <a:rPr lang="en-US" dirty="0" smtClean="0">
                <a:hlinkClick r:id="rId4"/>
              </a:rPr>
              <a:t>fcorella@pomcor.com</a:t>
            </a:r>
            <a:r>
              <a:rPr lang="en-US" dirty="0" smtClean="0"/>
              <a:t> +1.619.770.6765</a:t>
            </a:r>
          </a:p>
          <a:p>
            <a:pPr lvl="1"/>
            <a:r>
              <a:rPr lang="en-US" dirty="0" smtClean="0">
                <a:hlinkClick r:id="rId5"/>
              </a:rPr>
              <a:t>kplewison@pomcor.com</a:t>
            </a:r>
            <a:r>
              <a:rPr lang="en-US" dirty="0" smtClean="0"/>
              <a:t> +1.669.300.4510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2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Cryptographic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prover</a:t>
            </a:r>
            <a:r>
              <a:rPr lang="en-US" dirty="0" smtClean="0"/>
              <a:t> can authenticate to a verifier by proving knowledge of a private key</a:t>
            </a:r>
          </a:p>
          <a:p>
            <a:r>
              <a:rPr lang="en-US" dirty="0" smtClean="0"/>
              <a:t>The private key may pertain to any kind of public key cryptosystem:</a:t>
            </a:r>
          </a:p>
          <a:p>
            <a:pPr lvl="1"/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Key exchange</a:t>
            </a:r>
          </a:p>
          <a:p>
            <a:pPr lvl="1"/>
            <a:r>
              <a:rPr lang="en-US" dirty="0" smtClean="0"/>
              <a:t>Digital signature</a:t>
            </a:r>
          </a:p>
          <a:p>
            <a:r>
              <a:rPr lang="en-US" dirty="0" smtClean="0"/>
              <a:t>Digital signature is not objected to by any governments, encryption and key exchange</a:t>
            </a:r>
            <a:r>
              <a:rPr lang="en-US" dirty="0"/>
              <a:t> </a:t>
            </a:r>
            <a:r>
              <a:rPr lang="en-US" dirty="0" smtClean="0"/>
              <a:t>may be subject to export controls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11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Cryptographic Authentication by Digital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Verifier generates random nonce</a:t>
            </a:r>
          </a:p>
          <a:p>
            <a:r>
              <a:rPr lang="en-US" dirty="0" smtClean="0"/>
              <a:t>A challenge is constructed from material including the verifier’s nonce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prover</a:t>
            </a:r>
            <a:r>
              <a:rPr lang="en-US" dirty="0" smtClean="0"/>
              <a:t> signs the challenge with its private key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39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 Cryptosystems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RSA</a:t>
            </a:r>
          </a:p>
          <a:p>
            <a:pPr lvl="1"/>
            <a:r>
              <a:rPr lang="en-US" dirty="0" smtClean="0"/>
              <a:t>1977</a:t>
            </a:r>
          </a:p>
          <a:p>
            <a:pPr lvl="1"/>
            <a:r>
              <a:rPr lang="en-US" dirty="0" smtClean="0"/>
              <a:t>Dual-purpose: encryption, signature</a:t>
            </a:r>
          </a:p>
          <a:p>
            <a:r>
              <a:rPr lang="en-US" dirty="0" smtClean="0"/>
              <a:t>DSA</a:t>
            </a:r>
          </a:p>
          <a:p>
            <a:pPr lvl="1"/>
            <a:r>
              <a:rPr lang="en-US" dirty="0" smtClean="0"/>
              <a:t>Designed by the NSA to provide signature but no encryption</a:t>
            </a:r>
          </a:p>
          <a:p>
            <a:r>
              <a:rPr lang="en-US" dirty="0" smtClean="0"/>
              <a:t>ECDSA</a:t>
            </a:r>
          </a:p>
          <a:p>
            <a:pPr lvl="1"/>
            <a:r>
              <a:rPr lang="en-US" dirty="0" smtClean="0"/>
              <a:t>Elliptic curve version of DSA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90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Elliptic curve vs. classical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Classical crypto (RSA, DSA, DH) relies on the difficulty of factoring (RSA) or computing discrete modular logarithms (DSA, DH)</a:t>
            </a:r>
          </a:p>
          <a:p>
            <a:r>
              <a:rPr lang="en-US" dirty="0" smtClean="0"/>
              <a:t>ECC (ECDSA, ECDH, EC version of El </a:t>
            </a:r>
            <a:r>
              <a:rPr lang="en-US" dirty="0" err="1" smtClean="0"/>
              <a:t>Gamal</a:t>
            </a:r>
            <a:r>
              <a:rPr lang="en-US" dirty="0" smtClean="0"/>
              <a:t>) relies on the difficulty of computing discrete “logarithms” in the group of points of an elliptic curve</a:t>
            </a:r>
          </a:p>
          <a:p>
            <a:r>
              <a:rPr lang="en-US" dirty="0" smtClean="0"/>
              <a:t>ECC requires shorter keys (because it is not vulnerable to index-calculus attacks) and therefore is faster</a:t>
            </a:r>
          </a:p>
          <a:p>
            <a:r>
              <a:rPr lang="en-US" dirty="0" smtClean="0"/>
              <a:t>But ECC has a trust problem after the Snowden revelations</a:t>
            </a:r>
          </a:p>
          <a:p>
            <a:r>
              <a:rPr lang="en-US" dirty="0" smtClean="0"/>
              <a:t>We plan to provide both classical and elliptic curve crypto in our toolkit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68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DSA Is Important!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DSA is the only cryptosystem that nobody objects to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dirty="0" smtClean="0"/>
              <a:t>It is not under suspicion of hiding a government back door, even though it was designed by the NSA</a:t>
            </a:r>
          </a:p>
          <a:p>
            <a:pPr lvl="1"/>
            <a:r>
              <a:rPr lang="en-US" dirty="0" smtClean="0"/>
              <a:t>It is not objected to by governments because it does not provide encryption or key exchange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3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 dirty="0" smtClean="0"/>
              <a:t>Modular exponentiation is what determines the performance of classical crypto algorithms</a:t>
            </a:r>
          </a:p>
          <a:p>
            <a:r>
              <a:rPr lang="en-US" dirty="0" smtClean="0"/>
              <a:t>RSA requires one modular exponentiation for signing, and one with short exponent for verifying</a:t>
            </a:r>
          </a:p>
          <a:p>
            <a:r>
              <a:rPr lang="en-US" dirty="0" smtClean="0"/>
              <a:t>RSA with CRT requires two modular exponentiations for signing, with half-size moduli</a:t>
            </a:r>
          </a:p>
          <a:p>
            <a:r>
              <a:rPr lang="en-US" dirty="0" smtClean="0"/>
              <a:t>DSA requires one modular exponentiation for signing, two for verifying</a:t>
            </a:r>
          </a:p>
          <a:p>
            <a:r>
              <a:rPr lang="en-US" dirty="0" smtClean="0"/>
              <a:t>DH requires one modular exponentiation by each key-exchange participant</a:t>
            </a:r>
          </a:p>
          <a:p>
            <a:r>
              <a:rPr lang="en-US" dirty="0" smtClean="0"/>
              <a:t>ECC uses scalar multiplication of curve points instead of modular exponentiation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76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Techniques for Implementing</a:t>
            </a:r>
            <a:br>
              <a:rPr lang="en-US" dirty="0" smtClean="0"/>
            </a:br>
            <a:r>
              <a:rPr lang="en-US" dirty="0" smtClean="0"/>
              <a:t>Modular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561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err="1" smtClean="0"/>
              <a:t>g</a:t>
            </a:r>
            <a:r>
              <a:rPr lang="en-US" i="1" baseline="30000" dirty="0" err="1" smtClean="0"/>
              <a:t>x</a:t>
            </a:r>
            <a:r>
              <a:rPr lang="en-US" dirty="0" smtClean="0"/>
              <a:t> mod </a:t>
            </a:r>
            <a:r>
              <a:rPr lang="en-US" i="1" dirty="0" smtClean="0"/>
              <a:t>m</a:t>
            </a:r>
            <a:endParaRPr lang="en-US" i="1" baseline="30000" dirty="0" smtClean="0"/>
          </a:p>
          <a:p>
            <a:r>
              <a:rPr lang="en-US" i="1" dirty="0" err="1" smtClean="0"/>
              <a:t>g</a:t>
            </a:r>
            <a:r>
              <a:rPr lang="en-US" i="1" baseline="30000" dirty="0" err="1" smtClean="0"/>
              <a:t>x</a:t>
            </a:r>
            <a:r>
              <a:rPr lang="en-US" dirty="0" smtClean="0"/>
              <a:t> would not fit in any storage</a:t>
            </a:r>
          </a:p>
          <a:p>
            <a:r>
              <a:rPr lang="en-US" dirty="0" smtClean="0"/>
              <a:t>Repeated multiply-and-reduce would take forever</a:t>
            </a:r>
          </a:p>
          <a:p>
            <a:r>
              <a:rPr lang="en-US" dirty="0" smtClean="0"/>
              <a:t>Square-and-multiply with reduce-as-you-go takes too long if reduction uses division</a:t>
            </a:r>
          </a:p>
          <a:p>
            <a:r>
              <a:rPr lang="en-US" dirty="0" smtClean="0"/>
              <a:t>Montgomery reduction avoids division</a:t>
            </a:r>
          </a:p>
          <a:p>
            <a:r>
              <a:rPr lang="en-US" dirty="0" smtClean="0"/>
              <a:t>Sliding-window exponentiation improves on square-and-multiply</a:t>
            </a:r>
          </a:p>
          <a:p>
            <a:r>
              <a:rPr lang="en-US" dirty="0" err="1" smtClean="0"/>
              <a:t>Karatsuba</a:t>
            </a:r>
            <a:r>
              <a:rPr lang="en-US" dirty="0" smtClean="0"/>
              <a:t> multiplication is asymptotically faster than long multiplication, should help for large moduli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32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8450</TotalTime>
  <Words>1072</Words>
  <Application>Microsoft Macintosh PowerPoint</Application>
  <PresentationFormat>On-screen Show (4:3)</PresentationFormat>
  <Paragraphs>272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Faster Implementation of Modular Exponentiation in JavaScript</vt:lpstr>
      <vt:lpstr>Context</vt:lpstr>
      <vt:lpstr>Cryptographic Authentication</vt:lpstr>
      <vt:lpstr>Cryptographic Authentication by Digital Signature</vt:lpstr>
      <vt:lpstr>Digital Signature Cryptosystems</vt:lpstr>
      <vt:lpstr>Elliptic curve vs. classical cryptography</vt:lpstr>
      <vt:lpstr>DSA Is Important!</vt:lpstr>
      <vt:lpstr>Modular Exponentiation</vt:lpstr>
      <vt:lpstr>Techniques for Implementing Modular Exponentiation</vt:lpstr>
      <vt:lpstr>Karatsuba Multiplication</vt:lpstr>
      <vt:lpstr>JavaScript</vt:lpstr>
      <vt:lpstr>JavaScript Not Designed for Cryptography</vt:lpstr>
      <vt:lpstr>Web Cryptography API</vt:lpstr>
      <vt:lpstr>Stanford JavaScript Crypto Library (SJCL)</vt:lpstr>
      <vt:lpstr>SJCL (continued)</vt:lpstr>
      <vt:lpstr>We Chose Another Option:</vt:lpstr>
      <vt:lpstr>Performance Results for DSA-DH bit lengths in Firefox on Mac with 1.7 GHz 64-bit Processor </vt:lpstr>
      <vt:lpstr>Performance Results for RSA-with-CRT bit lengths in Firefox on Mac with 1.7 GHz 64-bit Processor </vt:lpstr>
      <vt:lpstr>Performance Results for DSA-DH bit lengths in Chrome on Phone with 2.3 GHz 32-bit Processor </vt:lpstr>
      <vt:lpstr>Performance Results for RSA-with-CRT bit lengths in Chrome on Phone with 2.3 GHz 32-bit Processor </vt:lpstr>
      <vt:lpstr>Practical Benefits</vt:lpstr>
      <vt:lpstr>Thank you for your attention</vt:lpstr>
    </vt:vector>
  </TitlesOfParts>
  <Company>Pomcor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Disrupting the EMM market</dc:title>
  <dc:creator>Francisco Corella</dc:creator>
  <cp:lastModifiedBy>Francisco Corella</cp:lastModifiedBy>
  <cp:revision>388</cp:revision>
  <cp:lastPrinted>2014-05-08T04:27:59Z</cp:lastPrinted>
  <dcterms:created xsi:type="dcterms:W3CDTF">2014-05-05T20:55:40Z</dcterms:created>
  <dcterms:modified xsi:type="dcterms:W3CDTF">2015-10-29T16:27:11Z</dcterms:modified>
</cp:coreProperties>
</file>