
<file path=[Content_Types].xml><?xml version="1.0" encoding="utf-8"?>
<Types xmlns="http://schemas.openxmlformats.org/package/2006/content-types">
  <Default Extension="xml" ContentType="application/xml"/>
  <Default Extension="jpeg" ContentType="image/jpeg"/>
  <Default Extension="png" ContentType="image/pn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 Id="rId3"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50"/>
  </p:notesMasterIdLst>
  <p:handoutMasterIdLst>
    <p:handoutMasterId r:id="rId51"/>
  </p:handoutMasterIdLst>
  <p:sldIdLst>
    <p:sldId id="256" r:id="rId2"/>
    <p:sldId id="311" r:id="rId3"/>
    <p:sldId id="258" r:id="rId4"/>
    <p:sldId id="312" r:id="rId5"/>
    <p:sldId id="313" r:id="rId6"/>
    <p:sldId id="314" r:id="rId7"/>
    <p:sldId id="315" r:id="rId8"/>
    <p:sldId id="316" r:id="rId9"/>
    <p:sldId id="317" r:id="rId10"/>
    <p:sldId id="318" r:id="rId11"/>
    <p:sldId id="319" r:id="rId12"/>
    <p:sldId id="320" r:id="rId13"/>
    <p:sldId id="321" r:id="rId14"/>
    <p:sldId id="322" r:id="rId15"/>
    <p:sldId id="323" r:id="rId16"/>
    <p:sldId id="324" r:id="rId17"/>
    <p:sldId id="271" r:id="rId18"/>
    <p:sldId id="273" r:id="rId19"/>
    <p:sldId id="274" r:id="rId20"/>
    <p:sldId id="275" r:id="rId21"/>
    <p:sldId id="277" r:id="rId22"/>
    <p:sldId id="278" r:id="rId23"/>
    <p:sldId id="280" r:id="rId24"/>
    <p:sldId id="281" r:id="rId25"/>
    <p:sldId id="282" r:id="rId26"/>
    <p:sldId id="283" r:id="rId27"/>
    <p:sldId id="284" r:id="rId28"/>
    <p:sldId id="285" r:id="rId29"/>
    <p:sldId id="286" r:id="rId30"/>
    <p:sldId id="287" r:id="rId31"/>
    <p:sldId id="288" r:id="rId32"/>
    <p:sldId id="291" r:id="rId33"/>
    <p:sldId id="289" r:id="rId34"/>
    <p:sldId id="292" r:id="rId35"/>
    <p:sldId id="293" r:id="rId36"/>
    <p:sldId id="294" r:id="rId37"/>
    <p:sldId id="325" r:id="rId38"/>
    <p:sldId id="295" r:id="rId39"/>
    <p:sldId id="297" r:id="rId40"/>
    <p:sldId id="298" r:id="rId41"/>
    <p:sldId id="299" r:id="rId42"/>
    <p:sldId id="300" r:id="rId43"/>
    <p:sldId id="301" r:id="rId44"/>
    <p:sldId id="302" r:id="rId45"/>
    <p:sldId id="303" r:id="rId46"/>
    <p:sldId id="304" r:id="rId47"/>
    <p:sldId id="305" r:id="rId48"/>
    <p:sldId id="309" r:id="rId4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4094" autoAdjust="0"/>
    <p:restoredTop sz="94660"/>
  </p:normalViewPr>
  <p:slideViewPr>
    <p:cSldViewPr snapToGrid="0" snapToObjects="1">
      <p:cViewPr>
        <p:scale>
          <a:sx n="81" d="100"/>
          <a:sy n="81" d="100"/>
        </p:scale>
        <p:origin x="-1464" y="-10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2048"/>
    </p:cViewPr>
  </p:sorterViewPr>
  <p:gridSpacing cx="76200" cy="76200"/>
</p:viewPr>
</file>

<file path=ppt/_rels/presentation.xml.rels><?xml version="1.0" encoding="UTF-8" standalone="yes"?>
<Relationships xmlns="http://schemas.openxmlformats.org/package/2006/relationships"><Relationship Id="rId39" Type="http://schemas.openxmlformats.org/officeDocument/2006/relationships/slide" Target="slides/slide38.xml"/><Relationship Id="rId7" Type="http://schemas.openxmlformats.org/officeDocument/2006/relationships/slide" Target="slides/slide6.xml"/><Relationship Id="rId43" Type="http://schemas.openxmlformats.org/officeDocument/2006/relationships/slide" Target="slides/slide42.xml"/><Relationship Id="rId25" Type="http://schemas.openxmlformats.org/officeDocument/2006/relationships/slide" Target="slides/slide24.xml"/><Relationship Id="rId10" Type="http://schemas.openxmlformats.org/officeDocument/2006/relationships/slide" Target="slides/slide9.xml"/><Relationship Id="rId50" Type="http://schemas.openxmlformats.org/officeDocument/2006/relationships/notesMaster" Target="notesMasters/notesMaster1.xml"/><Relationship Id="rId17" Type="http://schemas.openxmlformats.org/officeDocument/2006/relationships/slide" Target="slides/slide16.xml"/><Relationship Id="rId9" Type="http://schemas.openxmlformats.org/officeDocument/2006/relationships/slide" Target="slides/slide8.xml"/><Relationship Id="rId18" Type="http://schemas.openxmlformats.org/officeDocument/2006/relationships/slide" Target="slides/slide17.xml"/><Relationship Id="rId27" Type="http://schemas.openxmlformats.org/officeDocument/2006/relationships/slide" Target="slides/slide26.xml"/><Relationship Id="rId14" Type="http://schemas.openxmlformats.org/officeDocument/2006/relationships/slide" Target="slides/slide13.xml"/><Relationship Id="rId4" Type="http://schemas.openxmlformats.org/officeDocument/2006/relationships/slide" Target="slides/slide3.xml"/><Relationship Id="rId28" Type="http://schemas.openxmlformats.org/officeDocument/2006/relationships/slide" Target="slides/slide27.xml"/><Relationship Id="rId45" Type="http://schemas.openxmlformats.org/officeDocument/2006/relationships/slide" Target="slides/slide44.xml"/><Relationship Id="rId42" Type="http://schemas.openxmlformats.org/officeDocument/2006/relationships/slide" Target="slides/slide41.xml"/><Relationship Id="rId6" Type="http://schemas.openxmlformats.org/officeDocument/2006/relationships/slide" Target="slides/slide5.xml"/><Relationship Id="rId49" Type="http://schemas.openxmlformats.org/officeDocument/2006/relationships/slide" Target="slides/slide48.xml"/><Relationship Id="rId44" Type="http://schemas.openxmlformats.org/officeDocument/2006/relationships/slide" Target="slides/slide43.xml"/><Relationship Id="rId19" Type="http://schemas.openxmlformats.org/officeDocument/2006/relationships/slide" Target="slides/slide18.xml"/><Relationship Id="rId38" Type="http://schemas.openxmlformats.org/officeDocument/2006/relationships/slide" Target="slides/slide37.xml"/><Relationship Id="rId20" Type="http://schemas.openxmlformats.org/officeDocument/2006/relationships/slide" Target="slides/slide19.xml"/><Relationship Id="rId2" Type="http://schemas.openxmlformats.org/officeDocument/2006/relationships/slide" Target="slides/slide1.xml"/><Relationship Id="rId46" Type="http://schemas.openxmlformats.org/officeDocument/2006/relationships/slide" Target="slides/slide45.xml"/><Relationship Id="rId35" Type="http://schemas.openxmlformats.org/officeDocument/2006/relationships/slide" Target="slides/slide34.xml"/><Relationship Id="rId51" Type="http://schemas.openxmlformats.org/officeDocument/2006/relationships/handoutMaster" Target="handoutMasters/handoutMaster1.xml"/><Relationship Id="rId55" Type="http://schemas.openxmlformats.org/officeDocument/2006/relationships/theme" Target="theme/theme1.xml"/><Relationship Id="rId31" Type="http://schemas.openxmlformats.org/officeDocument/2006/relationships/slide" Target="slides/slide30.xml"/><Relationship Id="rId34" Type="http://schemas.openxmlformats.org/officeDocument/2006/relationships/slide" Target="slides/slide33.xml"/><Relationship Id="rId40" Type="http://schemas.openxmlformats.org/officeDocument/2006/relationships/slide" Target="slides/slide39.xml"/><Relationship Id="rId36" Type="http://schemas.openxmlformats.org/officeDocument/2006/relationships/slide" Target="slides/slide35.xml"/><Relationship Id="rId1" Type="http://schemas.openxmlformats.org/officeDocument/2006/relationships/slideMaster" Target="slideMasters/slideMaster1.xml"/><Relationship Id="rId24" Type="http://schemas.openxmlformats.org/officeDocument/2006/relationships/slide" Target="slides/slide23.xml"/><Relationship Id="rId47" Type="http://schemas.openxmlformats.org/officeDocument/2006/relationships/slide" Target="slides/slide46.xml"/><Relationship Id="rId56" Type="http://schemas.openxmlformats.org/officeDocument/2006/relationships/tableStyles" Target="tableStyles.xml"/><Relationship Id="rId48" Type="http://schemas.openxmlformats.org/officeDocument/2006/relationships/slide" Target="slides/slide47.xml"/><Relationship Id="rId8" Type="http://schemas.openxmlformats.org/officeDocument/2006/relationships/slide" Target="slides/slide7.xml"/><Relationship Id="rId13" Type="http://schemas.openxmlformats.org/officeDocument/2006/relationships/slide" Target="slides/slide12.xml"/><Relationship Id="rId32" Type="http://schemas.openxmlformats.org/officeDocument/2006/relationships/slide" Target="slides/slide31.xml"/><Relationship Id="rId37" Type="http://schemas.openxmlformats.org/officeDocument/2006/relationships/slide" Target="slides/slide36.xml"/><Relationship Id="rId52" Type="http://schemas.openxmlformats.org/officeDocument/2006/relationships/printerSettings" Target="printerSettings/printerSettings1.bin"/><Relationship Id="rId54" Type="http://schemas.openxmlformats.org/officeDocument/2006/relationships/viewProps" Target="viewProps.xml"/><Relationship Id="rId12" Type="http://schemas.openxmlformats.org/officeDocument/2006/relationships/slide" Target="slides/slide11.xml"/><Relationship Id="rId3" Type="http://schemas.openxmlformats.org/officeDocument/2006/relationships/slide" Target="slides/slide2.xml"/><Relationship Id="rId23" Type="http://schemas.openxmlformats.org/officeDocument/2006/relationships/slide" Target="slides/slide22.xml"/><Relationship Id="rId53" Type="http://schemas.openxmlformats.org/officeDocument/2006/relationships/presProps" Target="presProps.xml"/><Relationship Id="rId26" Type="http://schemas.openxmlformats.org/officeDocument/2006/relationships/slide" Target="slides/slide25.xml"/><Relationship Id="rId30" Type="http://schemas.openxmlformats.org/officeDocument/2006/relationships/slide" Target="slides/slide29.xml"/><Relationship Id="rId11" Type="http://schemas.openxmlformats.org/officeDocument/2006/relationships/slide" Target="slides/slide10.xml"/><Relationship Id="rId29" Type="http://schemas.openxmlformats.org/officeDocument/2006/relationships/slide" Target="slides/slide28.xml"/><Relationship Id="rId16" Type="http://schemas.openxmlformats.org/officeDocument/2006/relationships/slide" Target="slides/slide15.xml"/><Relationship Id="rId33" Type="http://schemas.openxmlformats.org/officeDocument/2006/relationships/slide" Target="slides/slide32.xml"/><Relationship Id="rId41" Type="http://schemas.openxmlformats.org/officeDocument/2006/relationships/slide" Target="slides/slide40.xml"/><Relationship Id="rId5" Type="http://schemas.openxmlformats.org/officeDocument/2006/relationships/slide" Target="slides/slide4.xml"/><Relationship Id="rId15" Type="http://schemas.openxmlformats.org/officeDocument/2006/relationships/slide" Target="slides/slide14.xml"/><Relationship Id="rId22" Type="http://schemas.openxmlformats.org/officeDocument/2006/relationships/slide" Target="slides/slide21.xml"/><Relationship Id="rId21" Type="http://schemas.openxmlformats.org/officeDocument/2006/relationships/slide" Target="slides/slide20.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78825C96-1806-6444-BCB4-36B5335BCCA0}" type="datetimeFigureOut">
              <a:rPr lang="en-US" smtClean="0"/>
              <a:t>5/31/14</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FAF857DB-E7E9-494C-BF3D-BA8320D387D6}" type="slidenum">
              <a:rPr lang="en-US" smtClean="0"/>
              <a:t>‹#›</a:t>
            </a:fld>
            <a:endParaRPr lang="en-US"/>
          </a:p>
        </p:txBody>
      </p:sp>
    </p:spTree>
    <p:extLst>
      <p:ext uri="{BB962C8B-B14F-4D97-AF65-F5344CB8AC3E}">
        <p14:creationId xmlns:p14="http://schemas.microsoft.com/office/powerpoint/2010/main" val="417893547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21DE24A-17B5-6F47-A0C2-BB54BC0ADD4F}" type="datetimeFigureOut">
              <a:rPr lang="en-US" smtClean="0"/>
              <a:t>5/31/14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3C7C448-7D93-2845-BCE9-38DC475882E8}" type="slidenum">
              <a:rPr lang="en-US" smtClean="0"/>
              <a:t>‹#›</a:t>
            </a:fld>
            <a:endParaRPr lang="en-US"/>
          </a:p>
        </p:txBody>
      </p:sp>
    </p:spTree>
    <p:extLst>
      <p:ext uri="{BB962C8B-B14F-4D97-AF65-F5344CB8AC3E}">
        <p14:creationId xmlns:p14="http://schemas.microsoft.com/office/powerpoint/2010/main" val="2988159271"/>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https scheme</a:t>
            </a:r>
          </a:p>
          <a:p>
            <a:r>
              <a:rPr lang="en-US" dirty="0" smtClean="0"/>
              <a:t>Application layer protocols-151 on Wikipedia</a:t>
            </a:r>
          </a:p>
          <a:p>
            <a:r>
              <a:rPr lang="en-US" dirty="0" err="1" smtClean="0"/>
              <a:t>IPsec</a:t>
            </a:r>
            <a:r>
              <a:rPr lang="en-US" dirty="0" smtClean="0"/>
              <a:t> v TLS--different layers</a:t>
            </a:r>
          </a:p>
          <a:p>
            <a:r>
              <a:rPr lang="en-US" dirty="0" smtClean="0"/>
              <a:t>DTLS used to implement VoIP by protecting SIP</a:t>
            </a:r>
            <a:endParaRPr lang="en-US" dirty="0"/>
          </a:p>
        </p:txBody>
      </p:sp>
      <p:sp>
        <p:nvSpPr>
          <p:cNvPr id="4" name="Slide Number Placeholder 3"/>
          <p:cNvSpPr>
            <a:spLocks noGrp="1"/>
          </p:cNvSpPr>
          <p:nvPr>
            <p:ph type="sldNum" sz="quarter" idx="10"/>
          </p:nvPr>
        </p:nvSpPr>
        <p:spPr/>
        <p:txBody>
          <a:bodyPr/>
          <a:lstStyle/>
          <a:p>
            <a:fld id="{33C7C448-7D93-2845-BCE9-38DC475882E8}" type="slidenum">
              <a:rPr lang="en-US" smtClean="0"/>
              <a:t>4</a:t>
            </a:fld>
            <a:endParaRPr lang="en-US"/>
          </a:p>
        </p:txBody>
      </p:sp>
    </p:spTree>
    <p:extLst>
      <p:ext uri="{BB962C8B-B14F-4D97-AF65-F5344CB8AC3E}">
        <p14:creationId xmlns:p14="http://schemas.microsoft.com/office/powerpoint/2010/main" val="48988131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Possible privacy-enhancing features we’re missing out on due</a:t>
            </a:r>
            <a:r>
              <a:rPr lang="en-US" baseline="0" dirty="0" smtClean="0"/>
              <a:t> to lack of support in TLS for these  privacy-enhancing authentication methods</a:t>
            </a:r>
            <a:endParaRPr lang="en-US" dirty="0" smtClean="0"/>
          </a:p>
          <a:p>
            <a:endParaRPr lang="en-US" dirty="0"/>
          </a:p>
        </p:txBody>
      </p:sp>
      <p:sp>
        <p:nvSpPr>
          <p:cNvPr id="4" name="Slide Number Placeholder 3"/>
          <p:cNvSpPr>
            <a:spLocks noGrp="1"/>
          </p:cNvSpPr>
          <p:nvPr>
            <p:ph type="sldNum" sz="quarter" idx="10"/>
          </p:nvPr>
        </p:nvSpPr>
        <p:spPr/>
        <p:txBody>
          <a:bodyPr/>
          <a:lstStyle/>
          <a:p>
            <a:fld id="{33C7C448-7D93-2845-BCE9-38DC475882E8}" type="slidenum">
              <a:rPr lang="en-US" smtClean="0"/>
              <a:t>16</a:t>
            </a:fld>
            <a:endParaRPr lang="en-US"/>
          </a:p>
        </p:txBody>
      </p:sp>
    </p:spTree>
    <p:extLst>
      <p:ext uri="{BB962C8B-B14F-4D97-AF65-F5344CB8AC3E}">
        <p14:creationId xmlns:p14="http://schemas.microsoft.com/office/powerpoint/2010/main" val="193829255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r>
              <a:rPr lang="en-US" baseline="0" dirty="0" smtClean="0"/>
              <a:t>Same</a:t>
            </a:r>
          </a:p>
          <a:p>
            <a:pPr marL="228600" indent="-228600">
              <a:buAutoNum type="arabicPeriod"/>
            </a:pPr>
            <a:r>
              <a:rPr lang="en-US" baseline="0" dirty="0" smtClean="0"/>
              <a:t>Generate parameters  p, g, g(y) for public key, y is private key and a server random, signs everything except y including client random</a:t>
            </a:r>
          </a:p>
          <a:p>
            <a:pPr marL="228600" indent="-228600">
              <a:buAutoNum type="arabicPeriod"/>
            </a:pPr>
            <a:r>
              <a:rPr lang="en-US" baseline="0" dirty="0" smtClean="0"/>
              <a:t>Sends essentially everything except y </a:t>
            </a:r>
          </a:p>
          <a:p>
            <a:pPr marL="0" indent="0">
              <a:buNone/>
            </a:pPr>
            <a:r>
              <a:rPr lang="en-US" baseline="0" dirty="0" smtClean="0"/>
              <a:t>4.  Generates x, g(x), derives premaster secret as g(x)g(y), then derives master secret from </a:t>
            </a:r>
            <a:r>
              <a:rPr lang="en-US" baseline="0" dirty="0" err="1" smtClean="0"/>
              <a:t>randoms</a:t>
            </a:r>
            <a:r>
              <a:rPr lang="en-US" baseline="0" dirty="0" smtClean="0"/>
              <a:t>, premaster secret; then derives data protection keys from premaster secret</a:t>
            </a:r>
          </a:p>
          <a:p>
            <a:pPr marL="0" indent="0">
              <a:buNone/>
            </a:pPr>
            <a:r>
              <a:rPr lang="en-US" baseline="0" dirty="0" smtClean="0"/>
              <a:t>5.  No need to send encrypted premaster secret, just sends g(x)</a:t>
            </a:r>
          </a:p>
          <a:p>
            <a:pPr marL="0" indent="0">
              <a:buNone/>
            </a:pPr>
            <a:r>
              <a:rPr lang="en-US" baseline="0" dirty="0" smtClean="0"/>
              <a:t>6.  Server calculates premaster secret, </a:t>
            </a:r>
            <a:r>
              <a:rPr lang="en-US" baseline="0" dirty="0" err="1" smtClean="0"/>
              <a:t>etc</a:t>
            </a:r>
            <a:r>
              <a:rPr lang="en-US" baseline="0" dirty="0" smtClean="0"/>
              <a:t> (throw out </a:t>
            </a:r>
            <a:r>
              <a:rPr lang="en-US" baseline="0" dirty="0" err="1" smtClean="0"/>
              <a:t>p,g,y,x</a:t>
            </a:r>
            <a:r>
              <a:rPr lang="en-US" baseline="0" dirty="0" smtClean="0"/>
              <a:t>?) </a:t>
            </a:r>
            <a:endParaRPr lang="en-US" dirty="0"/>
          </a:p>
        </p:txBody>
      </p:sp>
      <p:sp>
        <p:nvSpPr>
          <p:cNvPr id="4" name="Slide Number Placeholder 3"/>
          <p:cNvSpPr>
            <a:spLocks noGrp="1"/>
          </p:cNvSpPr>
          <p:nvPr>
            <p:ph type="sldNum" sz="quarter" idx="10"/>
          </p:nvPr>
        </p:nvSpPr>
        <p:spPr/>
        <p:txBody>
          <a:bodyPr/>
          <a:lstStyle/>
          <a:p>
            <a:fld id="{33C7C448-7D93-2845-BCE9-38DC475882E8}" type="slidenum">
              <a:rPr lang="en-US" smtClean="0"/>
              <a:t>37</a:t>
            </a:fld>
            <a:endParaRPr lang="en-US"/>
          </a:p>
        </p:txBody>
      </p:sp>
    </p:spTree>
    <p:extLst>
      <p:ext uri="{BB962C8B-B14F-4D97-AF65-F5344CB8AC3E}">
        <p14:creationId xmlns:p14="http://schemas.microsoft.com/office/powerpoint/2010/main" val="10099594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MAC=message authentication code (authenticate</a:t>
            </a:r>
            <a:r>
              <a:rPr lang="en-US" baseline="0" dirty="0" smtClean="0"/>
              <a:t> message and insure its’ integrity)</a:t>
            </a:r>
          </a:p>
          <a:p>
            <a:endParaRPr lang="en-US" dirty="0"/>
          </a:p>
        </p:txBody>
      </p:sp>
      <p:sp>
        <p:nvSpPr>
          <p:cNvPr id="4" name="Slide Number Placeholder 3"/>
          <p:cNvSpPr>
            <a:spLocks noGrp="1"/>
          </p:cNvSpPr>
          <p:nvPr>
            <p:ph type="sldNum" sz="quarter" idx="10"/>
          </p:nvPr>
        </p:nvSpPr>
        <p:spPr/>
        <p:txBody>
          <a:bodyPr/>
          <a:lstStyle/>
          <a:p>
            <a:fld id="{33C7C448-7D93-2845-BCE9-38DC475882E8}" type="slidenum">
              <a:rPr lang="en-US" smtClean="0"/>
              <a:t>5</a:t>
            </a:fld>
            <a:endParaRPr lang="en-US"/>
          </a:p>
        </p:txBody>
      </p:sp>
    </p:spTree>
    <p:extLst>
      <p:ext uri="{BB962C8B-B14F-4D97-AF65-F5344CB8AC3E}">
        <p14:creationId xmlns:p14="http://schemas.microsoft.com/office/powerpoint/2010/main" val="26619514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r>
              <a:rPr lang="en-US" dirty="0" smtClean="0"/>
              <a:t>Example of TLS with server authentication using key transport</a:t>
            </a:r>
            <a:r>
              <a:rPr lang="en-US" baseline="0" dirty="0" smtClean="0"/>
              <a:t> for key establishment</a:t>
            </a:r>
            <a:r>
              <a:rPr lang="en-US" dirty="0" smtClean="0"/>
              <a:t> using an RSA key pair and certificate; </a:t>
            </a:r>
            <a:r>
              <a:rPr lang="en-US" dirty="0" err="1" smtClean="0"/>
              <a:t>ClientHello</a:t>
            </a:r>
            <a:r>
              <a:rPr lang="en-US" baseline="0" dirty="0" smtClean="0"/>
              <a:t> with random, nonce</a:t>
            </a:r>
          </a:p>
          <a:p>
            <a:pPr marL="228600" indent="-228600">
              <a:buAutoNum type="arabicPeriod"/>
            </a:pPr>
            <a:r>
              <a:rPr lang="en-US" baseline="0" dirty="0" err="1" smtClean="0"/>
              <a:t>ServerHello</a:t>
            </a:r>
            <a:r>
              <a:rPr lang="en-US" baseline="0" dirty="0" smtClean="0"/>
              <a:t> with above</a:t>
            </a:r>
          </a:p>
          <a:p>
            <a:pPr marL="228600" indent="-228600">
              <a:buAutoNum type="arabicPeriod"/>
            </a:pPr>
            <a:r>
              <a:rPr lang="en-US" baseline="0" dirty="0" smtClean="0"/>
              <a:t>Client uses premaster secret + 2 </a:t>
            </a:r>
            <a:r>
              <a:rPr lang="en-US" baseline="0" dirty="0" err="1" smtClean="0"/>
              <a:t>randoms</a:t>
            </a:r>
            <a:r>
              <a:rPr lang="en-US" baseline="0" dirty="0" smtClean="0"/>
              <a:t>=master secret; master secret used to derive subsequently used traffic protection keys (per RFD 5246—PRFs)</a:t>
            </a:r>
          </a:p>
          <a:p>
            <a:pPr marL="228600" indent="-228600">
              <a:buAutoNum type="arabicPeriod"/>
            </a:pPr>
            <a:r>
              <a:rPr lang="en-US" baseline="0" dirty="0" smtClean="0"/>
              <a:t>Premaster secret encrypted under server’s public key, </a:t>
            </a:r>
            <a:r>
              <a:rPr lang="en-US" baseline="0" dirty="0" err="1" smtClean="0"/>
              <a:t>ChangeCipherSpec</a:t>
            </a:r>
            <a:r>
              <a:rPr lang="en-US" baseline="0" dirty="0" smtClean="0"/>
              <a:t> message sent, client finished message generated from hash of prior messages, other stuff per 5426.</a:t>
            </a:r>
          </a:p>
          <a:p>
            <a:pPr marL="228600" indent="-228600">
              <a:buAutoNum type="arabicPeriod"/>
            </a:pPr>
            <a:r>
              <a:rPr lang="en-US" baseline="0" dirty="0" smtClean="0"/>
              <a:t>Server derives master secret and keys once it decrypts premaster secret with its private key</a:t>
            </a:r>
          </a:p>
          <a:p>
            <a:pPr marL="228600" indent="-228600">
              <a:buAutoNum type="arabicPeriod"/>
            </a:pPr>
            <a:r>
              <a:rPr lang="en-US" baseline="0" dirty="0" smtClean="0"/>
              <a:t>Server sends </a:t>
            </a:r>
            <a:r>
              <a:rPr lang="en-US" baseline="0" dirty="0" err="1" smtClean="0"/>
              <a:t>ChangeCipherSpec</a:t>
            </a:r>
            <a:r>
              <a:rPr lang="en-US" baseline="0" dirty="0" smtClean="0"/>
              <a:t> message, server finished message which includes hash of the prior messages plus other stuff per 5426</a:t>
            </a:r>
          </a:p>
          <a:p>
            <a:pPr marL="228600" indent="-228600">
              <a:buAutoNum type="arabicPeriod"/>
            </a:pPr>
            <a:r>
              <a:rPr lang="en-US" baseline="0" dirty="0" smtClean="0"/>
              <a:t>Application data is sent with encryption under traffic protection keys (are they the same as the 4 keys mentioned in prior slide?)</a:t>
            </a:r>
          </a:p>
          <a:p>
            <a:pPr marL="228600" indent="-228600">
              <a:buAutoNum type="arabicPeriod"/>
            </a:pPr>
            <a:endParaRPr lang="en-US" dirty="0"/>
          </a:p>
        </p:txBody>
      </p:sp>
      <p:sp>
        <p:nvSpPr>
          <p:cNvPr id="4" name="Slide Number Placeholder 3"/>
          <p:cNvSpPr>
            <a:spLocks noGrp="1"/>
          </p:cNvSpPr>
          <p:nvPr>
            <p:ph type="sldNum" sz="quarter" idx="10"/>
          </p:nvPr>
        </p:nvSpPr>
        <p:spPr/>
        <p:txBody>
          <a:bodyPr/>
          <a:lstStyle/>
          <a:p>
            <a:fld id="{33C7C448-7D93-2845-BCE9-38DC475882E8}" type="slidenum">
              <a:rPr lang="en-US" smtClean="0"/>
              <a:t>6</a:t>
            </a:fld>
            <a:endParaRPr lang="en-US"/>
          </a:p>
        </p:txBody>
      </p:sp>
    </p:spTree>
    <p:extLst>
      <p:ext uri="{BB962C8B-B14F-4D97-AF65-F5344CB8AC3E}">
        <p14:creationId xmlns:p14="http://schemas.microsoft.com/office/powerpoint/2010/main" val="400348584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Similar</a:t>
            </a:r>
            <a:r>
              <a:rPr lang="en-US" baseline="0" dirty="0" smtClean="0"/>
              <a:t> scenario as to the prior slide, but with client authentication added in.</a:t>
            </a:r>
          </a:p>
          <a:p>
            <a:r>
              <a:rPr lang="en-US" baseline="0" dirty="0" smtClean="0"/>
              <a:t>No extra steps, message in step 4 is more complex—sent in this order are the client’s certificate and chain, for a digital signature public key (here RSA)</a:t>
            </a:r>
          </a:p>
          <a:p>
            <a:r>
              <a:rPr lang="en-US" baseline="0" dirty="0" smtClean="0"/>
              <a:t>Then encrypted premaster secret as before</a:t>
            </a:r>
          </a:p>
          <a:p>
            <a:r>
              <a:rPr lang="en-US" baseline="0" dirty="0" smtClean="0"/>
              <a:t>Then the prior handshake messages are signed with client’s digital signature private key (?)(is this ever decrypted by server?  NO?)</a:t>
            </a:r>
          </a:p>
          <a:p>
            <a:r>
              <a:rPr lang="en-US" baseline="0" dirty="0" smtClean="0"/>
              <a:t>Then the same </a:t>
            </a:r>
            <a:r>
              <a:rPr lang="en-US" baseline="0" dirty="0" err="1" smtClean="0"/>
              <a:t>ChangeCipherSpec</a:t>
            </a:r>
            <a:r>
              <a:rPr lang="en-US" baseline="0" dirty="0" smtClean="0"/>
              <a:t>, </a:t>
            </a:r>
            <a:r>
              <a:rPr lang="en-US" baseline="0" dirty="0" err="1" smtClean="0"/>
              <a:t>etc</a:t>
            </a:r>
            <a:r>
              <a:rPr lang="en-US" baseline="0" dirty="0" smtClean="0"/>
              <a:t>, for both sides. </a:t>
            </a:r>
            <a:endParaRPr lang="en-US" dirty="0"/>
          </a:p>
        </p:txBody>
      </p:sp>
      <p:sp>
        <p:nvSpPr>
          <p:cNvPr id="4" name="Slide Number Placeholder 3"/>
          <p:cNvSpPr>
            <a:spLocks noGrp="1"/>
          </p:cNvSpPr>
          <p:nvPr>
            <p:ph type="sldNum" sz="quarter" idx="10"/>
          </p:nvPr>
        </p:nvSpPr>
        <p:spPr/>
        <p:txBody>
          <a:bodyPr/>
          <a:lstStyle/>
          <a:p>
            <a:fld id="{33C7C448-7D93-2845-BCE9-38DC475882E8}" type="slidenum">
              <a:rPr lang="en-US" smtClean="0"/>
              <a:t>7</a:t>
            </a:fld>
            <a:endParaRPr lang="en-US"/>
          </a:p>
        </p:txBody>
      </p:sp>
    </p:spTree>
    <p:extLst>
      <p:ext uri="{BB962C8B-B14F-4D97-AF65-F5344CB8AC3E}">
        <p14:creationId xmlns:p14="http://schemas.microsoft.com/office/powerpoint/2010/main" val="9251035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r>
              <a:rPr lang="en-US" baseline="0" dirty="0" smtClean="0"/>
              <a:t>Same</a:t>
            </a:r>
          </a:p>
          <a:p>
            <a:pPr marL="228600" indent="-228600">
              <a:buAutoNum type="arabicPeriod"/>
            </a:pPr>
            <a:r>
              <a:rPr lang="en-US" baseline="0" dirty="0" smtClean="0"/>
              <a:t>Generate parameters  p, g, g(y) for public key, y is private key and a server random, signs everything except y including client random</a:t>
            </a:r>
          </a:p>
          <a:p>
            <a:pPr marL="228600" indent="-228600">
              <a:buAutoNum type="arabicPeriod"/>
            </a:pPr>
            <a:r>
              <a:rPr lang="en-US" baseline="0" dirty="0" smtClean="0"/>
              <a:t>Sends essentially everything except y </a:t>
            </a:r>
          </a:p>
          <a:p>
            <a:pPr marL="0" indent="0">
              <a:buNone/>
            </a:pPr>
            <a:r>
              <a:rPr lang="en-US" baseline="0" dirty="0" smtClean="0"/>
              <a:t>4.  Generates x, g(x), derives premaster secret as g(x)g(y), then derives master secret from </a:t>
            </a:r>
            <a:r>
              <a:rPr lang="en-US" baseline="0" dirty="0" err="1" smtClean="0"/>
              <a:t>randoms</a:t>
            </a:r>
            <a:r>
              <a:rPr lang="en-US" baseline="0" dirty="0" smtClean="0"/>
              <a:t>, premaster secret; then derives data protection keys from premaster secret</a:t>
            </a:r>
          </a:p>
          <a:p>
            <a:pPr marL="0" indent="0">
              <a:buNone/>
            </a:pPr>
            <a:r>
              <a:rPr lang="en-US" baseline="0" dirty="0" smtClean="0"/>
              <a:t>5.  No need to send encrypted premaster secret, just sends g(x)</a:t>
            </a:r>
          </a:p>
          <a:p>
            <a:pPr marL="0" indent="0">
              <a:buNone/>
            </a:pPr>
            <a:r>
              <a:rPr lang="en-US" baseline="0" dirty="0" smtClean="0"/>
              <a:t>6.  Server calculates premaster secret, </a:t>
            </a:r>
            <a:r>
              <a:rPr lang="en-US" baseline="0" dirty="0" err="1" smtClean="0"/>
              <a:t>etc</a:t>
            </a:r>
            <a:r>
              <a:rPr lang="en-US" baseline="0" dirty="0" smtClean="0"/>
              <a:t> (throw out </a:t>
            </a:r>
            <a:r>
              <a:rPr lang="en-US" baseline="0" dirty="0" err="1" smtClean="0"/>
              <a:t>p,g,y,x</a:t>
            </a:r>
            <a:r>
              <a:rPr lang="en-US" baseline="0" dirty="0" smtClean="0"/>
              <a:t>?) </a:t>
            </a:r>
            <a:endParaRPr lang="en-US" dirty="0"/>
          </a:p>
        </p:txBody>
      </p:sp>
      <p:sp>
        <p:nvSpPr>
          <p:cNvPr id="4" name="Slide Number Placeholder 3"/>
          <p:cNvSpPr>
            <a:spLocks noGrp="1"/>
          </p:cNvSpPr>
          <p:nvPr>
            <p:ph type="sldNum" sz="quarter" idx="10"/>
          </p:nvPr>
        </p:nvSpPr>
        <p:spPr/>
        <p:txBody>
          <a:bodyPr/>
          <a:lstStyle/>
          <a:p>
            <a:fld id="{33C7C448-7D93-2845-BCE9-38DC475882E8}" type="slidenum">
              <a:rPr lang="en-US" smtClean="0"/>
              <a:t>10</a:t>
            </a:fld>
            <a:endParaRPr lang="en-US"/>
          </a:p>
        </p:txBody>
      </p:sp>
    </p:spTree>
    <p:extLst>
      <p:ext uri="{BB962C8B-B14F-4D97-AF65-F5344CB8AC3E}">
        <p14:creationId xmlns:p14="http://schemas.microsoft.com/office/powerpoint/2010/main" val="100995949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Work done for </a:t>
            </a:r>
            <a:r>
              <a:rPr lang="en-US" dirty="0" err="1" smtClean="0"/>
              <a:t>DoD</a:t>
            </a:r>
            <a:r>
              <a:rPr lang="en-US" dirty="0" smtClean="0"/>
              <a:t> on this with certificate compression as mitigation</a:t>
            </a:r>
            <a:endParaRPr lang="en-US" dirty="0"/>
          </a:p>
        </p:txBody>
      </p:sp>
      <p:sp>
        <p:nvSpPr>
          <p:cNvPr id="4" name="Slide Number Placeholder 3"/>
          <p:cNvSpPr>
            <a:spLocks noGrp="1"/>
          </p:cNvSpPr>
          <p:nvPr>
            <p:ph type="sldNum" sz="quarter" idx="10"/>
          </p:nvPr>
        </p:nvSpPr>
        <p:spPr/>
        <p:txBody>
          <a:bodyPr/>
          <a:lstStyle/>
          <a:p>
            <a:fld id="{33C7C448-7D93-2845-BCE9-38DC475882E8}" type="slidenum">
              <a:rPr lang="en-US" smtClean="0"/>
              <a:t>12</a:t>
            </a:fld>
            <a:endParaRPr lang="en-US"/>
          </a:p>
        </p:txBody>
      </p:sp>
    </p:spTree>
    <p:extLst>
      <p:ext uri="{BB962C8B-B14F-4D97-AF65-F5344CB8AC3E}">
        <p14:creationId xmlns:p14="http://schemas.microsoft.com/office/powerpoint/2010/main" val="130785274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Session</a:t>
            </a:r>
            <a:r>
              <a:rPr lang="en-US" baseline="0" dirty="0" smtClean="0"/>
              <a:t> IDs must be cached, “go away” </a:t>
            </a:r>
            <a:endParaRPr lang="en-US" dirty="0"/>
          </a:p>
        </p:txBody>
      </p:sp>
      <p:sp>
        <p:nvSpPr>
          <p:cNvPr id="4" name="Slide Number Placeholder 3"/>
          <p:cNvSpPr>
            <a:spLocks noGrp="1"/>
          </p:cNvSpPr>
          <p:nvPr>
            <p:ph type="sldNum" sz="quarter" idx="10"/>
          </p:nvPr>
        </p:nvSpPr>
        <p:spPr/>
        <p:txBody>
          <a:bodyPr/>
          <a:lstStyle/>
          <a:p>
            <a:fld id="{33C7C448-7D93-2845-BCE9-38DC475882E8}" type="slidenum">
              <a:rPr lang="en-US" smtClean="0"/>
              <a:t>13</a:t>
            </a:fld>
            <a:endParaRPr lang="en-US"/>
          </a:p>
        </p:txBody>
      </p:sp>
    </p:spTree>
    <p:extLst>
      <p:ext uri="{BB962C8B-B14F-4D97-AF65-F5344CB8AC3E}">
        <p14:creationId xmlns:p14="http://schemas.microsoft.com/office/powerpoint/2010/main" val="26799869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Fast-track “Client caches server</a:t>
            </a:r>
            <a:r>
              <a:rPr lang="en-US" baseline="0" dirty="0" smtClean="0"/>
              <a:t> messages/data”</a:t>
            </a:r>
          </a:p>
          <a:p>
            <a:r>
              <a:rPr lang="en-US" baseline="0" dirty="0" smtClean="0"/>
              <a:t>False Start—Google Chrome web browser</a:t>
            </a:r>
          </a:p>
          <a:p>
            <a:r>
              <a:rPr lang="en-US" baseline="0" dirty="0" err="1" smtClean="0"/>
              <a:t>SnapStart</a:t>
            </a:r>
            <a:r>
              <a:rPr lang="en-US" baseline="0" dirty="0" smtClean="0"/>
              <a:t>—no certificate transmission (?)</a:t>
            </a:r>
            <a:endParaRPr lang="en-US" dirty="0"/>
          </a:p>
        </p:txBody>
      </p:sp>
      <p:sp>
        <p:nvSpPr>
          <p:cNvPr id="4" name="Slide Number Placeholder 3"/>
          <p:cNvSpPr>
            <a:spLocks noGrp="1"/>
          </p:cNvSpPr>
          <p:nvPr>
            <p:ph type="sldNum" sz="quarter" idx="10"/>
          </p:nvPr>
        </p:nvSpPr>
        <p:spPr/>
        <p:txBody>
          <a:bodyPr/>
          <a:lstStyle/>
          <a:p>
            <a:fld id="{33C7C448-7D93-2845-BCE9-38DC475882E8}" type="slidenum">
              <a:rPr lang="en-US" smtClean="0"/>
              <a:t>14</a:t>
            </a:fld>
            <a:endParaRPr lang="en-US"/>
          </a:p>
        </p:txBody>
      </p:sp>
    </p:spTree>
    <p:extLst>
      <p:ext uri="{BB962C8B-B14F-4D97-AF65-F5344CB8AC3E}">
        <p14:creationId xmlns:p14="http://schemas.microsoft.com/office/powerpoint/2010/main" val="143629167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Privacy-enhancing</a:t>
            </a:r>
            <a:r>
              <a:rPr lang="en-US" baseline="0" dirty="0" smtClean="0"/>
              <a:t> crypto—U-Prove, </a:t>
            </a:r>
            <a:r>
              <a:rPr lang="en-US" baseline="0" dirty="0" err="1" smtClean="0"/>
              <a:t>Idemix</a:t>
            </a:r>
            <a:endParaRPr lang="en-US" baseline="0" dirty="0" smtClean="0"/>
          </a:p>
          <a:p>
            <a:r>
              <a:rPr lang="en-US" baseline="0" dirty="0" smtClean="0"/>
              <a:t>U-Prove was in CardSpace (last name of product)—proprietary to Windows</a:t>
            </a:r>
            <a:endParaRPr lang="en-US" dirty="0"/>
          </a:p>
        </p:txBody>
      </p:sp>
      <p:sp>
        <p:nvSpPr>
          <p:cNvPr id="4" name="Slide Number Placeholder 3"/>
          <p:cNvSpPr>
            <a:spLocks noGrp="1"/>
          </p:cNvSpPr>
          <p:nvPr>
            <p:ph type="sldNum" sz="quarter" idx="10"/>
          </p:nvPr>
        </p:nvSpPr>
        <p:spPr/>
        <p:txBody>
          <a:bodyPr/>
          <a:lstStyle/>
          <a:p>
            <a:fld id="{33C7C448-7D93-2845-BCE9-38DC475882E8}" type="slidenum">
              <a:rPr lang="en-US" smtClean="0"/>
              <a:t>15</a:t>
            </a:fld>
            <a:endParaRPr lang="en-US"/>
          </a:p>
        </p:txBody>
      </p:sp>
    </p:spTree>
    <p:extLst>
      <p:ext uri="{BB962C8B-B14F-4D97-AF65-F5344CB8AC3E}">
        <p14:creationId xmlns:p14="http://schemas.microsoft.com/office/powerpoint/2010/main" val="5696786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smtClean="0"/>
              <a:t>5/29/2014 -- Updated 5/31 to add link to white paper</a:t>
            </a:r>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67E33D30-C2AB-B647-8BC7-4FCC27D6E935}" type="slidenum">
              <a:rPr lang="en-US" smtClean="0"/>
              <a:t>‹#›</a:t>
            </a:fld>
            <a:endParaRPr lang="en-US"/>
          </a:p>
        </p:txBody>
      </p:sp>
    </p:spTree>
    <p:extLst>
      <p:ext uri="{BB962C8B-B14F-4D97-AF65-F5344CB8AC3E}">
        <p14:creationId xmlns:p14="http://schemas.microsoft.com/office/powerpoint/2010/main" val="10689157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5/29/2014 -- Updated 5/31 to add link to white paper</a:t>
            </a:r>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67E33D30-C2AB-B647-8BC7-4FCC27D6E935}" type="slidenum">
              <a:rPr lang="en-US" smtClean="0"/>
              <a:t>‹#›</a:t>
            </a:fld>
            <a:endParaRPr lang="en-US"/>
          </a:p>
        </p:txBody>
      </p:sp>
    </p:spTree>
    <p:extLst>
      <p:ext uri="{BB962C8B-B14F-4D97-AF65-F5344CB8AC3E}">
        <p14:creationId xmlns:p14="http://schemas.microsoft.com/office/powerpoint/2010/main" val="30948203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5/29/2014 -- Updated 5/31 to add link to white paper</a:t>
            </a:r>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67E33D30-C2AB-B647-8BC7-4FCC27D6E935}" type="slidenum">
              <a:rPr lang="en-US" smtClean="0"/>
              <a:t>‹#›</a:t>
            </a:fld>
            <a:endParaRPr lang="en-US"/>
          </a:p>
        </p:txBody>
      </p:sp>
    </p:spTree>
    <p:extLst>
      <p:ext uri="{BB962C8B-B14F-4D97-AF65-F5344CB8AC3E}">
        <p14:creationId xmlns:p14="http://schemas.microsoft.com/office/powerpoint/2010/main" val="33379538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5/29/2014 -- Updated 5/31 to add link to white paper</a:t>
            </a:r>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67E33D30-C2AB-B647-8BC7-4FCC27D6E935}" type="slidenum">
              <a:rPr lang="en-US" smtClean="0"/>
              <a:t>‹#›</a:t>
            </a:fld>
            <a:endParaRPr lang="en-US"/>
          </a:p>
        </p:txBody>
      </p:sp>
    </p:spTree>
    <p:extLst>
      <p:ext uri="{BB962C8B-B14F-4D97-AF65-F5344CB8AC3E}">
        <p14:creationId xmlns:p14="http://schemas.microsoft.com/office/powerpoint/2010/main" val="40194981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smtClean="0"/>
              <a:t>5/29/2014 -- Updated 5/31 to add link to white paper</a:t>
            </a:r>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67E33D30-C2AB-B647-8BC7-4FCC27D6E935}" type="slidenum">
              <a:rPr lang="en-US" smtClean="0"/>
              <a:t>‹#›</a:t>
            </a:fld>
            <a:endParaRPr lang="en-US"/>
          </a:p>
        </p:txBody>
      </p:sp>
    </p:spTree>
    <p:extLst>
      <p:ext uri="{BB962C8B-B14F-4D97-AF65-F5344CB8AC3E}">
        <p14:creationId xmlns:p14="http://schemas.microsoft.com/office/powerpoint/2010/main" val="591826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smtClean="0"/>
              <a:t>5/29/2014 -- Updated 5/31 to add link to white paper</a:t>
            </a:r>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67E33D30-C2AB-B647-8BC7-4FCC27D6E935}" type="slidenum">
              <a:rPr lang="en-US" smtClean="0"/>
              <a:t>‹#›</a:t>
            </a:fld>
            <a:endParaRPr lang="en-US"/>
          </a:p>
        </p:txBody>
      </p:sp>
    </p:spTree>
    <p:extLst>
      <p:ext uri="{BB962C8B-B14F-4D97-AF65-F5344CB8AC3E}">
        <p14:creationId xmlns:p14="http://schemas.microsoft.com/office/powerpoint/2010/main" val="7422047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smtClean="0"/>
              <a:t>5/29/2014 -- Updated 5/31 to add link to white paper</a:t>
            </a:r>
            <a:endParaRPr lang="en-US"/>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US"/>
          </a:p>
        </p:txBody>
      </p:sp>
      <p:sp>
        <p:nvSpPr>
          <p:cNvPr id="9" name="Slide Number Placeholder 8"/>
          <p:cNvSpPr>
            <a:spLocks noGrp="1"/>
          </p:cNvSpPr>
          <p:nvPr>
            <p:ph type="sldNum" sz="quarter" idx="12"/>
          </p:nvPr>
        </p:nvSpPr>
        <p:spPr/>
        <p:txBody>
          <a:bodyPr/>
          <a:lstStyle/>
          <a:p>
            <a:fld id="{67E33D30-C2AB-B647-8BC7-4FCC27D6E935}" type="slidenum">
              <a:rPr lang="en-US" smtClean="0"/>
              <a:t>‹#›</a:t>
            </a:fld>
            <a:endParaRPr lang="en-US"/>
          </a:p>
        </p:txBody>
      </p:sp>
    </p:spTree>
    <p:extLst>
      <p:ext uri="{BB962C8B-B14F-4D97-AF65-F5344CB8AC3E}">
        <p14:creationId xmlns:p14="http://schemas.microsoft.com/office/powerpoint/2010/main" val="5481944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smtClean="0"/>
              <a:t>5/29/2014 -- Updated 5/31 to add link to white paper</a:t>
            </a:r>
            <a:endParaRPr lang="en-US"/>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US"/>
          </a:p>
        </p:txBody>
      </p:sp>
      <p:sp>
        <p:nvSpPr>
          <p:cNvPr id="5" name="Slide Number Placeholder 4"/>
          <p:cNvSpPr>
            <a:spLocks noGrp="1"/>
          </p:cNvSpPr>
          <p:nvPr>
            <p:ph type="sldNum" sz="quarter" idx="12"/>
          </p:nvPr>
        </p:nvSpPr>
        <p:spPr/>
        <p:txBody>
          <a:bodyPr/>
          <a:lstStyle/>
          <a:p>
            <a:fld id="{67E33D30-C2AB-B647-8BC7-4FCC27D6E935}" type="slidenum">
              <a:rPr lang="en-US" smtClean="0"/>
              <a:t>‹#›</a:t>
            </a:fld>
            <a:endParaRPr lang="en-US"/>
          </a:p>
        </p:txBody>
      </p:sp>
    </p:spTree>
    <p:extLst>
      <p:ext uri="{BB962C8B-B14F-4D97-AF65-F5344CB8AC3E}">
        <p14:creationId xmlns:p14="http://schemas.microsoft.com/office/powerpoint/2010/main" val="12757533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5/29/2014 -- Updated 5/31 to add link to white paper</a:t>
            </a:r>
            <a:endParaRPr lang="en-US"/>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a:p>
        </p:txBody>
      </p:sp>
      <p:sp>
        <p:nvSpPr>
          <p:cNvPr id="4" name="Slide Number Placeholder 3"/>
          <p:cNvSpPr>
            <a:spLocks noGrp="1"/>
          </p:cNvSpPr>
          <p:nvPr>
            <p:ph type="sldNum" sz="quarter" idx="12"/>
          </p:nvPr>
        </p:nvSpPr>
        <p:spPr/>
        <p:txBody>
          <a:bodyPr/>
          <a:lstStyle/>
          <a:p>
            <a:fld id="{67E33D30-C2AB-B647-8BC7-4FCC27D6E935}" type="slidenum">
              <a:rPr lang="en-US" smtClean="0"/>
              <a:t>‹#›</a:t>
            </a:fld>
            <a:endParaRPr lang="en-US"/>
          </a:p>
        </p:txBody>
      </p:sp>
    </p:spTree>
    <p:extLst>
      <p:ext uri="{BB962C8B-B14F-4D97-AF65-F5344CB8AC3E}">
        <p14:creationId xmlns:p14="http://schemas.microsoft.com/office/powerpoint/2010/main" val="41763211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5/29/2014 -- Updated 5/31 to add link to white paper</a:t>
            </a:r>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67E33D30-C2AB-B647-8BC7-4FCC27D6E935}" type="slidenum">
              <a:rPr lang="en-US" smtClean="0"/>
              <a:t>‹#›</a:t>
            </a:fld>
            <a:endParaRPr lang="en-US"/>
          </a:p>
        </p:txBody>
      </p:sp>
    </p:spTree>
    <p:extLst>
      <p:ext uri="{BB962C8B-B14F-4D97-AF65-F5344CB8AC3E}">
        <p14:creationId xmlns:p14="http://schemas.microsoft.com/office/powerpoint/2010/main" val="39675634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5/29/2014 -- Updated 5/31 to add link to white paper</a:t>
            </a:r>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67E33D30-C2AB-B647-8BC7-4FCC27D6E935}" type="slidenum">
              <a:rPr lang="en-US" smtClean="0"/>
              <a:t>‹#›</a:t>
            </a:fld>
            <a:endParaRPr lang="en-US"/>
          </a:p>
        </p:txBody>
      </p:sp>
    </p:spTree>
    <p:extLst>
      <p:ext uri="{BB962C8B-B14F-4D97-AF65-F5344CB8AC3E}">
        <p14:creationId xmlns:p14="http://schemas.microsoft.com/office/powerpoint/2010/main" val="881478593"/>
      </p:ext>
    </p:extLst>
  </p:cSld>
  <p:clrMapOvr>
    <a:masterClrMapping/>
  </p:clrMapOvr>
</p:sldLayout>
</file>

<file path=ppt/slideMasters/_rels/slideMaster1.xml.rels><?xml version="1.0" encoding="UTF-8" standalone="yes"?>
<Relationships xmlns="http://schemas.openxmlformats.org/package/2006/relationships"><Relationship Id="rId4" Type="http://schemas.openxmlformats.org/officeDocument/2006/relationships/slideLayout" Target="../slideLayouts/slideLayout4.xml"/><Relationship Id="rId7" Type="http://schemas.openxmlformats.org/officeDocument/2006/relationships/slideLayout" Target="../slideLayouts/slideLayout7.xml"/><Relationship Id="rId11" Type="http://schemas.openxmlformats.org/officeDocument/2006/relationships/slideLayout" Target="../slideLayouts/slideLayout11.xml"/><Relationship Id="rId1" Type="http://schemas.openxmlformats.org/officeDocument/2006/relationships/slideLayout" Target="../slideLayouts/slideLayout1.xml"/><Relationship Id="rId6" Type="http://schemas.openxmlformats.org/officeDocument/2006/relationships/slideLayout" Target="../slideLayouts/slideLayout6.xml"/><Relationship Id="rId8" Type="http://schemas.openxmlformats.org/officeDocument/2006/relationships/slideLayout" Target="../slideLayouts/slideLayout8.xml"/><Relationship Id="rId13" Type="http://schemas.openxmlformats.org/officeDocument/2006/relationships/image" Target="../media/image1.png"/><Relationship Id="rId10" Type="http://schemas.openxmlformats.org/officeDocument/2006/relationships/slideLayout" Target="../slideLayouts/slideLayout10.xml"/><Relationship Id="rId5" Type="http://schemas.openxmlformats.org/officeDocument/2006/relationships/slideLayout" Target="../slideLayouts/slideLayout5.xml"/><Relationship Id="rId12" Type="http://schemas.openxmlformats.org/officeDocument/2006/relationships/theme" Target="../theme/theme1.xml"/><Relationship Id="rId2" Type="http://schemas.openxmlformats.org/officeDocument/2006/relationships/slideLayout" Target="../slideLayouts/slideLayout2.xml"/><Relationship Id="rId9" Type="http://schemas.openxmlformats.org/officeDocument/2006/relationships/slideLayout" Target="../slideLayouts/slideLayout9.xml"/><Relationship Id="rId3"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t>5/29/2014 -- Updated 5/31 to add link to white paper</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7E33D30-C2AB-B647-8BC7-4FCC27D6E935}" type="slidenum">
              <a:rPr lang="en-US" smtClean="0"/>
              <a:t>‹#›</a:t>
            </a:fld>
            <a:endParaRPr lang="en-US"/>
          </a:p>
        </p:txBody>
      </p:sp>
      <p:pic>
        <p:nvPicPr>
          <p:cNvPr id="7" name="Picture 6" descr="red_logo.png"/>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3598637" y="6301364"/>
            <a:ext cx="1862179" cy="465545"/>
          </a:xfrm>
          <a:prstGeom prst="rect">
            <a:avLst/>
          </a:prstGeom>
        </p:spPr>
      </p:pic>
    </p:spTree>
    <p:extLst>
      <p:ext uri="{BB962C8B-B14F-4D97-AF65-F5344CB8AC3E}">
        <p14:creationId xmlns:p14="http://schemas.microsoft.com/office/powerpoint/2010/main" val="9483922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hyperlink" Target="http://pomcor.com/whitepapers/TimeToRedesignTLS.pdf" TargetMode="Externa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It’s Time to Replace SSL/TLS</a:t>
            </a:r>
            <a:endParaRPr lang="en-US" dirty="0"/>
          </a:p>
        </p:txBody>
      </p:sp>
      <p:sp>
        <p:nvSpPr>
          <p:cNvPr id="3" name="Subtitle 2"/>
          <p:cNvSpPr>
            <a:spLocks noGrp="1"/>
          </p:cNvSpPr>
          <p:nvPr>
            <p:ph type="subTitle" idx="1"/>
          </p:nvPr>
        </p:nvSpPr>
        <p:spPr/>
        <p:txBody>
          <a:bodyPr>
            <a:normAutofit fontScale="92500" lnSpcReduction="20000"/>
          </a:bodyPr>
          <a:lstStyle/>
          <a:p>
            <a:r>
              <a:rPr lang="en-US" dirty="0" smtClean="0"/>
              <a:t>Karen P. </a:t>
            </a:r>
            <a:r>
              <a:rPr lang="en-US" dirty="0" err="1" smtClean="0"/>
              <a:t>Lewison</a:t>
            </a:r>
            <a:r>
              <a:rPr lang="en-US" dirty="0" smtClean="0"/>
              <a:t>, MD – CEO</a:t>
            </a:r>
          </a:p>
          <a:p>
            <a:r>
              <a:rPr lang="en-US" sz="2600" dirty="0" err="1" smtClean="0"/>
              <a:t>kplewison@pomcor.com</a:t>
            </a:r>
            <a:endParaRPr lang="en-US" sz="2600" dirty="0" smtClean="0"/>
          </a:p>
          <a:p>
            <a:r>
              <a:rPr lang="en-US" dirty="0" smtClean="0"/>
              <a:t>Francisco Corella, PhD – CTO</a:t>
            </a:r>
          </a:p>
          <a:p>
            <a:r>
              <a:rPr lang="en-US" sz="2600" dirty="0" err="1" smtClean="0"/>
              <a:t>fcorella@pomcor.com</a:t>
            </a:r>
            <a:endParaRPr lang="en-US" sz="2600" dirty="0" smtClean="0"/>
          </a:p>
          <a:p>
            <a:endParaRPr lang="en-US" dirty="0"/>
          </a:p>
        </p:txBody>
      </p:sp>
      <p:sp>
        <p:nvSpPr>
          <p:cNvPr id="4" name="Date Placeholder 3"/>
          <p:cNvSpPr>
            <a:spLocks noGrp="1"/>
          </p:cNvSpPr>
          <p:nvPr>
            <p:ph type="dt" sz="half" idx="10"/>
          </p:nvPr>
        </p:nvSpPr>
        <p:spPr/>
        <p:txBody>
          <a:bodyPr/>
          <a:lstStyle/>
          <a:p>
            <a:r>
              <a:rPr lang="en-US" smtClean="0"/>
              <a:t>5/29/2014 -- Updated 5/31 to add link to white paper</a:t>
            </a:r>
            <a:endParaRPr lang="en-US"/>
          </a:p>
        </p:txBody>
      </p:sp>
      <p:sp>
        <p:nvSpPr>
          <p:cNvPr id="5" name="Slide Number Placeholder 4"/>
          <p:cNvSpPr>
            <a:spLocks noGrp="1"/>
          </p:cNvSpPr>
          <p:nvPr>
            <p:ph type="sldNum" sz="quarter" idx="12"/>
          </p:nvPr>
        </p:nvSpPr>
        <p:spPr/>
        <p:txBody>
          <a:bodyPr/>
          <a:lstStyle/>
          <a:p>
            <a:fld id="{67E33D30-C2AB-B647-8BC7-4FCC27D6E935}" type="slidenum">
              <a:rPr lang="en-US" smtClean="0"/>
              <a:t>1</a:t>
            </a:fld>
            <a:endParaRPr lang="en-US"/>
          </a:p>
        </p:txBody>
      </p:sp>
    </p:spTree>
    <p:extLst>
      <p:ext uri="{BB962C8B-B14F-4D97-AF65-F5344CB8AC3E}">
        <p14:creationId xmlns:p14="http://schemas.microsoft.com/office/powerpoint/2010/main" val="3654378898"/>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798" y="-385749"/>
            <a:ext cx="8839202" cy="1143000"/>
          </a:xfrm>
        </p:spPr>
        <p:txBody>
          <a:bodyPr>
            <a:normAutofit/>
          </a:bodyPr>
          <a:lstStyle/>
          <a:p>
            <a:r>
              <a:rPr lang="en-US" sz="3200" dirty="0" smtClean="0"/>
              <a:t>Handshake using ephemeral DH =&gt; forward secrecy</a:t>
            </a:r>
            <a:endParaRPr lang="en-US" sz="3200" dirty="0"/>
          </a:p>
        </p:txBody>
      </p:sp>
      <p:sp>
        <p:nvSpPr>
          <p:cNvPr id="4" name="Date Placeholder 3"/>
          <p:cNvSpPr>
            <a:spLocks noGrp="1"/>
          </p:cNvSpPr>
          <p:nvPr>
            <p:ph type="dt" sz="half" idx="10"/>
          </p:nvPr>
        </p:nvSpPr>
        <p:spPr>
          <a:xfrm>
            <a:off x="457200" y="6322484"/>
            <a:ext cx="2133600" cy="365125"/>
          </a:xfrm>
        </p:spPr>
        <p:txBody>
          <a:bodyPr/>
          <a:lstStyle/>
          <a:p>
            <a:r>
              <a:rPr lang="en-US" smtClean="0"/>
              <a:t>5/29/2014 -- Updated 5/31 to add link to white paper</a:t>
            </a:r>
            <a:endParaRPr lang="en-US"/>
          </a:p>
        </p:txBody>
      </p:sp>
      <p:sp>
        <p:nvSpPr>
          <p:cNvPr id="5" name="Slide Number Placeholder 4"/>
          <p:cNvSpPr>
            <a:spLocks noGrp="1"/>
          </p:cNvSpPr>
          <p:nvPr>
            <p:ph type="sldNum" sz="quarter" idx="12"/>
          </p:nvPr>
        </p:nvSpPr>
        <p:spPr>
          <a:xfrm>
            <a:off x="6553200" y="6322484"/>
            <a:ext cx="2133600" cy="365125"/>
          </a:xfrm>
        </p:spPr>
        <p:txBody>
          <a:bodyPr/>
          <a:lstStyle/>
          <a:p>
            <a:fld id="{67E33D30-C2AB-B647-8BC7-4FCC27D6E935}" type="slidenum">
              <a:rPr lang="en-US" smtClean="0"/>
              <a:t>10</a:t>
            </a:fld>
            <a:endParaRPr lang="en-US"/>
          </a:p>
        </p:txBody>
      </p:sp>
      <p:cxnSp>
        <p:nvCxnSpPr>
          <p:cNvPr id="9" name="Straight Connector 8"/>
          <p:cNvCxnSpPr/>
          <p:nvPr/>
        </p:nvCxnSpPr>
        <p:spPr>
          <a:xfrm>
            <a:off x="643467" y="677344"/>
            <a:ext cx="1" cy="5283192"/>
          </a:xfrm>
          <a:prstGeom prst="line">
            <a:avLst/>
          </a:prstGeom>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a:off x="8686800" y="677344"/>
            <a:ext cx="6" cy="5283192"/>
          </a:xfrm>
          <a:prstGeom prst="line">
            <a:avLst/>
          </a:prstGeom>
        </p:spPr>
        <p:style>
          <a:lnRef idx="2">
            <a:schemeClr val="accent1"/>
          </a:lnRef>
          <a:fillRef idx="0">
            <a:schemeClr val="accent1"/>
          </a:fillRef>
          <a:effectRef idx="1">
            <a:schemeClr val="accent1"/>
          </a:effectRef>
          <a:fontRef idx="minor">
            <a:schemeClr val="tx1"/>
          </a:fontRef>
        </p:style>
      </p:cxnSp>
      <p:grpSp>
        <p:nvGrpSpPr>
          <p:cNvPr id="28" name="Group 27"/>
          <p:cNvGrpSpPr/>
          <p:nvPr/>
        </p:nvGrpSpPr>
        <p:grpSpPr>
          <a:xfrm>
            <a:off x="643467" y="745076"/>
            <a:ext cx="8043333" cy="461665"/>
            <a:chOff x="643467" y="1100669"/>
            <a:chExt cx="8043333" cy="461665"/>
          </a:xfrm>
        </p:grpSpPr>
        <p:cxnSp>
          <p:nvCxnSpPr>
            <p:cNvPr id="12" name="Straight Arrow Connector 11"/>
            <p:cNvCxnSpPr/>
            <p:nvPr/>
          </p:nvCxnSpPr>
          <p:spPr>
            <a:xfrm flipV="1">
              <a:off x="643467" y="1151479"/>
              <a:ext cx="8043333" cy="16934"/>
            </a:xfrm>
            <a:prstGeom prst="straightConnector1">
              <a:avLst/>
            </a:prstGeom>
            <a:ln w="38100">
              <a:tailEnd type="arrow"/>
            </a:ln>
          </p:spPr>
          <p:style>
            <a:lnRef idx="2">
              <a:schemeClr val="accent1"/>
            </a:lnRef>
            <a:fillRef idx="0">
              <a:schemeClr val="accent1"/>
            </a:fillRef>
            <a:effectRef idx="1">
              <a:schemeClr val="accent1"/>
            </a:effectRef>
            <a:fontRef idx="minor">
              <a:schemeClr val="tx1"/>
            </a:fontRef>
          </p:style>
        </p:cxnSp>
        <p:sp>
          <p:nvSpPr>
            <p:cNvPr id="14" name="TextBox 13"/>
            <p:cNvSpPr txBox="1"/>
            <p:nvPr/>
          </p:nvSpPr>
          <p:spPr>
            <a:xfrm>
              <a:off x="660393" y="1100669"/>
              <a:ext cx="8026407" cy="461665"/>
            </a:xfrm>
            <a:prstGeom prst="rect">
              <a:avLst/>
            </a:prstGeom>
            <a:noFill/>
          </p:spPr>
          <p:txBody>
            <a:bodyPr wrap="square" rtlCol="0">
              <a:spAutoFit/>
            </a:bodyPr>
            <a:lstStyle/>
            <a:p>
              <a:pPr algn="ctr"/>
              <a:r>
                <a:rPr lang="en-US" sz="2400" dirty="0" smtClean="0"/>
                <a:t>Client random</a:t>
              </a:r>
              <a:endParaRPr lang="en-US" sz="2400" dirty="0"/>
            </a:p>
          </p:txBody>
        </p:sp>
      </p:grpSp>
      <p:grpSp>
        <p:nvGrpSpPr>
          <p:cNvPr id="29" name="Group 28"/>
          <p:cNvGrpSpPr/>
          <p:nvPr/>
        </p:nvGrpSpPr>
        <p:grpSpPr>
          <a:xfrm>
            <a:off x="643470" y="2082786"/>
            <a:ext cx="8043333" cy="461665"/>
            <a:chOff x="643470" y="1557863"/>
            <a:chExt cx="8043333" cy="461665"/>
          </a:xfrm>
        </p:grpSpPr>
        <p:cxnSp>
          <p:nvCxnSpPr>
            <p:cNvPr id="15" name="Straight Arrow Connector 14"/>
            <p:cNvCxnSpPr/>
            <p:nvPr/>
          </p:nvCxnSpPr>
          <p:spPr>
            <a:xfrm flipH="1" flipV="1">
              <a:off x="643470" y="1608673"/>
              <a:ext cx="8043333" cy="16934"/>
            </a:xfrm>
            <a:prstGeom prst="straightConnector1">
              <a:avLst/>
            </a:prstGeom>
            <a:ln w="38100">
              <a:tailEnd type="triangle" w="lg" len="lg"/>
            </a:ln>
          </p:spPr>
          <p:style>
            <a:lnRef idx="2">
              <a:schemeClr val="accent1"/>
            </a:lnRef>
            <a:fillRef idx="0">
              <a:schemeClr val="accent1"/>
            </a:fillRef>
            <a:effectRef idx="1">
              <a:schemeClr val="accent1"/>
            </a:effectRef>
            <a:fontRef idx="minor">
              <a:schemeClr val="tx1"/>
            </a:fontRef>
          </p:style>
        </p:cxnSp>
        <p:sp>
          <p:nvSpPr>
            <p:cNvPr id="16" name="TextBox 15"/>
            <p:cNvSpPr txBox="1"/>
            <p:nvPr/>
          </p:nvSpPr>
          <p:spPr>
            <a:xfrm>
              <a:off x="660396" y="1557863"/>
              <a:ext cx="8026407" cy="461665"/>
            </a:xfrm>
            <a:prstGeom prst="rect">
              <a:avLst/>
            </a:prstGeom>
            <a:noFill/>
          </p:spPr>
          <p:txBody>
            <a:bodyPr wrap="square" rtlCol="0">
              <a:spAutoFit/>
            </a:bodyPr>
            <a:lstStyle/>
            <a:p>
              <a:pPr algn="ctr"/>
              <a:r>
                <a:rPr lang="en-US" sz="2400" dirty="0"/>
                <a:t>S</a:t>
              </a:r>
              <a:r>
                <a:rPr lang="en-US" sz="2400" dirty="0" smtClean="0"/>
                <a:t>erver random, </a:t>
              </a:r>
              <a:r>
                <a:rPr lang="en-US" sz="2400" i="1" dirty="0" smtClean="0"/>
                <a:t>p</a:t>
              </a:r>
              <a:r>
                <a:rPr lang="en-US" sz="2400" dirty="0" smtClean="0"/>
                <a:t>, </a:t>
              </a:r>
              <a:r>
                <a:rPr lang="en-US" sz="2400" i="1" dirty="0" smtClean="0"/>
                <a:t>g</a:t>
              </a:r>
              <a:r>
                <a:rPr lang="en-US" sz="2400" dirty="0" smtClean="0"/>
                <a:t>, </a:t>
              </a:r>
              <a:r>
                <a:rPr lang="en-US" sz="2400" i="1" dirty="0" err="1" smtClean="0"/>
                <a:t>g</a:t>
              </a:r>
              <a:r>
                <a:rPr lang="en-US" sz="2400" i="1" baseline="30000" dirty="0" err="1" smtClean="0"/>
                <a:t>y</a:t>
              </a:r>
              <a:r>
                <a:rPr lang="en-US" sz="2400" dirty="0" smtClean="0"/>
                <a:t>, signature, server certificate and chain</a:t>
              </a:r>
              <a:endParaRPr lang="en-US" sz="2400" i="1" baseline="30000" dirty="0"/>
            </a:p>
          </p:txBody>
        </p:sp>
      </p:grpSp>
      <p:grpSp>
        <p:nvGrpSpPr>
          <p:cNvPr id="30" name="Group 29"/>
          <p:cNvGrpSpPr/>
          <p:nvPr/>
        </p:nvGrpSpPr>
        <p:grpSpPr>
          <a:xfrm>
            <a:off x="660405" y="3860754"/>
            <a:ext cx="8043333" cy="461665"/>
            <a:chOff x="643473" y="3386630"/>
            <a:chExt cx="8043333" cy="461665"/>
          </a:xfrm>
        </p:grpSpPr>
        <p:cxnSp>
          <p:nvCxnSpPr>
            <p:cNvPr id="17" name="Straight Arrow Connector 16"/>
            <p:cNvCxnSpPr/>
            <p:nvPr/>
          </p:nvCxnSpPr>
          <p:spPr>
            <a:xfrm flipV="1">
              <a:off x="643473" y="3437440"/>
              <a:ext cx="8043333" cy="16934"/>
            </a:xfrm>
            <a:prstGeom prst="straightConnector1">
              <a:avLst/>
            </a:prstGeom>
            <a:ln w="38100">
              <a:tailEnd type="triangle" w="lg" len="lg"/>
            </a:ln>
          </p:spPr>
          <p:style>
            <a:lnRef idx="2">
              <a:schemeClr val="accent1"/>
            </a:lnRef>
            <a:fillRef idx="0">
              <a:schemeClr val="accent1"/>
            </a:fillRef>
            <a:effectRef idx="1">
              <a:schemeClr val="accent1"/>
            </a:effectRef>
            <a:fontRef idx="minor">
              <a:schemeClr val="tx1"/>
            </a:fontRef>
          </p:style>
        </p:cxnSp>
        <p:sp>
          <p:nvSpPr>
            <p:cNvPr id="18" name="TextBox 17"/>
            <p:cNvSpPr txBox="1"/>
            <p:nvPr/>
          </p:nvSpPr>
          <p:spPr>
            <a:xfrm>
              <a:off x="660399" y="3386630"/>
              <a:ext cx="8026407" cy="461665"/>
            </a:xfrm>
            <a:prstGeom prst="rect">
              <a:avLst/>
            </a:prstGeom>
            <a:noFill/>
          </p:spPr>
          <p:txBody>
            <a:bodyPr wrap="square" rtlCol="0">
              <a:spAutoFit/>
            </a:bodyPr>
            <a:lstStyle/>
            <a:p>
              <a:pPr algn="ctr"/>
              <a:r>
                <a:rPr lang="en-US" sz="2400" i="1" dirty="0" err="1" smtClean="0"/>
                <a:t>g</a:t>
              </a:r>
              <a:r>
                <a:rPr lang="en-US" sz="2400" i="1" baseline="30000" dirty="0" err="1" smtClean="0"/>
                <a:t>x</a:t>
              </a:r>
              <a:r>
                <a:rPr lang="en-US" sz="2400" dirty="0" smtClean="0"/>
                <a:t>, </a:t>
              </a:r>
              <a:r>
                <a:rPr lang="en-US" sz="2400" dirty="0" err="1" smtClean="0"/>
                <a:t>ChangeCipherSpec</a:t>
              </a:r>
              <a:r>
                <a:rPr lang="en-US" sz="2400" dirty="0" smtClean="0"/>
                <a:t>, client “Finished”</a:t>
              </a:r>
              <a:endParaRPr lang="en-US" sz="2400" dirty="0"/>
            </a:p>
          </p:txBody>
        </p:sp>
      </p:grpSp>
      <p:sp>
        <p:nvSpPr>
          <p:cNvPr id="19" name="TextBox 18"/>
          <p:cNvSpPr txBox="1"/>
          <p:nvPr/>
        </p:nvSpPr>
        <p:spPr>
          <a:xfrm>
            <a:off x="135464" y="2607712"/>
            <a:ext cx="2946403" cy="1200328"/>
          </a:xfrm>
          <a:prstGeom prst="rect">
            <a:avLst/>
          </a:prstGeom>
          <a:solidFill>
            <a:schemeClr val="bg1"/>
          </a:solidFill>
          <a:ln w="25400">
            <a:solidFill>
              <a:schemeClr val="tx2"/>
            </a:solidFill>
          </a:ln>
        </p:spPr>
        <p:txBody>
          <a:bodyPr wrap="square" rtlCol="0">
            <a:spAutoFit/>
          </a:bodyPr>
          <a:lstStyle/>
          <a:p>
            <a:r>
              <a:rPr lang="en-US" sz="2400" dirty="0" smtClean="0"/>
              <a:t>Generate </a:t>
            </a:r>
            <a:r>
              <a:rPr lang="en-US" sz="2400" i="1" dirty="0" smtClean="0"/>
              <a:t>x, </a:t>
            </a:r>
            <a:r>
              <a:rPr lang="en-US" sz="2400" i="1" dirty="0" err="1" smtClean="0"/>
              <a:t>g</a:t>
            </a:r>
            <a:r>
              <a:rPr lang="en-US" sz="2400" i="1" baseline="30000" dirty="0" err="1" smtClean="0"/>
              <a:t>x</a:t>
            </a:r>
            <a:endParaRPr lang="en-US" sz="2400" i="1" baseline="30000" dirty="0" smtClean="0"/>
          </a:p>
          <a:p>
            <a:r>
              <a:rPr lang="en-US" sz="2400" dirty="0" smtClean="0"/>
              <a:t>Premaster secret = </a:t>
            </a:r>
            <a:r>
              <a:rPr lang="en-US" sz="2400" i="1" dirty="0" err="1" smtClean="0"/>
              <a:t>g</a:t>
            </a:r>
            <a:r>
              <a:rPr lang="en-US" sz="2400" i="1" baseline="30000" dirty="0" err="1" smtClean="0"/>
              <a:t>xy</a:t>
            </a:r>
            <a:endParaRPr lang="en-US" sz="2400" i="1" baseline="30000" dirty="0" smtClean="0"/>
          </a:p>
          <a:p>
            <a:r>
              <a:rPr lang="en-US" sz="2400" dirty="0"/>
              <a:t>D</a:t>
            </a:r>
            <a:r>
              <a:rPr lang="en-US" sz="2400" dirty="0" smtClean="0"/>
              <a:t>erive </a:t>
            </a:r>
            <a:r>
              <a:rPr lang="en-US" sz="2400" dirty="0" err="1" smtClean="0"/>
              <a:t>ms</a:t>
            </a:r>
            <a:r>
              <a:rPr lang="en-US" sz="2400" dirty="0" smtClean="0"/>
              <a:t>, keys</a:t>
            </a:r>
            <a:endParaRPr lang="en-US" sz="2400" dirty="0"/>
          </a:p>
        </p:txBody>
      </p:sp>
      <p:sp>
        <p:nvSpPr>
          <p:cNvPr id="20" name="TextBox 19"/>
          <p:cNvSpPr txBox="1"/>
          <p:nvPr/>
        </p:nvSpPr>
        <p:spPr>
          <a:xfrm>
            <a:off x="6011333" y="4332963"/>
            <a:ext cx="2963335" cy="830997"/>
          </a:xfrm>
          <a:prstGeom prst="rect">
            <a:avLst/>
          </a:prstGeom>
          <a:solidFill>
            <a:schemeClr val="bg1"/>
          </a:solidFill>
          <a:ln w="25400">
            <a:solidFill>
              <a:schemeClr val="tx2"/>
            </a:solidFill>
          </a:ln>
        </p:spPr>
        <p:txBody>
          <a:bodyPr wrap="square" rtlCol="0">
            <a:spAutoFit/>
          </a:bodyPr>
          <a:lstStyle/>
          <a:p>
            <a:pPr algn="r"/>
            <a:r>
              <a:rPr lang="en-US" sz="2400" dirty="0" smtClean="0"/>
              <a:t>Premaster secret = </a:t>
            </a:r>
            <a:r>
              <a:rPr lang="en-US" sz="2400" i="1" dirty="0" err="1" smtClean="0"/>
              <a:t>g</a:t>
            </a:r>
            <a:r>
              <a:rPr lang="en-US" sz="2400" i="1" baseline="30000" dirty="0" err="1" smtClean="0"/>
              <a:t>xy</a:t>
            </a:r>
            <a:endParaRPr lang="en-US" sz="2400" i="1" baseline="30000" dirty="0" smtClean="0"/>
          </a:p>
          <a:p>
            <a:pPr algn="r"/>
            <a:r>
              <a:rPr lang="en-US" sz="2400" dirty="0" smtClean="0"/>
              <a:t>Derive </a:t>
            </a:r>
            <a:r>
              <a:rPr lang="en-US" sz="2400" dirty="0" err="1" smtClean="0"/>
              <a:t>ms</a:t>
            </a:r>
            <a:r>
              <a:rPr lang="en-US" sz="2400" dirty="0" smtClean="0"/>
              <a:t>, keys</a:t>
            </a:r>
            <a:endParaRPr lang="en-US" sz="2400" dirty="0"/>
          </a:p>
        </p:txBody>
      </p:sp>
      <p:grpSp>
        <p:nvGrpSpPr>
          <p:cNvPr id="31" name="Group 30"/>
          <p:cNvGrpSpPr/>
          <p:nvPr/>
        </p:nvGrpSpPr>
        <p:grpSpPr>
          <a:xfrm>
            <a:off x="643476" y="5215397"/>
            <a:ext cx="8043333" cy="461665"/>
            <a:chOff x="643476" y="4758206"/>
            <a:chExt cx="8043333" cy="461665"/>
          </a:xfrm>
        </p:grpSpPr>
        <p:cxnSp>
          <p:nvCxnSpPr>
            <p:cNvPr id="23" name="Straight Arrow Connector 22"/>
            <p:cNvCxnSpPr/>
            <p:nvPr/>
          </p:nvCxnSpPr>
          <p:spPr>
            <a:xfrm flipH="1" flipV="1">
              <a:off x="643476" y="4809016"/>
              <a:ext cx="8043333" cy="16934"/>
            </a:xfrm>
            <a:prstGeom prst="straightConnector1">
              <a:avLst/>
            </a:prstGeom>
            <a:ln w="38100">
              <a:tailEnd type="triangle" w="lg" len="lg"/>
            </a:ln>
          </p:spPr>
          <p:style>
            <a:lnRef idx="2">
              <a:schemeClr val="accent1"/>
            </a:lnRef>
            <a:fillRef idx="0">
              <a:schemeClr val="accent1"/>
            </a:fillRef>
            <a:effectRef idx="1">
              <a:schemeClr val="accent1"/>
            </a:effectRef>
            <a:fontRef idx="minor">
              <a:schemeClr val="tx1"/>
            </a:fontRef>
          </p:style>
        </p:cxnSp>
        <p:sp>
          <p:nvSpPr>
            <p:cNvPr id="24" name="TextBox 23"/>
            <p:cNvSpPr txBox="1"/>
            <p:nvPr/>
          </p:nvSpPr>
          <p:spPr>
            <a:xfrm>
              <a:off x="660402" y="4758206"/>
              <a:ext cx="8026407" cy="461665"/>
            </a:xfrm>
            <a:prstGeom prst="rect">
              <a:avLst/>
            </a:prstGeom>
            <a:noFill/>
          </p:spPr>
          <p:txBody>
            <a:bodyPr wrap="square" rtlCol="0">
              <a:spAutoFit/>
            </a:bodyPr>
            <a:lstStyle/>
            <a:p>
              <a:pPr algn="ctr"/>
              <a:r>
                <a:rPr lang="en-US" sz="2400" dirty="0" err="1" smtClean="0"/>
                <a:t>ChangeCipherSpec</a:t>
              </a:r>
              <a:r>
                <a:rPr lang="en-US" sz="2400" dirty="0" smtClean="0"/>
                <a:t>, server “Finished”</a:t>
              </a:r>
              <a:endParaRPr lang="en-US" sz="2400" dirty="0"/>
            </a:p>
          </p:txBody>
        </p:sp>
      </p:grpSp>
      <p:grpSp>
        <p:nvGrpSpPr>
          <p:cNvPr id="32" name="Group 31"/>
          <p:cNvGrpSpPr/>
          <p:nvPr/>
        </p:nvGrpSpPr>
        <p:grpSpPr>
          <a:xfrm>
            <a:off x="643479" y="5672591"/>
            <a:ext cx="8043333" cy="461665"/>
            <a:chOff x="643479" y="5215400"/>
            <a:chExt cx="8043333" cy="461665"/>
          </a:xfrm>
        </p:grpSpPr>
        <p:cxnSp>
          <p:nvCxnSpPr>
            <p:cNvPr id="25" name="Straight Arrow Connector 24"/>
            <p:cNvCxnSpPr/>
            <p:nvPr/>
          </p:nvCxnSpPr>
          <p:spPr>
            <a:xfrm flipH="1" flipV="1">
              <a:off x="643479" y="5266210"/>
              <a:ext cx="8043333" cy="16934"/>
            </a:xfrm>
            <a:prstGeom prst="straightConnector1">
              <a:avLst/>
            </a:prstGeom>
            <a:ln w="38100">
              <a:headEnd type="triangle" w="lg" len="lg"/>
              <a:tailEnd type="triangle" w="lg" len="lg"/>
            </a:ln>
          </p:spPr>
          <p:style>
            <a:lnRef idx="2">
              <a:schemeClr val="accent1"/>
            </a:lnRef>
            <a:fillRef idx="0">
              <a:schemeClr val="accent1"/>
            </a:fillRef>
            <a:effectRef idx="1">
              <a:schemeClr val="accent1"/>
            </a:effectRef>
            <a:fontRef idx="minor">
              <a:schemeClr val="tx1"/>
            </a:fontRef>
          </p:style>
        </p:cxnSp>
        <p:sp>
          <p:nvSpPr>
            <p:cNvPr id="27" name="TextBox 26"/>
            <p:cNvSpPr txBox="1"/>
            <p:nvPr/>
          </p:nvSpPr>
          <p:spPr>
            <a:xfrm>
              <a:off x="660405" y="5215400"/>
              <a:ext cx="8026407" cy="461665"/>
            </a:xfrm>
            <a:prstGeom prst="rect">
              <a:avLst/>
            </a:prstGeom>
            <a:noFill/>
          </p:spPr>
          <p:txBody>
            <a:bodyPr wrap="square" rtlCol="0">
              <a:spAutoFit/>
            </a:bodyPr>
            <a:lstStyle/>
            <a:p>
              <a:pPr algn="ctr"/>
              <a:r>
                <a:rPr lang="en-US" sz="2400" dirty="0" smtClean="0"/>
                <a:t>Application data</a:t>
              </a:r>
              <a:endParaRPr lang="en-US" sz="2400" dirty="0"/>
            </a:p>
          </p:txBody>
        </p:sp>
      </p:grpSp>
      <p:sp>
        <p:nvSpPr>
          <p:cNvPr id="26" name="TextBox 25"/>
          <p:cNvSpPr txBox="1"/>
          <p:nvPr/>
        </p:nvSpPr>
        <p:spPr>
          <a:xfrm>
            <a:off x="5503334" y="1200361"/>
            <a:ext cx="3471338" cy="830997"/>
          </a:xfrm>
          <a:prstGeom prst="rect">
            <a:avLst/>
          </a:prstGeom>
          <a:solidFill>
            <a:schemeClr val="bg1"/>
          </a:solidFill>
          <a:ln w="25400">
            <a:solidFill>
              <a:schemeClr val="tx2"/>
            </a:solidFill>
          </a:ln>
        </p:spPr>
        <p:txBody>
          <a:bodyPr wrap="square" rtlCol="0">
            <a:spAutoFit/>
          </a:bodyPr>
          <a:lstStyle/>
          <a:p>
            <a:pPr algn="r"/>
            <a:r>
              <a:rPr lang="en-US" sz="2400" dirty="0" smtClean="0"/>
              <a:t>Generate </a:t>
            </a:r>
            <a:r>
              <a:rPr lang="en-US" sz="2400" i="1" dirty="0" smtClean="0"/>
              <a:t>p</a:t>
            </a:r>
            <a:r>
              <a:rPr lang="en-US" sz="2400" dirty="0" smtClean="0"/>
              <a:t>, </a:t>
            </a:r>
            <a:r>
              <a:rPr lang="en-US" sz="2400" i="1" dirty="0" smtClean="0"/>
              <a:t>g</a:t>
            </a:r>
            <a:r>
              <a:rPr lang="en-US" sz="2400" dirty="0" smtClean="0"/>
              <a:t>, </a:t>
            </a:r>
            <a:r>
              <a:rPr lang="en-US" sz="2400" i="1" dirty="0" smtClean="0"/>
              <a:t>y, </a:t>
            </a:r>
            <a:r>
              <a:rPr lang="en-US" sz="2400" i="1" dirty="0" err="1" smtClean="0"/>
              <a:t>g</a:t>
            </a:r>
            <a:r>
              <a:rPr lang="en-US" sz="2400" i="1" baseline="30000" dirty="0" err="1" smtClean="0"/>
              <a:t>y</a:t>
            </a:r>
            <a:r>
              <a:rPr lang="en-US" sz="2400" dirty="0" smtClean="0"/>
              <a:t>,</a:t>
            </a:r>
          </a:p>
          <a:p>
            <a:pPr algn="r"/>
            <a:r>
              <a:rPr lang="en-US" sz="2400" dirty="0" smtClean="0"/>
              <a:t>Sign </a:t>
            </a:r>
            <a:r>
              <a:rPr lang="en-US" sz="2400" i="1" dirty="0" smtClean="0"/>
              <a:t>p</a:t>
            </a:r>
            <a:r>
              <a:rPr lang="en-US" sz="2400" dirty="0" smtClean="0"/>
              <a:t>, </a:t>
            </a:r>
            <a:r>
              <a:rPr lang="en-US" sz="2400" i="1" dirty="0" smtClean="0"/>
              <a:t>g</a:t>
            </a:r>
            <a:r>
              <a:rPr lang="en-US" sz="2400" dirty="0" smtClean="0"/>
              <a:t>, </a:t>
            </a:r>
            <a:r>
              <a:rPr lang="en-US" sz="2400" i="1" dirty="0" err="1" smtClean="0"/>
              <a:t>g</a:t>
            </a:r>
            <a:r>
              <a:rPr lang="en-US" sz="2400" i="1" baseline="30000" dirty="0" err="1" smtClean="0"/>
              <a:t>y</a:t>
            </a:r>
            <a:r>
              <a:rPr lang="en-US" sz="2400" dirty="0" smtClean="0"/>
              <a:t> and </a:t>
            </a:r>
            <a:r>
              <a:rPr lang="en-US" sz="2400" dirty="0" err="1" smtClean="0"/>
              <a:t>randoms</a:t>
            </a:r>
            <a:endParaRPr lang="en-US" sz="2400" i="1" baseline="30000" dirty="0"/>
          </a:p>
        </p:txBody>
      </p:sp>
    </p:spTree>
    <p:extLst>
      <p:ext uri="{BB962C8B-B14F-4D97-AF65-F5344CB8AC3E}">
        <p14:creationId xmlns:p14="http://schemas.microsoft.com/office/powerpoint/2010/main" val="348020558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0"/>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0"/>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1"/>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20" grpId="0" animBg="1"/>
      <p:bldP spid="26"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Usability shortcoming:</a:t>
            </a:r>
            <a:br>
              <a:rPr lang="en-US" dirty="0" smtClean="0"/>
            </a:br>
            <a:r>
              <a:rPr lang="en-US" dirty="0" smtClean="0"/>
              <a:t>handshake latency</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Handshake requires up to two </a:t>
            </a:r>
            <a:r>
              <a:rPr lang="en-US" dirty="0" err="1" smtClean="0"/>
              <a:t>roundtrips</a:t>
            </a:r>
            <a:r>
              <a:rPr lang="en-US" dirty="0" smtClean="0"/>
              <a:t> (in addition to a TCP </a:t>
            </a:r>
            <a:r>
              <a:rPr lang="en-US" dirty="0" err="1" smtClean="0"/>
              <a:t>roundtrip</a:t>
            </a:r>
            <a:r>
              <a:rPr lang="en-US" dirty="0" smtClean="0"/>
              <a:t> and at least one data </a:t>
            </a:r>
            <a:r>
              <a:rPr lang="en-US" dirty="0" err="1" smtClean="0"/>
              <a:t>roundtrip</a:t>
            </a:r>
            <a:r>
              <a:rPr lang="en-US" dirty="0" smtClean="0"/>
              <a:t>)</a:t>
            </a:r>
          </a:p>
          <a:p>
            <a:pPr lvl="1"/>
            <a:r>
              <a:rPr lang="en-US" dirty="0" smtClean="0"/>
              <a:t>At the speed of light, a signal takes 270ms to reach a geostationary satellite</a:t>
            </a:r>
          </a:p>
          <a:p>
            <a:pPr lvl="1"/>
            <a:r>
              <a:rPr lang="en-US" dirty="0" smtClean="0"/>
              <a:t>Two round trips take 1080ms</a:t>
            </a:r>
          </a:p>
          <a:p>
            <a:pPr lvl="1"/>
            <a:r>
              <a:rPr lang="en-US" dirty="0" smtClean="0"/>
              <a:t>Downloading a page may require many connections, hence many handshakes</a:t>
            </a:r>
          </a:p>
          <a:p>
            <a:r>
              <a:rPr lang="en-US" dirty="0" smtClean="0"/>
              <a:t>Big problem for accessing the web via satellite from airplanes, ships, rural areas, Antarctica…</a:t>
            </a:r>
          </a:p>
        </p:txBody>
      </p:sp>
      <p:sp>
        <p:nvSpPr>
          <p:cNvPr id="4" name="Date Placeholder 3"/>
          <p:cNvSpPr>
            <a:spLocks noGrp="1"/>
          </p:cNvSpPr>
          <p:nvPr>
            <p:ph type="dt" sz="half" idx="10"/>
          </p:nvPr>
        </p:nvSpPr>
        <p:spPr/>
        <p:txBody>
          <a:bodyPr/>
          <a:lstStyle/>
          <a:p>
            <a:r>
              <a:rPr lang="en-US" smtClean="0"/>
              <a:t>5/29/2014 -- Updated 5/31 to add link to white paper</a:t>
            </a:r>
            <a:endParaRPr lang="en-US"/>
          </a:p>
        </p:txBody>
      </p:sp>
      <p:sp>
        <p:nvSpPr>
          <p:cNvPr id="5" name="Slide Number Placeholder 4"/>
          <p:cNvSpPr>
            <a:spLocks noGrp="1"/>
          </p:cNvSpPr>
          <p:nvPr>
            <p:ph type="sldNum" sz="quarter" idx="12"/>
          </p:nvPr>
        </p:nvSpPr>
        <p:spPr/>
        <p:txBody>
          <a:bodyPr/>
          <a:lstStyle/>
          <a:p>
            <a:fld id="{67E33D30-C2AB-B647-8BC7-4FCC27D6E935}" type="slidenum">
              <a:rPr lang="en-US" smtClean="0"/>
              <a:t>11</a:t>
            </a:fld>
            <a:endParaRPr lang="en-US"/>
          </a:p>
        </p:txBody>
      </p:sp>
    </p:spTree>
    <p:extLst>
      <p:ext uri="{BB962C8B-B14F-4D97-AF65-F5344CB8AC3E}">
        <p14:creationId xmlns:p14="http://schemas.microsoft.com/office/powerpoint/2010/main" val="1300435340"/>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8375"/>
            <a:ext cx="8229600" cy="1143000"/>
          </a:xfrm>
        </p:spPr>
        <p:txBody>
          <a:bodyPr>
            <a:normAutofit fontScale="90000"/>
          </a:bodyPr>
          <a:lstStyle/>
          <a:p>
            <a:r>
              <a:rPr lang="en-US" dirty="0" smtClean="0"/>
              <a:t>Usability shortcoming:</a:t>
            </a:r>
            <a:br>
              <a:rPr lang="en-US" dirty="0" smtClean="0"/>
            </a:br>
            <a:r>
              <a:rPr lang="en-US" dirty="0" smtClean="0"/>
              <a:t>handshake bandwidth consumption</a:t>
            </a:r>
            <a:endParaRPr lang="en-US" dirty="0"/>
          </a:p>
        </p:txBody>
      </p:sp>
      <p:sp>
        <p:nvSpPr>
          <p:cNvPr id="3" name="Content Placeholder 2"/>
          <p:cNvSpPr>
            <a:spLocks noGrp="1"/>
          </p:cNvSpPr>
          <p:nvPr>
            <p:ph idx="1"/>
          </p:nvPr>
        </p:nvSpPr>
        <p:spPr>
          <a:xfrm>
            <a:off x="457200" y="1634066"/>
            <a:ext cx="8229600" cy="4525963"/>
          </a:xfrm>
        </p:spPr>
        <p:txBody>
          <a:bodyPr>
            <a:normAutofit lnSpcReduction="10000"/>
          </a:bodyPr>
          <a:lstStyle/>
          <a:p>
            <a:r>
              <a:rPr lang="en-US" dirty="0" smtClean="0"/>
              <a:t>The server certificate chain typically comprises two or three certificates</a:t>
            </a:r>
          </a:p>
          <a:p>
            <a:r>
              <a:rPr lang="en-US" dirty="0" smtClean="0"/>
              <a:t>Certificate size is typically more than 2KB</a:t>
            </a:r>
          </a:p>
          <a:p>
            <a:r>
              <a:rPr lang="en-US" dirty="0" smtClean="0"/>
              <a:t>More bandwidth may be spent on certificates than on content</a:t>
            </a:r>
          </a:p>
          <a:p>
            <a:r>
              <a:rPr lang="en-US" dirty="0" smtClean="0"/>
              <a:t>Problems:</a:t>
            </a:r>
          </a:p>
          <a:p>
            <a:pPr lvl="1"/>
            <a:r>
              <a:rPr lang="en-US" dirty="0"/>
              <a:t>C</a:t>
            </a:r>
            <a:r>
              <a:rPr lang="en-US" dirty="0" smtClean="0"/>
              <a:t>ongestion on bandwidth-constrained networks</a:t>
            </a:r>
          </a:p>
          <a:p>
            <a:pPr lvl="1"/>
            <a:r>
              <a:rPr lang="en-US" dirty="0" smtClean="0"/>
              <a:t>Increased data transmission costs and battery drain for mobile devices</a:t>
            </a:r>
          </a:p>
        </p:txBody>
      </p:sp>
      <p:sp>
        <p:nvSpPr>
          <p:cNvPr id="4" name="Date Placeholder 3"/>
          <p:cNvSpPr>
            <a:spLocks noGrp="1"/>
          </p:cNvSpPr>
          <p:nvPr>
            <p:ph type="dt" sz="half" idx="10"/>
          </p:nvPr>
        </p:nvSpPr>
        <p:spPr/>
        <p:txBody>
          <a:bodyPr/>
          <a:lstStyle/>
          <a:p>
            <a:r>
              <a:rPr lang="en-US" smtClean="0"/>
              <a:t>5/29/2014 -- Updated 5/31 to add link to white paper</a:t>
            </a:r>
            <a:endParaRPr lang="en-US"/>
          </a:p>
        </p:txBody>
      </p:sp>
      <p:sp>
        <p:nvSpPr>
          <p:cNvPr id="5" name="Slide Number Placeholder 4"/>
          <p:cNvSpPr>
            <a:spLocks noGrp="1"/>
          </p:cNvSpPr>
          <p:nvPr>
            <p:ph type="sldNum" sz="quarter" idx="12"/>
          </p:nvPr>
        </p:nvSpPr>
        <p:spPr/>
        <p:txBody>
          <a:bodyPr/>
          <a:lstStyle/>
          <a:p>
            <a:fld id="{67E33D30-C2AB-B647-8BC7-4FCC27D6E935}" type="slidenum">
              <a:rPr lang="en-US" smtClean="0"/>
              <a:t>12</a:t>
            </a:fld>
            <a:endParaRPr lang="en-US"/>
          </a:p>
        </p:txBody>
      </p:sp>
    </p:spTree>
    <p:extLst>
      <p:ext uri="{BB962C8B-B14F-4D97-AF65-F5344CB8AC3E}">
        <p14:creationId xmlns:p14="http://schemas.microsoft.com/office/powerpoint/2010/main" val="678570027"/>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Deployed mitigation</a:t>
            </a:r>
            <a:endParaRPr lang="en-US" dirty="0"/>
          </a:p>
        </p:txBody>
      </p:sp>
      <p:sp>
        <p:nvSpPr>
          <p:cNvPr id="3" name="Content Placeholder 2"/>
          <p:cNvSpPr>
            <a:spLocks noGrp="1"/>
          </p:cNvSpPr>
          <p:nvPr>
            <p:ph idx="1"/>
          </p:nvPr>
        </p:nvSpPr>
        <p:spPr/>
        <p:txBody>
          <a:bodyPr>
            <a:normAutofit/>
          </a:bodyPr>
          <a:lstStyle/>
          <a:p>
            <a:r>
              <a:rPr lang="en-US" dirty="0" smtClean="0"/>
              <a:t>Abbreviated handshake for</a:t>
            </a:r>
            <a:r>
              <a:rPr lang="en-US" i="1" dirty="0" smtClean="0"/>
              <a:t> session resumption </a:t>
            </a:r>
            <a:r>
              <a:rPr lang="en-US" dirty="0" smtClean="0"/>
              <a:t>(new connection with same master secret)</a:t>
            </a:r>
          </a:p>
          <a:p>
            <a:pPr lvl="1"/>
            <a:r>
              <a:rPr lang="en-US" dirty="0" smtClean="0"/>
              <a:t>One </a:t>
            </a:r>
            <a:r>
              <a:rPr lang="en-US" dirty="0" err="1" smtClean="0"/>
              <a:t>roundtrip</a:t>
            </a:r>
            <a:r>
              <a:rPr lang="en-US" dirty="0" smtClean="0"/>
              <a:t> only</a:t>
            </a:r>
          </a:p>
          <a:p>
            <a:pPr lvl="1"/>
            <a:r>
              <a:rPr lang="en-US" dirty="0" smtClean="0"/>
              <a:t>No certificate transmission</a:t>
            </a:r>
          </a:p>
          <a:p>
            <a:pPr lvl="1"/>
            <a:r>
              <a:rPr lang="en-US" dirty="0" smtClean="0"/>
              <a:t>Session resumption is widely implemented, but only about 50% of handshakes are abbreviated, as estimated by Google</a:t>
            </a:r>
          </a:p>
          <a:p>
            <a:pPr lvl="1"/>
            <a:endParaRPr lang="en-US" dirty="0" smtClean="0"/>
          </a:p>
        </p:txBody>
      </p:sp>
      <p:sp>
        <p:nvSpPr>
          <p:cNvPr id="4" name="Date Placeholder 3"/>
          <p:cNvSpPr>
            <a:spLocks noGrp="1"/>
          </p:cNvSpPr>
          <p:nvPr>
            <p:ph type="dt" sz="half" idx="10"/>
          </p:nvPr>
        </p:nvSpPr>
        <p:spPr/>
        <p:txBody>
          <a:bodyPr/>
          <a:lstStyle/>
          <a:p>
            <a:r>
              <a:rPr lang="en-US" smtClean="0"/>
              <a:t>5/29/2014 -- Updated 5/31 to add link to white paper</a:t>
            </a:r>
            <a:endParaRPr lang="en-US"/>
          </a:p>
        </p:txBody>
      </p:sp>
      <p:sp>
        <p:nvSpPr>
          <p:cNvPr id="5" name="Slide Number Placeholder 4"/>
          <p:cNvSpPr>
            <a:spLocks noGrp="1"/>
          </p:cNvSpPr>
          <p:nvPr>
            <p:ph type="sldNum" sz="quarter" idx="12"/>
          </p:nvPr>
        </p:nvSpPr>
        <p:spPr/>
        <p:txBody>
          <a:bodyPr/>
          <a:lstStyle/>
          <a:p>
            <a:fld id="{67E33D30-C2AB-B647-8BC7-4FCC27D6E935}" type="slidenum">
              <a:rPr lang="en-US" smtClean="0"/>
              <a:t>13</a:t>
            </a:fld>
            <a:endParaRPr lang="en-US"/>
          </a:p>
        </p:txBody>
      </p:sp>
    </p:spTree>
    <p:extLst>
      <p:ext uri="{BB962C8B-B14F-4D97-AF65-F5344CB8AC3E}">
        <p14:creationId xmlns:p14="http://schemas.microsoft.com/office/powerpoint/2010/main" val="2048751299"/>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Non-deployed mitigations</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Fast-track </a:t>
            </a:r>
          </a:p>
          <a:p>
            <a:pPr lvl="1"/>
            <a:r>
              <a:rPr lang="en-US" dirty="0" smtClean="0"/>
              <a:t>Client caches server certificate chain</a:t>
            </a:r>
          </a:p>
          <a:p>
            <a:pPr lvl="1">
              <a:buFont typeface="Symbol" charset="0"/>
              <a:buChar char=""/>
            </a:pPr>
            <a:r>
              <a:rPr lang="en-US" dirty="0"/>
              <a:t>O</a:t>
            </a:r>
            <a:r>
              <a:rPr lang="en-US" dirty="0" smtClean="0"/>
              <a:t>ne </a:t>
            </a:r>
            <a:r>
              <a:rPr lang="en-US" dirty="0" err="1" smtClean="0"/>
              <a:t>roundtrip</a:t>
            </a:r>
            <a:r>
              <a:rPr lang="en-US" dirty="0" smtClean="0"/>
              <a:t>, no certificate transmission</a:t>
            </a:r>
          </a:p>
          <a:p>
            <a:pPr lvl="1"/>
            <a:r>
              <a:rPr lang="en-US" dirty="0" smtClean="0"/>
              <a:t>Academic implementation, not deployed</a:t>
            </a:r>
          </a:p>
          <a:p>
            <a:r>
              <a:rPr lang="en-US" dirty="0" smtClean="0"/>
              <a:t>False Start</a:t>
            </a:r>
          </a:p>
          <a:p>
            <a:pPr lvl="1"/>
            <a:r>
              <a:rPr lang="en-US" dirty="0"/>
              <a:t>C</a:t>
            </a:r>
            <a:r>
              <a:rPr lang="en-US" dirty="0" smtClean="0"/>
              <a:t>lient sends application data before server “Finished” message</a:t>
            </a:r>
          </a:p>
          <a:p>
            <a:pPr lvl="1">
              <a:buFont typeface="Symbol" charset="0"/>
              <a:buChar char=""/>
            </a:pPr>
            <a:r>
              <a:rPr lang="en-US" dirty="0" smtClean="0"/>
              <a:t>One </a:t>
            </a:r>
            <a:r>
              <a:rPr lang="en-US" dirty="0" err="1" smtClean="0"/>
              <a:t>roundtrip</a:t>
            </a:r>
            <a:endParaRPr lang="en-US" dirty="0" smtClean="0"/>
          </a:p>
          <a:p>
            <a:pPr lvl="1"/>
            <a:r>
              <a:rPr lang="en-US" dirty="0" smtClean="0"/>
              <a:t>Deployed by Google in Chrome, then discontinued</a:t>
            </a:r>
            <a:endParaRPr lang="en-US" dirty="0"/>
          </a:p>
          <a:p>
            <a:pPr marL="514350" indent="-457200"/>
            <a:r>
              <a:rPr lang="en-US" dirty="0" smtClean="0"/>
              <a:t>Snap Start</a:t>
            </a:r>
          </a:p>
          <a:p>
            <a:pPr lvl="1"/>
            <a:r>
              <a:rPr lang="en-US" dirty="0" smtClean="0"/>
              <a:t>Both of the above</a:t>
            </a:r>
          </a:p>
          <a:p>
            <a:pPr lvl="1">
              <a:buFont typeface="Symbol" charset="0"/>
              <a:buChar char=""/>
            </a:pPr>
            <a:r>
              <a:rPr lang="en-US" dirty="0" smtClean="0"/>
              <a:t>Zero </a:t>
            </a:r>
            <a:r>
              <a:rPr lang="en-US" dirty="0" err="1" smtClean="0"/>
              <a:t>roundtrips</a:t>
            </a:r>
            <a:r>
              <a:rPr lang="en-US" dirty="0" smtClean="0"/>
              <a:t>, no certificate transmission </a:t>
            </a:r>
          </a:p>
          <a:p>
            <a:pPr lvl="1"/>
            <a:r>
              <a:rPr lang="en-US" dirty="0" smtClean="0"/>
              <a:t>Google idea, not implemented</a:t>
            </a:r>
          </a:p>
          <a:p>
            <a:pPr lvl="1"/>
            <a:endParaRPr lang="en-US" dirty="0"/>
          </a:p>
        </p:txBody>
      </p:sp>
      <p:sp>
        <p:nvSpPr>
          <p:cNvPr id="4" name="Date Placeholder 3"/>
          <p:cNvSpPr>
            <a:spLocks noGrp="1"/>
          </p:cNvSpPr>
          <p:nvPr>
            <p:ph type="dt" sz="half" idx="10"/>
          </p:nvPr>
        </p:nvSpPr>
        <p:spPr/>
        <p:txBody>
          <a:bodyPr/>
          <a:lstStyle/>
          <a:p>
            <a:r>
              <a:rPr lang="en-US" smtClean="0"/>
              <a:t>5/29/2014 -- Updated 5/31 to add link to white paper</a:t>
            </a:r>
            <a:endParaRPr lang="en-US"/>
          </a:p>
        </p:txBody>
      </p:sp>
      <p:sp>
        <p:nvSpPr>
          <p:cNvPr id="5" name="Slide Number Placeholder 4"/>
          <p:cNvSpPr>
            <a:spLocks noGrp="1"/>
          </p:cNvSpPr>
          <p:nvPr>
            <p:ph type="sldNum" sz="quarter" idx="12"/>
          </p:nvPr>
        </p:nvSpPr>
        <p:spPr/>
        <p:txBody>
          <a:bodyPr/>
          <a:lstStyle/>
          <a:p>
            <a:fld id="{67E33D30-C2AB-B647-8BC7-4FCC27D6E935}" type="slidenum">
              <a:rPr lang="en-US" smtClean="0"/>
              <a:t>14</a:t>
            </a:fld>
            <a:endParaRPr lang="en-US"/>
          </a:p>
        </p:txBody>
      </p:sp>
    </p:spTree>
    <p:extLst>
      <p:ext uri="{BB962C8B-B14F-4D97-AF65-F5344CB8AC3E}">
        <p14:creationId xmlns:p14="http://schemas.microsoft.com/office/powerpoint/2010/main" val="2553979442"/>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Privacy shortcomings</a:t>
            </a:r>
            <a:br>
              <a:rPr lang="en-US" dirty="0" smtClean="0"/>
            </a:br>
            <a:r>
              <a:rPr lang="en-US" dirty="0" smtClean="0"/>
              <a:t>related to client authentication</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Client certificate, when used, is sent in the clear</a:t>
            </a:r>
          </a:p>
          <a:p>
            <a:r>
              <a:rPr lang="en-US" dirty="0" smtClean="0"/>
              <a:t>Limited range of authentication methods </a:t>
            </a:r>
          </a:p>
          <a:p>
            <a:pPr lvl="1"/>
            <a:r>
              <a:rPr lang="en-US" dirty="0" smtClean="0"/>
              <a:t>Supported: Public key certificates, attribute certificates</a:t>
            </a:r>
          </a:p>
          <a:p>
            <a:pPr lvl="2"/>
            <a:r>
              <a:rPr lang="en-US" dirty="0" smtClean="0"/>
              <a:t>Server cannot ask for specific certificates or attributes</a:t>
            </a:r>
          </a:p>
          <a:p>
            <a:pPr lvl="1"/>
            <a:r>
              <a:rPr lang="en-US" dirty="0" smtClean="0"/>
              <a:t>Not supported: Uncertified key pairs, U-Prove tokens, </a:t>
            </a:r>
            <a:r>
              <a:rPr lang="en-US" dirty="0" err="1" smtClean="0"/>
              <a:t>Idemix</a:t>
            </a:r>
            <a:r>
              <a:rPr lang="en-US" dirty="0" smtClean="0"/>
              <a:t> anonymous credentials, credentials based on group signatures; credentials based on identity-based cryptography, etc.</a:t>
            </a:r>
          </a:p>
          <a:p>
            <a:r>
              <a:rPr lang="en-US" dirty="0" smtClean="0"/>
              <a:t>Client authentication is part of the handshake =&gt; very hard to add new authentication methods</a:t>
            </a:r>
          </a:p>
          <a:p>
            <a:r>
              <a:rPr lang="en-US" dirty="0" smtClean="0"/>
              <a:t>Without TLS support, privacy enhancing authentication methods stand no chance of adoption</a:t>
            </a:r>
            <a:endParaRPr lang="en-US" dirty="0"/>
          </a:p>
          <a:p>
            <a:pPr lvl="1"/>
            <a:r>
              <a:rPr lang="en-US" dirty="0" smtClean="0"/>
              <a:t>U-Prove and </a:t>
            </a:r>
            <a:r>
              <a:rPr lang="en-US" dirty="0" err="1" smtClean="0"/>
              <a:t>Idemix</a:t>
            </a:r>
            <a:r>
              <a:rPr lang="en-US" dirty="0" smtClean="0"/>
              <a:t> are not supported products</a:t>
            </a:r>
          </a:p>
          <a:p>
            <a:pPr lvl="1"/>
            <a:r>
              <a:rPr lang="en-US" dirty="0" smtClean="0"/>
              <a:t>Attempt at productizing U-Prove failed</a:t>
            </a:r>
          </a:p>
        </p:txBody>
      </p:sp>
      <p:sp>
        <p:nvSpPr>
          <p:cNvPr id="4" name="Date Placeholder 3"/>
          <p:cNvSpPr>
            <a:spLocks noGrp="1"/>
          </p:cNvSpPr>
          <p:nvPr>
            <p:ph type="dt" sz="half" idx="10"/>
          </p:nvPr>
        </p:nvSpPr>
        <p:spPr/>
        <p:txBody>
          <a:bodyPr/>
          <a:lstStyle/>
          <a:p>
            <a:r>
              <a:rPr lang="en-US" smtClean="0"/>
              <a:t>5/29/2014 -- Updated 5/31 to add link to white paper</a:t>
            </a:r>
            <a:endParaRPr lang="en-US"/>
          </a:p>
        </p:txBody>
      </p:sp>
      <p:sp>
        <p:nvSpPr>
          <p:cNvPr id="5" name="Slide Number Placeholder 4"/>
          <p:cNvSpPr>
            <a:spLocks noGrp="1"/>
          </p:cNvSpPr>
          <p:nvPr>
            <p:ph type="sldNum" sz="quarter" idx="12"/>
          </p:nvPr>
        </p:nvSpPr>
        <p:spPr/>
        <p:txBody>
          <a:bodyPr/>
          <a:lstStyle/>
          <a:p>
            <a:fld id="{67E33D30-C2AB-B647-8BC7-4FCC27D6E935}" type="slidenum">
              <a:rPr lang="en-US" smtClean="0"/>
              <a:t>15</a:t>
            </a:fld>
            <a:endParaRPr lang="en-US"/>
          </a:p>
        </p:txBody>
      </p:sp>
    </p:spTree>
    <p:extLst>
      <p:ext uri="{BB962C8B-B14F-4D97-AF65-F5344CB8AC3E}">
        <p14:creationId xmlns:p14="http://schemas.microsoft.com/office/powerpoint/2010/main" val="4189875084"/>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Privacy features we are missing out on due to lack of support in TLS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Uncertified key pairs:</a:t>
            </a:r>
          </a:p>
          <a:p>
            <a:pPr lvl="1"/>
            <a:r>
              <a:rPr lang="en-US" dirty="0" smtClean="0"/>
              <a:t>Cryptographic authentication without third-party involvement for returning user authentication</a:t>
            </a:r>
          </a:p>
          <a:p>
            <a:pPr lvl="1"/>
            <a:r>
              <a:rPr lang="en-US" dirty="0"/>
              <a:t>S</a:t>
            </a:r>
            <a:r>
              <a:rPr lang="en-US" dirty="0" smtClean="0"/>
              <a:t>ame privacy as passwords, much stronger security</a:t>
            </a:r>
          </a:p>
          <a:p>
            <a:r>
              <a:rPr lang="en-US" dirty="0" err="1" smtClean="0"/>
              <a:t>Idemix</a:t>
            </a:r>
            <a:r>
              <a:rPr lang="en-US" dirty="0" smtClean="0"/>
              <a:t>:</a:t>
            </a:r>
          </a:p>
          <a:p>
            <a:pPr lvl="1"/>
            <a:r>
              <a:rPr lang="en-US" dirty="0" smtClean="0"/>
              <a:t>Selective disclosure of attributes, issue-show </a:t>
            </a:r>
            <a:r>
              <a:rPr lang="en-US" dirty="0" err="1" smtClean="0"/>
              <a:t>unlinkability</a:t>
            </a:r>
            <a:r>
              <a:rPr lang="en-US" dirty="0" smtClean="0"/>
              <a:t>, </a:t>
            </a:r>
            <a:r>
              <a:rPr lang="en-US" dirty="0" err="1" smtClean="0"/>
              <a:t>multishow</a:t>
            </a:r>
            <a:r>
              <a:rPr lang="en-US" dirty="0" smtClean="0"/>
              <a:t> </a:t>
            </a:r>
            <a:r>
              <a:rPr lang="en-US" dirty="0" err="1" smtClean="0"/>
              <a:t>unlinkability</a:t>
            </a:r>
            <a:endParaRPr lang="en-US" dirty="0" smtClean="0"/>
          </a:p>
          <a:p>
            <a:r>
              <a:rPr lang="en-US" dirty="0" smtClean="0"/>
              <a:t>U-Prove:</a:t>
            </a:r>
          </a:p>
          <a:p>
            <a:pPr lvl="1"/>
            <a:r>
              <a:rPr lang="en-US" dirty="0" smtClean="0"/>
              <a:t>Selective disclosure, issue-show </a:t>
            </a:r>
            <a:r>
              <a:rPr lang="en-US" dirty="0" err="1" smtClean="0"/>
              <a:t>unlinkability</a:t>
            </a:r>
            <a:endParaRPr lang="en-US" dirty="0" smtClean="0"/>
          </a:p>
          <a:p>
            <a:r>
              <a:rPr lang="en-US" dirty="0" smtClean="0"/>
              <a:t>Selective disclosure certificates</a:t>
            </a:r>
          </a:p>
          <a:p>
            <a:pPr lvl="1"/>
            <a:r>
              <a:rPr lang="en-US" dirty="0" smtClean="0"/>
              <a:t>Selective disclosure with a mere public key certificate</a:t>
            </a:r>
          </a:p>
        </p:txBody>
      </p:sp>
      <p:sp>
        <p:nvSpPr>
          <p:cNvPr id="4" name="Date Placeholder 3"/>
          <p:cNvSpPr>
            <a:spLocks noGrp="1"/>
          </p:cNvSpPr>
          <p:nvPr>
            <p:ph type="dt" sz="half" idx="10"/>
          </p:nvPr>
        </p:nvSpPr>
        <p:spPr/>
        <p:txBody>
          <a:bodyPr/>
          <a:lstStyle/>
          <a:p>
            <a:r>
              <a:rPr lang="en-US" smtClean="0"/>
              <a:t>5/29/2014 -- Updated 5/31 to add link to white paper</a:t>
            </a:r>
            <a:endParaRPr lang="en-US"/>
          </a:p>
        </p:txBody>
      </p:sp>
      <p:sp>
        <p:nvSpPr>
          <p:cNvPr id="5" name="Slide Number Placeholder 4"/>
          <p:cNvSpPr>
            <a:spLocks noGrp="1"/>
          </p:cNvSpPr>
          <p:nvPr>
            <p:ph type="sldNum" sz="quarter" idx="12"/>
          </p:nvPr>
        </p:nvSpPr>
        <p:spPr/>
        <p:txBody>
          <a:bodyPr/>
          <a:lstStyle/>
          <a:p>
            <a:fld id="{67E33D30-C2AB-B647-8BC7-4FCC27D6E935}" type="slidenum">
              <a:rPr lang="en-US" smtClean="0"/>
              <a:t>16</a:t>
            </a:fld>
            <a:endParaRPr lang="en-US"/>
          </a:p>
        </p:txBody>
      </p:sp>
    </p:spTree>
    <p:extLst>
      <p:ext uri="{BB962C8B-B14F-4D97-AF65-F5344CB8AC3E}">
        <p14:creationId xmlns:p14="http://schemas.microsoft.com/office/powerpoint/2010/main" val="1901014015"/>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65620"/>
            <a:ext cx="8229600" cy="1143000"/>
          </a:xfrm>
        </p:spPr>
        <p:txBody>
          <a:bodyPr/>
          <a:lstStyle/>
          <a:p>
            <a:r>
              <a:rPr lang="en-US" dirty="0" smtClean="0"/>
              <a:t>Security shortcomings</a:t>
            </a:r>
            <a:endParaRPr lang="en-US" dirty="0"/>
          </a:p>
        </p:txBody>
      </p:sp>
      <p:sp>
        <p:nvSpPr>
          <p:cNvPr id="3" name="Content Placeholder 2"/>
          <p:cNvSpPr>
            <a:spLocks noGrp="1"/>
          </p:cNvSpPr>
          <p:nvPr>
            <p:ph idx="1"/>
          </p:nvPr>
        </p:nvSpPr>
        <p:spPr>
          <a:xfrm>
            <a:off x="457200" y="1430870"/>
            <a:ext cx="8229600" cy="4525963"/>
          </a:xfrm>
        </p:spPr>
        <p:txBody>
          <a:bodyPr>
            <a:normAutofit/>
          </a:bodyPr>
          <a:lstStyle/>
          <a:p>
            <a:r>
              <a:rPr lang="en-US" dirty="0" smtClean="0"/>
              <a:t>Long history of vulnerabilities</a:t>
            </a:r>
          </a:p>
          <a:p>
            <a:r>
              <a:rPr lang="en-US" dirty="0" smtClean="0"/>
              <a:t>Some have not been addressed yet</a:t>
            </a:r>
          </a:p>
          <a:p>
            <a:r>
              <a:rPr lang="en-US" dirty="0" smtClean="0"/>
              <a:t>Some have been addressed in TLS 1.1 or 1.2, but most client and servers do not support either</a:t>
            </a:r>
          </a:p>
          <a:p>
            <a:r>
              <a:rPr lang="en-US" dirty="0" smtClean="0"/>
              <a:t>Some are historic but interesting as illustration of network security concepts</a:t>
            </a:r>
            <a:endParaRPr lang="en-US" i="1" dirty="0" smtClean="0"/>
          </a:p>
        </p:txBody>
      </p:sp>
      <p:sp>
        <p:nvSpPr>
          <p:cNvPr id="4" name="Date Placeholder 3"/>
          <p:cNvSpPr>
            <a:spLocks noGrp="1"/>
          </p:cNvSpPr>
          <p:nvPr>
            <p:ph type="dt" sz="half" idx="10"/>
          </p:nvPr>
        </p:nvSpPr>
        <p:spPr/>
        <p:txBody>
          <a:bodyPr/>
          <a:lstStyle/>
          <a:p>
            <a:r>
              <a:rPr lang="en-US" smtClean="0"/>
              <a:t>5/29/2014 -- Updated 5/31 to add link to white paper</a:t>
            </a:r>
            <a:endParaRPr lang="en-US"/>
          </a:p>
        </p:txBody>
      </p:sp>
      <p:sp>
        <p:nvSpPr>
          <p:cNvPr id="5" name="Slide Number Placeholder 4"/>
          <p:cNvSpPr>
            <a:spLocks noGrp="1"/>
          </p:cNvSpPr>
          <p:nvPr>
            <p:ph type="sldNum" sz="quarter" idx="12"/>
          </p:nvPr>
        </p:nvSpPr>
        <p:spPr/>
        <p:txBody>
          <a:bodyPr/>
          <a:lstStyle/>
          <a:p>
            <a:fld id="{67E33D30-C2AB-B647-8BC7-4FCC27D6E935}" type="slidenum">
              <a:rPr lang="en-US" smtClean="0"/>
              <a:t>17</a:t>
            </a:fld>
            <a:endParaRPr lang="en-US"/>
          </a:p>
        </p:txBody>
      </p:sp>
    </p:spTree>
    <p:extLst>
      <p:ext uri="{BB962C8B-B14F-4D97-AF65-F5344CB8AC3E}">
        <p14:creationId xmlns:p14="http://schemas.microsoft.com/office/powerpoint/2010/main" val="246574550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RSA timing vulnerabilities (historic)</a:t>
            </a:r>
            <a:endParaRPr lang="en-US" dirty="0"/>
          </a:p>
        </p:txBody>
      </p:sp>
      <p:sp>
        <p:nvSpPr>
          <p:cNvPr id="3" name="Content Placeholder 2"/>
          <p:cNvSpPr>
            <a:spLocks noGrp="1"/>
          </p:cNvSpPr>
          <p:nvPr>
            <p:ph idx="1"/>
          </p:nvPr>
        </p:nvSpPr>
        <p:spPr>
          <a:xfrm>
            <a:off x="457200" y="1600200"/>
            <a:ext cx="8503356" cy="4525963"/>
          </a:xfrm>
        </p:spPr>
        <p:txBody>
          <a:bodyPr>
            <a:normAutofit fontScale="77500" lnSpcReduction="20000"/>
          </a:bodyPr>
          <a:lstStyle/>
          <a:p>
            <a:r>
              <a:rPr lang="en-US" dirty="0" smtClean="0"/>
              <a:t>Paul Kocher 1996 attack</a:t>
            </a:r>
          </a:p>
          <a:p>
            <a:pPr lvl="1"/>
            <a:r>
              <a:rPr lang="en-US" dirty="0" smtClean="0"/>
              <a:t>Attacker asks server to decrypt many premaster secrets, uses a statistical technique to guess the RSA private key of the server by timing the decryptions</a:t>
            </a:r>
          </a:p>
          <a:p>
            <a:pPr lvl="1"/>
            <a:r>
              <a:rPr lang="en-US" dirty="0" smtClean="0"/>
              <a:t>Technique not applicable if CRT optimization is used</a:t>
            </a:r>
          </a:p>
          <a:p>
            <a:r>
              <a:rPr lang="en-US" dirty="0" err="1" smtClean="0"/>
              <a:t>Boneh</a:t>
            </a:r>
            <a:r>
              <a:rPr lang="en-US" dirty="0" smtClean="0"/>
              <a:t> and </a:t>
            </a:r>
            <a:r>
              <a:rPr lang="en-US" dirty="0" err="1" smtClean="0"/>
              <a:t>Brumley</a:t>
            </a:r>
            <a:r>
              <a:rPr lang="en-US" dirty="0" smtClean="0"/>
              <a:t> 2003 attack</a:t>
            </a:r>
          </a:p>
          <a:p>
            <a:pPr lvl="1"/>
            <a:r>
              <a:rPr lang="en-US" dirty="0" smtClean="0"/>
              <a:t>Different timing attack against CRT optimization</a:t>
            </a:r>
          </a:p>
          <a:p>
            <a:r>
              <a:rPr lang="en-US" dirty="0" smtClean="0"/>
              <a:t>Both attacks can be prevented by generating random </a:t>
            </a:r>
            <a:r>
              <a:rPr lang="en-US" i="1" dirty="0" smtClean="0"/>
              <a:t>r,</a:t>
            </a:r>
            <a:r>
              <a:rPr lang="en-US" dirty="0" smtClean="0"/>
              <a:t> multiplying the encrypted premaster secret </a:t>
            </a:r>
            <a:r>
              <a:rPr lang="en-US" i="1" dirty="0" err="1" smtClean="0"/>
              <a:t>x</a:t>
            </a:r>
            <a:r>
              <a:rPr lang="en-US" i="1" baseline="30000" dirty="0" err="1" smtClean="0"/>
              <a:t>e</a:t>
            </a:r>
            <a:r>
              <a:rPr lang="en-US" i="1" baseline="30000" dirty="0" smtClean="0"/>
              <a:t> </a:t>
            </a:r>
            <a:r>
              <a:rPr lang="en-US" dirty="0" smtClean="0"/>
              <a:t>by the </a:t>
            </a:r>
            <a:r>
              <a:rPr lang="en-US" dirty="0"/>
              <a:t>inverse </a:t>
            </a:r>
            <a:r>
              <a:rPr lang="en-US" dirty="0" smtClean="0"/>
              <a:t>of </a:t>
            </a:r>
            <a:r>
              <a:rPr lang="en-US" i="1" dirty="0" smtClean="0"/>
              <a:t>r</a:t>
            </a:r>
            <a:r>
              <a:rPr lang="en-US" i="1" baseline="30000" dirty="0" smtClean="0"/>
              <a:t>e </a:t>
            </a:r>
            <a:r>
              <a:rPr lang="en-US" dirty="0" smtClean="0"/>
              <a:t>before decrypting, and multiplying the result by </a:t>
            </a:r>
            <a:r>
              <a:rPr lang="en-US" i="1" dirty="0" smtClean="0"/>
              <a:t>r</a:t>
            </a:r>
            <a:endParaRPr lang="en-US" dirty="0"/>
          </a:p>
          <a:p>
            <a:pPr marL="457200" lvl="1" indent="0">
              <a:buNone/>
            </a:pPr>
            <a:r>
              <a:rPr lang="en-US" dirty="0"/>
              <a:t>	(</a:t>
            </a:r>
            <a:r>
              <a:rPr lang="en-US" i="1" dirty="0"/>
              <a:t>r</a:t>
            </a:r>
            <a:r>
              <a:rPr lang="en-US" baseline="30000" dirty="0"/>
              <a:t>—</a:t>
            </a:r>
            <a:r>
              <a:rPr lang="en-US" i="1" baseline="30000" dirty="0"/>
              <a:t>e</a:t>
            </a:r>
            <a:r>
              <a:rPr lang="en-US" i="1" dirty="0"/>
              <a:t>x</a:t>
            </a:r>
            <a:r>
              <a:rPr lang="en-US" i="1" baseline="30000" dirty="0"/>
              <a:t>e</a:t>
            </a:r>
            <a:r>
              <a:rPr lang="en-US" dirty="0"/>
              <a:t>)</a:t>
            </a:r>
            <a:r>
              <a:rPr lang="en-US" i="1" baseline="30000" dirty="0"/>
              <a:t>d</a:t>
            </a:r>
            <a:r>
              <a:rPr lang="en-US" dirty="0"/>
              <a:t> = </a:t>
            </a:r>
            <a:r>
              <a:rPr lang="en-US" i="1" dirty="0"/>
              <a:t>r</a:t>
            </a:r>
            <a:r>
              <a:rPr lang="en-US" baseline="30000" dirty="0"/>
              <a:t>—</a:t>
            </a:r>
            <a:r>
              <a:rPr lang="en-US" i="1" baseline="30000" dirty="0" err="1"/>
              <a:t>ed</a:t>
            </a:r>
            <a:r>
              <a:rPr lang="en-US" i="1" dirty="0" err="1"/>
              <a:t>x</a:t>
            </a:r>
            <a:r>
              <a:rPr lang="en-US" i="1" baseline="30000" dirty="0" err="1"/>
              <a:t>ed</a:t>
            </a:r>
            <a:r>
              <a:rPr lang="en-US" dirty="0"/>
              <a:t> = </a:t>
            </a:r>
            <a:r>
              <a:rPr lang="en-US" i="1" dirty="0"/>
              <a:t>r</a:t>
            </a:r>
            <a:r>
              <a:rPr lang="en-US" baseline="30000" dirty="0"/>
              <a:t>—</a:t>
            </a:r>
            <a:r>
              <a:rPr lang="en-US" i="1" baseline="30000" dirty="0" smtClean="0"/>
              <a:t>1</a:t>
            </a:r>
            <a:r>
              <a:rPr lang="en-US" i="1" dirty="0" smtClean="0"/>
              <a:t>x</a:t>
            </a:r>
            <a:r>
              <a:rPr lang="en-US" dirty="0"/>
              <a:t>	</a:t>
            </a:r>
            <a:r>
              <a:rPr lang="en-US" dirty="0" smtClean="0"/>
              <a:t>(mod </a:t>
            </a:r>
            <a:r>
              <a:rPr lang="en-US" i="1" dirty="0" smtClean="0"/>
              <a:t>n</a:t>
            </a:r>
            <a:r>
              <a:rPr lang="en-US" dirty="0" smtClean="0"/>
              <a:t>)</a:t>
            </a:r>
            <a:endParaRPr lang="en-US" i="1" dirty="0"/>
          </a:p>
          <a:p>
            <a:pPr marL="457200" lvl="1" indent="0">
              <a:buNone/>
            </a:pPr>
            <a:r>
              <a:rPr lang="en-US" i="1" baseline="30000" dirty="0"/>
              <a:t>	</a:t>
            </a:r>
            <a:r>
              <a:rPr lang="en-US" dirty="0"/>
              <a:t>(</a:t>
            </a:r>
            <a:r>
              <a:rPr lang="en-US" i="1" dirty="0"/>
              <a:t>r</a:t>
            </a:r>
            <a:r>
              <a:rPr lang="en-US" baseline="30000" dirty="0"/>
              <a:t>—</a:t>
            </a:r>
            <a:r>
              <a:rPr lang="en-US" i="1" baseline="30000" dirty="0"/>
              <a:t>1</a:t>
            </a:r>
            <a:r>
              <a:rPr lang="en-US" i="1" dirty="0"/>
              <a:t>x</a:t>
            </a:r>
            <a:r>
              <a:rPr lang="en-US" dirty="0"/>
              <a:t>)</a:t>
            </a:r>
            <a:r>
              <a:rPr lang="en-US" i="1" dirty="0"/>
              <a:t> r </a:t>
            </a:r>
            <a:r>
              <a:rPr lang="en-US" dirty="0"/>
              <a:t>= </a:t>
            </a:r>
            <a:r>
              <a:rPr lang="en-US" i="1" dirty="0"/>
              <a:t>x</a:t>
            </a:r>
            <a:r>
              <a:rPr lang="en-US" dirty="0" smtClean="0"/>
              <a:t> 				(mod </a:t>
            </a:r>
            <a:r>
              <a:rPr lang="en-US" i="1" dirty="0" smtClean="0"/>
              <a:t>n</a:t>
            </a:r>
            <a:r>
              <a:rPr lang="en-US" dirty="0" smtClean="0"/>
              <a:t>)</a:t>
            </a:r>
          </a:p>
          <a:p>
            <a:r>
              <a:rPr lang="en-US" dirty="0" smtClean="0"/>
              <a:t>This is the same technique used for RSA signature blinding</a:t>
            </a:r>
            <a:endParaRPr lang="en-US" baseline="30000" dirty="0" smtClean="0"/>
          </a:p>
          <a:p>
            <a:pPr marL="457200" lvl="1" indent="0">
              <a:buNone/>
            </a:pPr>
            <a:endParaRPr lang="en-US" baseline="30000" dirty="0"/>
          </a:p>
        </p:txBody>
      </p:sp>
      <p:sp>
        <p:nvSpPr>
          <p:cNvPr id="4" name="Date Placeholder 3"/>
          <p:cNvSpPr>
            <a:spLocks noGrp="1"/>
          </p:cNvSpPr>
          <p:nvPr>
            <p:ph type="dt" sz="half" idx="10"/>
          </p:nvPr>
        </p:nvSpPr>
        <p:spPr/>
        <p:txBody>
          <a:bodyPr/>
          <a:lstStyle/>
          <a:p>
            <a:r>
              <a:rPr lang="en-US" smtClean="0"/>
              <a:t>5/29/2014 -- Updated 5/31 to add link to white paper</a:t>
            </a:r>
            <a:endParaRPr lang="en-US"/>
          </a:p>
        </p:txBody>
      </p:sp>
      <p:sp>
        <p:nvSpPr>
          <p:cNvPr id="5" name="Slide Number Placeholder 4"/>
          <p:cNvSpPr>
            <a:spLocks noGrp="1"/>
          </p:cNvSpPr>
          <p:nvPr>
            <p:ph type="sldNum" sz="quarter" idx="12"/>
          </p:nvPr>
        </p:nvSpPr>
        <p:spPr/>
        <p:txBody>
          <a:bodyPr/>
          <a:lstStyle/>
          <a:p>
            <a:fld id="{67E33D30-C2AB-B647-8BC7-4FCC27D6E935}" type="slidenum">
              <a:rPr lang="en-US" smtClean="0"/>
              <a:t>18</a:t>
            </a:fld>
            <a:endParaRPr lang="en-US"/>
          </a:p>
        </p:txBody>
      </p:sp>
    </p:spTree>
    <p:extLst>
      <p:ext uri="{BB962C8B-B14F-4D97-AF65-F5344CB8AC3E}">
        <p14:creationId xmlns:p14="http://schemas.microsoft.com/office/powerpoint/2010/main" val="154210903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RSA padding vulnerability (historic)</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PKCS #1 version 1.5 specifies how the premaster secret </a:t>
            </a:r>
            <a:r>
              <a:rPr lang="en-US" i="1" dirty="0" smtClean="0"/>
              <a:t>x</a:t>
            </a:r>
            <a:r>
              <a:rPr lang="en-US" dirty="0" smtClean="0"/>
              <a:t> is to be padded before being encrypted as </a:t>
            </a:r>
          </a:p>
          <a:p>
            <a:pPr marL="0" indent="0">
              <a:buNone/>
            </a:pPr>
            <a:r>
              <a:rPr lang="en-US" i="1" dirty="0"/>
              <a:t>	</a:t>
            </a:r>
            <a:r>
              <a:rPr lang="en-US" i="1" dirty="0" smtClean="0"/>
              <a:t>y</a:t>
            </a:r>
            <a:r>
              <a:rPr lang="en-US" dirty="0" smtClean="0"/>
              <a:t> = </a:t>
            </a:r>
            <a:r>
              <a:rPr lang="en-US" i="1" dirty="0" err="1" smtClean="0"/>
              <a:t>x</a:t>
            </a:r>
            <a:r>
              <a:rPr lang="en-US" i="1" baseline="30000" dirty="0" err="1" smtClean="0"/>
              <a:t>e</a:t>
            </a:r>
            <a:r>
              <a:rPr lang="en-US" dirty="0" smtClean="0"/>
              <a:t> mod </a:t>
            </a:r>
            <a:r>
              <a:rPr lang="en-US" i="1" dirty="0" smtClean="0"/>
              <a:t>n</a:t>
            </a:r>
            <a:endParaRPr lang="en-US" dirty="0" smtClean="0"/>
          </a:p>
          <a:p>
            <a:r>
              <a:rPr lang="en-US" dirty="0" smtClean="0"/>
              <a:t>MITM replaces </a:t>
            </a:r>
            <a:r>
              <a:rPr lang="en-US" i="1" dirty="0" smtClean="0"/>
              <a:t>y</a:t>
            </a:r>
            <a:r>
              <a:rPr lang="en-US" dirty="0" smtClean="0"/>
              <a:t> with </a:t>
            </a:r>
            <a:r>
              <a:rPr lang="en-US" i="1" dirty="0" err="1" smtClean="0"/>
              <a:t>ys</a:t>
            </a:r>
            <a:r>
              <a:rPr lang="en-US" i="1" baseline="30000" dirty="0" err="1" smtClean="0"/>
              <a:t>e</a:t>
            </a:r>
            <a:r>
              <a:rPr lang="en-US" dirty="0" smtClean="0"/>
              <a:t> mod </a:t>
            </a:r>
            <a:r>
              <a:rPr lang="en-US" i="1" dirty="0" smtClean="0"/>
              <a:t>n</a:t>
            </a:r>
            <a:r>
              <a:rPr lang="en-US" dirty="0" smtClean="0"/>
              <a:t> for many </a:t>
            </a:r>
            <a:r>
              <a:rPr lang="en-US" i="1" dirty="0" smtClean="0"/>
              <a:t>s</a:t>
            </a:r>
            <a:r>
              <a:rPr lang="en-US" dirty="0" smtClean="0"/>
              <a:t>, producing the decryption (</a:t>
            </a:r>
            <a:r>
              <a:rPr lang="en-US" i="1" dirty="0" err="1" smtClean="0"/>
              <a:t>ys</a:t>
            </a:r>
            <a:r>
              <a:rPr lang="en-US" i="1" baseline="30000" dirty="0" err="1" smtClean="0"/>
              <a:t>e</a:t>
            </a:r>
            <a:r>
              <a:rPr lang="en-US" dirty="0" smtClean="0"/>
              <a:t>)</a:t>
            </a:r>
            <a:r>
              <a:rPr lang="en-US" i="1" baseline="30000" dirty="0" smtClean="0"/>
              <a:t>d</a:t>
            </a:r>
            <a:r>
              <a:rPr lang="en-US" dirty="0" smtClean="0"/>
              <a:t> mod </a:t>
            </a:r>
            <a:r>
              <a:rPr lang="en-US" i="1" dirty="0" smtClean="0"/>
              <a:t>n</a:t>
            </a:r>
            <a:r>
              <a:rPr lang="en-US" dirty="0" smtClean="0"/>
              <a:t> = </a:t>
            </a:r>
            <a:r>
              <a:rPr lang="en-US" i="1" dirty="0" err="1" smtClean="0"/>
              <a:t>x</a:t>
            </a:r>
            <a:r>
              <a:rPr lang="en-US" i="1" baseline="30000" dirty="0" err="1" smtClean="0"/>
              <a:t>ed</a:t>
            </a:r>
            <a:r>
              <a:rPr lang="en-US" i="1" dirty="0" err="1" smtClean="0"/>
              <a:t>s</a:t>
            </a:r>
            <a:r>
              <a:rPr lang="en-US" i="1" baseline="30000" dirty="0" err="1" smtClean="0"/>
              <a:t>ed</a:t>
            </a:r>
            <a:r>
              <a:rPr lang="en-US" dirty="0" smtClean="0"/>
              <a:t> mod </a:t>
            </a:r>
            <a:r>
              <a:rPr lang="en-US" i="1" dirty="0" smtClean="0"/>
              <a:t>n</a:t>
            </a:r>
            <a:r>
              <a:rPr lang="en-US" dirty="0" smtClean="0"/>
              <a:t> = </a:t>
            </a:r>
            <a:r>
              <a:rPr lang="en-US" i="1" dirty="0" err="1" smtClean="0"/>
              <a:t>xs</a:t>
            </a:r>
            <a:r>
              <a:rPr lang="en-US" i="1" dirty="0" smtClean="0"/>
              <a:t> </a:t>
            </a:r>
            <a:r>
              <a:rPr lang="en-US" dirty="0" smtClean="0"/>
              <a:t>mod </a:t>
            </a:r>
            <a:r>
              <a:rPr lang="en-US" i="1" dirty="0" smtClean="0"/>
              <a:t>n</a:t>
            </a:r>
            <a:endParaRPr lang="en-US" dirty="0" smtClean="0"/>
          </a:p>
          <a:p>
            <a:r>
              <a:rPr lang="en-US" dirty="0" smtClean="0"/>
              <a:t>By observing which values of s produce a bad-padding error message from the server, attacker can compute the premaster secret </a:t>
            </a:r>
            <a:r>
              <a:rPr lang="en-US" i="1" dirty="0" smtClean="0"/>
              <a:t>x</a:t>
            </a:r>
          </a:p>
          <a:p>
            <a:r>
              <a:rPr lang="en-US" i="1" dirty="0" smtClean="0"/>
              <a:t>Countermeasure</a:t>
            </a:r>
            <a:r>
              <a:rPr lang="en-US" dirty="0" smtClean="0"/>
              <a:t>: server does not report bad padding, uses random value as premaster secret instead</a:t>
            </a:r>
          </a:p>
        </p:txBody>
      </p:sp>
      <p:sp>
        <p:nvSpPr>
          <p:cNvPr id="4" name="Date Placeholder 3"/>
          <p:cNvSpPr>
            <a:spLocks noGrp="1"/>
          </p:cNvSpPr>
          <p:nvPr>
            <p:ph type="dt" sz="half" idx="10"/>
          </p:nvPr>
        </p:nvSpPr>
        <p:spPr/>
        <p:txBody>
          <a:bodyPr/>
          <a:lstStyle/>
          <a:p>
            <a:r>
              <a:rPr lang="en-US" smtClean="0"/>
              <a:t>5/29/2014 -- Updated 5/31 to add link to white paper</a:t>
            </a:r>
            <a:endParaRPr lang="en-US"/>
          </a:p>
        </p:txBody>
      </p:sp>
      <p:sp>
        <p:nvSpPr>
          <p:cNvPr id="5" name="Slide Number Placeholder 4"/>
          <p:cNvSpPr>
            <a:spLocks noGrp="1"/>
          </p:cNvSpPr>
          <p:nvPr>
            <p:ph type="sldNum" sz="quarter" idx="12"/>
          </p:nvPr>
        </p:nvSpPr>
        <p:spPr/>
        <p:txBody>
          <a:bodyPr/>
          <a:lstStyle/>
          <a:p>
            <a:fld id="{67E33D30-C2AB-B647-8BC7-4FCC27D6E935}" type="slidenum">
              <a:rPr lang="en-US" smtClean="0"/>
              <a:t>19</a:t>
            </a:fld>
            <a:endParaRPr lang="en-US"/>
          </a:p>
        </p:txBody>
      </p:sp>
    </p:spTree>
    <p:extLst>
      <p:ext uri="{BB962C8B-B14F-4D97-AF65-F5344CB8AC3E}">
        <p14:creationId xmlns:p14="http://schemas.microsoft.com/office/powerpoint/2010/main" val="34170070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idx="1"/>
          </p:nvPr>
        </p:nvSpPr>
        <p:spPr>
          <a:xfrm>
            <a:off x="457199" y="1600200"/>
            <a:ext cx="8398933" cy="4525963"/>
          </a:xfrm>
        </p:spPr>
        <p:txBody>
          <a:bodyPr>
            <a:normAutofit fontScale="85000" lnSpcReduction="20000"/>
          </a:bodyPr>
          <a:lstStyle/>
          <a:p>
            <a:r>
              <a:rPr lang="en-US" dirty="0" smtClean="0"/>
              <a:t>Brief history and usage of SSL, TLS and DTLS</a:t>
            </a:r>
          </a:p>
          <a:p>
            <a:r>
              <a:rPr lang="en-US" dirty="0" smtClean="0"/>
              <a:t>The core of the protocols</a:t>
            </a:r>
          </a:p>
          <a:p>
            <a:r>
              <a:rPr lang="en-US" dirty="0" smtClean="0"/>
              <a:t>Shortcomings</a:t>
            </a:r>
          </a:p>
          <a:p>
            <a:pPr lvl="1"/>
            <a:r>
              <a:rPr lang="en-US" dirty="0" smtClean="0"/>
              <a:t>Usability shortcomings:</a:t>
            </a:r>
          </a:p>
          <a:p>
            <a:pPr lvl="2"/>
            <a:r>
              <a:rPr lang="en-US" dirty="0" smtClean="0"/>
              <a:t>Latency and bandwidth consumption of handshake</a:t>
            </a:r>
          </a:p>
          <a:p>
            <a:pPr lvl="1"/>
            <a:r>
              <a:rPr lang="en-US" dirty="0" smtClean="0"/>
              <a:t>Privacy shortcomings:</a:t>
            </a:r>
          </a:p>
          <a:p>
            <a:pPr lvl="2"/>
            <a:r>
              <a:rPr lang="en-US" dirty="0" smtClean="0"/>
              <a:t>Related to client authentication</a:t>
            </a:r>
          </a:p>
          <a:p>
            <a:pPr lvl="1"/>
            <a:r>
              <a:rPr lang="en-US" dirty="0" smtClean="0"/>
              <a:t>Security shortcomings</a:t>
            </a:r>
          </a:p>
          <a:p>
            <a:pPr lvl="2"/>
            <a:r>
              <a:rPr lang="en-US" dirty="0" smtClean="0"/>
              <a:t>Long history of vulnerabilities, some not yet addressed</a:t>
            </a:r>
          </a:p>
          <a:p>
            <a:r>
              <a:rPr lang="en-US" dirty="0" smtClean="0"/>
              <a:t>It’s time for a replacement</a:t>
            </a:r>
          </a:p>
          <a:p>
            <a:r>
              <a:rPr lang="en-US" dirty="0" smtClean="0"/>
              <a:t>Ingredients for a replacement</a:t>
            </a:r>
          </a:p>
          <a:p>
            <a:r>
              <a:rPr lang="en-US" dirty="0" smtClean="0"/>
              <a:t>The formal verification challenge</a:t>
            </a:r>
            <a:endParaRPr lang="en-US" dirty="0"/>
          </a:p>
        </p:txBody>
      </p:sp>
      <p:sp>
        <p:nvSpPr>
          <p:cNvPr id="4" name="Date Placeholder 3"/>
          <p:cNvSpPr>
            <a:spLocks noGrp="1"/>
          </p:cNvSpPr>
          <p:nvPr>
            <p:ph type="dt" sz="half" idx="10"/>
          </p:nvPr>
        </p:nvSpPr>
        <p:spPr/>
        <p:txBody>
          <a:bodyPr/>
          <a:lstStyle/>
          <a:p>
            <a:r>
              <a:rPr lang="en-US" smtClean="0"/>
              <a:t>5/29/2014 -- Updated 5/31 to add link to white paper</a:t>
            </a:r>
            <a:endParaRPr lang="en-US"/>
          </a:p>
        </p:txBody>
      </p:sp>
      <p:sp>
        <p:nvSpPr>
          <p:cNvPr id="5" name="Slide Number Placeholder 4"/>
          <p:cNvSpPr>
            <a:spLocks noGrp="1"/>
          </p:cNvSpPr>
          <p:nvPr>
            <p:ph type="sldNum" sz="quarter" idx="12"/>
          </p:nvPr>
        </p:nvSpPr>
        <p:spPr/>
        <p:txBody>
          <a:bodyPr/>
          <a:lstStyle/>
          <a:p>
            <a:fld id="{67E33D30-C2AB-B647-8BC7-4FCC27D6E935}" type="slidenum">
              <a:rPr lang="en-US" smtClean="0"/>
              <a:t>2</a:t>
            </a:fld>
            <a:endParaRPr lang="en-US"/>
          </a:p>
        </p:txBody>
      </p:sp>
    </p:spTree>
    <p:extLst>
      <p:ext uri="{BB962C8B-B14F-4D97-AF65-F5344CB8AC3E}">
        <p14:creationId xmlns:p14="http://schemas.microsoft.com/office/powerpoint/2010/main" val="2201798701"/>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a:t>
            </a:r>
            <a:r>
              <a:rPr lang="en-US" i="1" dirty="0" smtClean="0"/>
              <a:t>BEAST</a:t>
            </a:r>
            <a:r>
              <a:rPr lang="en-US" dirty="0" smtClean="0"/>
              <a:t> attack</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Before TLS 1.1 (April 2006), traffic encryption with a block cipher (e.g. AES) in CBC mode used chained rather than random initialization vectors, allowing a </a:t>
            </a:r>
            <a:r>
              <a:rPr lang="en-US" i="1" dirty="0" smtClean="0"/>
              <a:t>block-adaptive chosen plaintext attack</a:t>
            </a:r>
          </a:p>
          <a:p>
            <a:r>
              <a:rPr lang="en-US" dirty="0" smtClean="0"/>
              <a:t>Attacker can test guesses of plaintext blocks</a:t>
            </a:r>
          </a:p>
          <a:p>
            <a:r>
              <a:rPr lang="en-US" dirty="0" smtClean="0"/>
              <a:t>No practical exploits were known until the BEAST attack (September 2011) recovered authentication cookies</a:t>
            </a:r>
          </a:p>
          <a:p>
            <a:r>
              <a:rPr lang="en-US" dirty="0" smtClean="0"/>
              <a:t>At that time only 0.25% of servers and few browsers had upgraded to TLS 1.1 or TLS 1.2</a:t>
            </a:r>
          </a:p>
          <a:p>
            <a:r>
              <a:rPr lang="en-US" dirty="0" smtClean="0"/>
              <a:t>Today many servers have upgraded, but most still haven’t</a:t>
            </a:r>
          </a:p>
          <a:p>
            <a:r>
              <a:rPr lang="en-US" dirty="0" smtClean="0"/>
              <a:t>Until recently, using the RC4 stream cipher instead of the AES </a:t>
            </a:r>
            <a:r>
              <a:rPr lang="en-US" smtClean="0"/>
              <a:t>block cipher </a:t>
            </a:r>
            <a:r>
              <a:rPr lang="en-US" dirty="0" smtClean="0"/>
              <a:t>was recommended as a countermeasure to BEAST; but RC4 vulnerabilities have now been found</a:t>
            </a:r>
          </a:p>
        </p:txBody>
      </p:sp>
      <p:sp>
        <p:nvSpPr>
          <p:cNvPr id="4" name="Date Placeholder 3"/>
          <p:cNvSpPr>
            <a:spLocks noGrp="1"/>
          </p:cNvSpPr>
          <p:nvPr>
            <p:ph type="dt" sz="half" idx="10"/>
          </p:nvPr>
        </p:nvSpPr>
        <p:spPr/>
        <p:txBody>
          <a:bodyPr/>
          <a:lstStyle/>
          <a:p>
            <a:r>
              <a:rPr lang="en-US" smtClean="0"/>
              <a:t>5/29/2014 -- Updated 5/31 to add link to white paper</a:t>
            </a:r>
            <a:endParaRPr lang="en-US"/>
          </a:p>
        </p:txBody>
      </p:sp>
      <p:sp>
        <p:nvSpPr>
          <p:cNvPr id="5" name="Slide Number Placeholder 4"/>
          <p:cNvSpPr>
            <a:spLocks noGrp="1"/>
          </p:cNvSpPr>
          <p:nvPr>
            <p:ph type="sldNum" sz="quarter" idx="12"/>
          </p:nvPr>
        </p:nvSpPr>
        <p:spPr/>
        <p:txBody>
          <a:bodyPr/>
          <a:lstStyle/>
          <a:p>
            <a:fld id="{67E33D30-C2AB-B647-8BC7-4FCC27D6E935}" type="slidenum">
              <a:rPr lang="en-US" smtClean="0"/>
              <a:t>20</a:t>
            </a:fld>
            <a:endParaRPr lang="en-US"/>
          </a:p>
        </p:txBody>
      </p:sp>
    </p:spTree>
    <p:extLst>
      <p:ext uri="{BB962C8B-B14F-4D97-AF65-F5344CB8AC3E}">
        <p14:creationId xmlns:p14="http://schemas.microsoft.com/office/powerpoint/2010/main" val="198831500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a:t>
            </a:r>
            <a:r>
              <a:rPr lang="en-US" i="1" dirty="0"/>
              <a:t>Lucky Thirteen</a:t>
            </a:r>
            <a:r>
              <a:rPr lang="en-US" dirty="0"/>
              <a:t> attack</a:t>
            </a:r>
          </a:p>
        </p:txBody>
      </p:sp>
      <p:sp>
        <p:nvSpPr>
          <p:cNvPr id="3" name="Content Placeholder 2"/>
          <p:cNvSpPr>
            <a:spLocks noGrp="1"/>
          </p:cNvSpPr>
          <p:nvPr>
            <p:ph idx="1"/>
          </p:nvPr>
        </p:nvSpPr>
        <p:spPr/>
        <p:txBody>
          <a:bodyPr>
            <a:normAutofit fontScale="62500" lnSpcReduction="20000"/>
          </a:bodyPr>
          <a:lstStyle/>
          <a:p>
            <a:r>
              <a:rPr lang="en-US" dirty="0" smtClean="0"/>
              <a:t>Correct order for traffic protection: encrypt then authenticate</a:t>
            </a:r>
          </a:p>
          <a:p>
            <a:r>
              <a:rPr lang="en-US" dirty="0" smtClean="0"/>
              <a:t>TLS using block cipher in CBC mode:</a:t>
            </a:r>
          </a:p>
          <a:p>
            <a:pPr lvl="1"/>
            <a:r>
              <a:rPr lang="en-US" dirty="0" smtClean="0"/>
              <a:t> </a:t>
            </a:r>
            <a:r>
              <a:rPr lang="en-US" dirty="0"/>
              <a:t>A</a:t>
            </a:r>
            <a:r>
              <a:rPr lang="en-US" dirty="0" smtClean="0"/>
              <a:t>uthenticate then pad then encrypt</a:t>
            </a:r>
          </a:p>
          <a:p>
            <a:pPr lvl="1"/>
            <a:r>
              <a:rPr lang="en-US" dirty="0" smtClean="0"/>
              <a:t>Pad is not authenticated</a:t>
            </a:r>
          </a:p>
          <a:p>
            <a:r>
              <a:rPr lang="en-US" dirty="0" smtClean="0"/>
              <a:t>Chosen </a:t>
            </a:r>
            <a:r>
              <a:rPr lang="en-US" dirty="0" err="1" smtClean="0"/>
              <a:t>ciphertext</a:t>
            </a:r>
            <a:r>
              <a:rPr lang="en-US" dirty="0" smtClean="0"/>
              <a:t> attack can shift the plaintext so that it is interpreted as padding by the recipient</a:t>
            </a:r>
          </a:p>
          <a:p>
            <a:r>
              <a:rPr lang="en-US" dirty="0" smtClean="0"/>
              <a:t>Before TLS 1.1, recipient omitted MAC computation if padding was not well formed</a:t>
            </a:r>
          </a:p>
          <a:p>
            <a:pPr>
              <a:buFont typeface="Symbol" charset="0"/>
              <a:buChar char=""/>
            </a:pPr>
            <a:r>
              <a:rPr lang="en-US" dirty="0" smtClean="0"/>
              <a:t>Leak of plaintext info =&gt; plaintext recovery</a:t>
            </a:r>
          </a:p>
          <a:p>
            <a:r>
              <a:rPr lang="en-US" dirty="0" smtClean="0"/>
              <a:t>After TLS 1.1 recipient should compute dummy MAC instead, but timing of MAC computation still leaks plaintext info</a:t>
            </a:r>
          </a:p>
          <a:p>
            <a:pPr>
              <a:buFont typeface="Symbol" charset="0"/>
              <a:buChar char=""/>
            </a:pPr>
            <a:r>
              <a:rPr lang="en-US" dirty="0" smtClean="0"/>
              <a:t>Lucky Thirteen attack</a:t>
            </a:r>
          </a:p>
          <a:p>
            <a:r>
              <a:rPr lang="en-US" dirty="0" smtClean="0"/>
              <a:t>Proposed mitigation</a:t>
            </a:r>
          </a:p>
          <a:p>
            <a:pPr lvl="1"/>
            <a:r>
              <a:rPr lang="en-US" dirty="0"/>
              <a:t>A</a:t>
            </a:r>
            <a:r>
              <a:rPr lang="en-US" dirty="0" smtClean="0"/>
              <a:t>dd steps to MAC computation to hide timing differences</a:t>
            </a:r>
          </a:p>
          <a:p>
            <a:pPr lvl="1"/>
            <a:r>
              <a:rPr lang="en-US" dirty="0" smtClean="0"/>
              <a:t>But proponents doubt that it will be effective</a:t>
            </a:r>
          </a:p>
        </p:txBody>
      </p:sp>
      <p:sp>
        <p:nvSpPr>
          <p:cNvPr id="4" name="Date Placeholder 3"/>
          <p:cNvSpPr>
            <a:spLocks noGrp="1"/>
          </p:cNvSpPr>
          <p:nvPr>
            <p:ph type="dt" sz="half" idx="10"/>
          </p:nvPr>
        </p:nvSpPr>
        <p:spPr/>
        <p:txBody>
          <a:bodyPr/>
          <a:lstStyle/>
          <a:p>
            <a:r>
              <a:rPr lang="en-US" smtClean="0"/>
              <a:t>5/29/2014 -- Updated 5/31 to add link to white paper</a:t>
            </a:r>
            <a:endParaRPr lang="en-US"/>
          </a:p>
        </p:txBody>
      </p:sp>
      <p:sp>
        <p:nvSpPr>
          <p:cNvPr id="5" name="Slide Number Placeholder 4"/>
          <p:cNvSpPr>
            <a:spLocks noGrp="1"/>
          </p:cNvSpPr>
          <p:nvPr>
            <p:ph type="sldNum" sz="quarter" idx="12"/>
          </p:nvPr>
        </p:nvSpPr>
        <p:spPr/>
        <p:txBody>
          <a:bodyPr/>
          <a:lstStyle/>
          <a:p>
            <a:fld id="{67E33D30-C2AB-B647-8BC7-4FCC27D6E935}" type="slidenum">
              <a:rPr lang="en-US" smtClean="0"/>
              <a:t>21</a:t>
            </a:fld>
            <a:endParaRPr lang="en-US"/>
          </a:p>
        </p:txBody>
      </p:sp>
    </p:spTree>
    <p:extLst>
      <p:ext uri="{BB962C8B-B14F-4D97-AF65-F5344CB8AC3E}">
        <p14:creationId xmlns:p14="http://schemas.microsoft.com/office/powerpoint/2010/main" val="64581646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Compression-related attacks</a:t>
            </a:r>
            <a:br>
              <a:rPr lang="en-US" dirty="0" smtClean="0"/>
            </a:br>
            <a:r>
              <a:rPr lang="en-US" dirty="0" smtClean="0"/>
              <a:t>(</a:t>
            </a:r>
            <a:r>
              <a:rPr lang="en-US" i="1" dirty="0" smtClean="0"/>
              <a:t>CRIME</a:t>
            </a:r>
            <a:r>
              <a:rPr lang="en-US" dirty="0" smtClean="0"/>
              <a:t>, </a:t>
            </a:r>
            <a:r>
              <a:rPr lang="en-US" i="1" dirty="0" smtClean="0"/>
              <a:t>TIME</a:t>
            </a:r>
            <a:r>
              <a:rPr lang="en-US" dirty="0" smtClean="0"/>
              <a:t>)</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TLS has an optional traffic compression stage before traffic protection </a:t>
            </a:r>
          </a:p>
          <a:p>
            <a:r>
              <a:rPr lang="en-US" dirty="0" smtClean="0"/>
              <a:t>Amount of plaintext compression depends on amount of redundancy in plaintext</a:t>
            </a:r>
          </a:p>
          <a:p>
            <a:pPr lvl="1"/>
            <a:r>
              <a:rPr lang="en-US" dirty="0" smtClean="0"/>
              <a:t>And plaintext length cannot be effectively hidden by padding</a:t>
            </a:r>
          </a:p>
          <a:p>
            <a:r>
              <a:rPr lang="en-US" dirty="0" smtClean="0"/>
              <a:t>Chosen plaintext attack: attacker injects string, compressed plaintext is shorter if injected string can be found elsewhere in plaintext</a:t>
            </a:r>
            <a:endParaRPr lang="en-US" dirty="0"/>
          </a:p>
          <a:p>
            <a:pPr>
              <a:buFont typeface="Symbol" charset="0"/>
              <a:buChar char=""/>
            </a:pPr>
            <a:r>
              <a:rPr lang="en-US" i="1" dirty="0" smtClean="0"/>
              <a:t>Can test for the presence of strings in plaintext</a:t>
            </a:r>
          </a:p>
        </p:txBody>
      </p:sp>
      <p:sp>
        <p:nvSpPr>
          <p:cNvPr id="4" name="Date Placeholder 3"/>
          <p:cNvSpPr>
            <a:spLocks noGrp="1"/>
          </p:cNvSpPr>
          <p:nvPr>
            <p:ph type="dt" sz="half" idx="10"/>
          </p:nvPr>
        </p:nvSpPr>
        <p:spPr/>
        <p:txBody>
          <a:bodyPr/>
          <a:lstStyle/>
          <a:p>
            <a:r>
              <a:rPr lang="en-US" smtClean="0"/>
              <a:t>5/29/2014 -- Updated 5/31 to add link to white paper</a:t>
            </a:r>
            <a:endParaRPr lang="en-US"/>
          </a:p>
        </p:txBody>
      </p:sp>
      <p:sp>
        <p:nvSpPr>
          <p:cNvPr id="5" name="Slide Number Placeholder 4"/>
          <p:cNvSpPr>
            <a:spLocks noGrp="1"/>
          </p:cNvSpPr>
          <p:nvPr>
            <p:ph type="sldNum" sz="quarter" idx="12"/>
          </p:nvPr>
        </p:nvSpPr>
        <p:spPr/>
        <p:txBody>
          <a:bodyPr/>
          <a:lstStyle/>
          <a:p>
            <a:fld id="{67E33D30-C2AB-B647-8BC7-4FCC27D6E935}" type="slidenum">
              <a:rPr lang="en-US" smtClean="0"/>
              <a:t>22</a:t>
            </a:fld>
            <a:endParaRPr lang="en-US"/>
          </a:p>
        </p:txBody>
      </p:sp>
    </p:spTree>
    <p:extLst>
      <p:ext uri="{BB962C8B-B14F-4D97-AF65-F5344CB8AC3E}">
        <p14:creationId xmlns:p14="http://schemas.microsoft.com/office/powerpoint/2010/main" val="298575027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Renegotiation vulnerability</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A TLS handshake can be performed over an existing connection to change the connection parameters</a:t>
            </a:r>
          </a:p>
          <a:p>
            <a:pPr lvl="1"/>
            <a:r>
              <a:rPr lang="en-US" dirty="0" smtClean="0"/>
              <a:t>This is usually done to add client authentication</a:t>
            </a:r>
          </a:p>
          <a:p>
            <a:r>
              <a:rPr lang="en-US" dirty="0" smtClean="0"/>
              <a:t>MITM of handshake can cause the server to believe that the handshake is a renegotiation of a prior TLS connection from the attacker and that the client data after the handshake is continuation of MITM data before handshake</a:t>
            </a:r>
          </a:p>
          <a:p>
            <a:r>
              <a:rPr lang="en-US" i="1" dirty="0" smtClean="0"/>
              <a:t>The attacker can send an HTTP GET request to the server, and have it authenticated by the client</a:t>
            </a:r>
          </a:p>
          <a:p>
            <a:r>
              <a:rPr lang="en-US" dirty="0" smtClean="0"/>
              <a:t>Countermeasure: secure renegotiation extension</a:t>
            </a:r>
          </a:p>
          <a:p>
            <a:pPr lvl="1"/>
            <a:r>
              <a:rPr lang="en-US" dirty="0" smtClean="0"/>
              <a:t>Renegotiating client has to send the data in the “Finished” message of the previous handshake</a:t>
            </a:r>
            <a:endParaRPr lang="en-US" dirty="0"/>
          </a:p>
        </p:txBody>
      </p:sp>
      <p:sp>
        <p:nvSpPr>
          <p:cNvPr id="4" name="Date Placeholder 3"/>
          <p:cNvSpPr>
            <a:spLocks noGrp="1"/>
          </p:cNvSpPr>
          <p:nvPr>
            <p:ph type="dt" sz="half" idx="10"/>
          </p:nvPr>
        </p:nvSpPr>
        <p:spPr/>
        <p:txBody>
          <a:bodyPr/>
          <a:lstStyle/>
          <a:p>
            <a:r>
              <a:rPr lang="en-US" smtClean="0"/>
              <a:t>5/29/2014 -- Updated 5/31 to add link to white paper</a:t>
            </a:r>
            <a:endParaRPr lang="en-US"/>
          </a:p>
        </p:txBody>
      </p:sp>
      <p:sp>
        <p:nvSpPr>
          <p:cNvPr id="5" name="Slide Number Placeholder 4"/>
          <p:cNvSpPr>
            <a:spLocks noGrp="1"/>
          </p:cNvSpPr>
          <p:nvPr>
            <p:ph type="sldNum" sz="quarter" idx="12"/>
          </p:nvPr>
        </p:nvSpPr>
        <p:spPr/>
        <p:txBody>
          <a:bodyPr/>
          <a:lstStyle/>
          <a:p>
            <a:fld id="{67E33D30-C2AB-B647-8BC7-4FCC27D6E935}" type="slidenum">
              <a:rPr lang="en-US" smtClean="0"/>
              <a:t>23</a:t>
            </a:fld>
            <a:endParaRPr lang="en-US"/>
          </a:p>
        </p:txBody>
      </p:sp>
    </p:spTree>
    <p:extLst>
      <p:ext uri="{BB962C8B-B14F-4D97-AF65-F5344CB8AC3E}">
        <p14:creationId xmlns:p14="http://schemas.microsoft.com/office/powerpoint/2010/main" val="11780728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“Unknown key share (UKS)” vulnerability</a:t>
            </a:r>
            <a:endParaRPr lang="en-US" dirty="0"/>
          </a:p>
        </p:txBody>
      </p:sp>
      <p:sp>
        <p:nvSpPr>
          <p:cNvPr id="3" name="Content Placeholder 2"/>
          <p:cNvSpPr>
            <a:spLocks noGrp="1"/>
          </p:cNvSpPr>
          <p:nvPr>
            <p:ph idx="1"/>
          </p:nvPr>
        </p:nvSpPr>
        <p:spPr/>
        <p:txBody>
          <a:bodyPr/>
          <a:lstStyle/>
          <a:p>
            <a:r>
              <a:rPr lang="en-US" dirty="0" smtClean="0"/>
              <a:t>Since the master secret is derived from random quantities generated by client and server during the handshake, it is commonly assumed that it is unique to a connection</a:t>
            </a:r>
          </a:p>
          <a:p>
            <a:r>
              <a:rPr lang="en-US" dirty="0" smtClean="0"/>
              <a:t>But MITM can establish separate connections with client and server that have the same master secret</a:t>
            </a:r>
          </a:p>
          <a:p>
            <a:endParaRPr lang="en-US" dirty="0"/>
          </a:p>
        </p:txBody>
      </p:sp>
      <p:sp>
        <p:nvSpPr>
          <p:cNvPr id="4" name="Date Placeholder 3"/>
          <p:cNvSpPr>
            <a:spLocks noGrp="1"/>
          </p:cNvSpPr>
          <p:nvPr>
            <p:ph type="dt" sz="half" idx="10"/>
          </p:nvPr>
        </p:nvSpPr>
        <p:spPr/>
        <p:txBody>
          <a:bodyPr/>
          <a:lstStyle/>
          <a:p>
            <a:r>
              <a:rPr lang="en-US" smtClean="0"/>
              <a:t>5/29/2014 -- Updated 5/31 to add link to white paper</a:t>
            </a:r>
            <a:endParaRPr lang="en-US"/>
          </a:p>
        </p:txBody>
      </p:sp>
      <p:sp>
        <p:nvSpPr>
          <p:cNvPr id="5" name="Slide Number Placeholder 4"/>
          <p:cNvSpPr>
            <a:spLocks noGrp="1"/>
          </p:cNvSpPr>
          <p:nvPr>
            <p:ph type="sldNum" sz="quarter" idx="12"/>
          </p:nvPr>
        </p:nvSpPr>
        <p:spPr/>
        <p:txBody>
          <a:bodyPr/>
          <a:lstStyle/>
          <a:p>
            <a:fld id="{67E33D30-C2AB-B647-8BC7-4FCC27D6E935}" type="slidenum">
              <a:rPr lang="en-US" smtClean="0"/>
              <a:t>24</a:t>
            </a:fld>
            <a:endParaRPr lang="en-US"/>
          </a:p>
        </p:txBody>
      </p:sp>
    </p:spTree>
    <p:extLst>
      <p:ext uri="{BB962C8B-B14F-4D97-AF65-F5344CB8AC3E}">
        <p14:creationId xmlns:p14="http://schemas.microsoft.com/office/powerpoint/2010/main" val="271286904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Triple handshake attack</a:t>
            </a:r>
            <a:endParaRPr lang="en-US" dirty="0"/>
          </a:p>
        </p:txBody>
      </p:sp>
      <p:sp>
        <p:nvSpPr>
          <p:cNvPr id="3" name="Content Placeholder 2"/>
          <p:cNvSpPr>
            <a:spLocks noGrp="1"/>
          </p:cNvSpPr>
          <p:nvPr>
            <p:ph idx="1"/>
          </p:nvPr>
        </p:nvSpPr>
        <p:spPr/>
        <p:txBody>
          <a:bodyPr>
            <a:normAutofit fontScale="92500" lnSpcReduction="10000"/>
          </a:bodyPr>
          <a:lstStyle/>
          <a:p>
            <a:pPr marL="514350" indent="-514350">
              <a:buFont typeface="+mj-lt"/>
              <a:buAutoNum type="arabicPeriod"/>
            </a:pPr>
            <a:r>
              <a:rPr lang="en-US" dirty="0" smtClean="0"/>
              <a:t>MITM creates sessions with client and server having same master secret</a:t>
            </a:r>
          </a:p>
          <a:p>
            <a:pPr marL="914400" lvl="1" indent="-514350"/>
            <a:r>
              <a:rPr lang="en-US" dirty="0" smtClean="0"/>
              <a:t>“Finished” data are different because server certs are different</a:t>
            </a:r>
          </a:p>
          <a:p>
            <a:pPr marL="514350" indent="-514350">
              <a:buFont typeface="+mj-lt"/>
              <a:buAutoNum type="arabicPeriod"/>
            </a:pPr>
            <a:r>
              <a:rPr lang="en-US" dirty="0" smtClean="0"/>
              <a:t>MITM resumes both sessions</a:t>
            </a:r>
          </a:p>
          <a:p>
            <a:pPr marL="914400" lvl="1" indent="-514350"/>
            <a:r>
              <a:rPr lang="en-US" dirty="0" smtClean="0"/>
              <a:t>“Finished” data are now the same because no server certs are sent</a:t>
            </a:r>
          </a:p>
          <a:p>
            <a:pPr marL="514350" indent="-514350">
              <a:buFont typeface="+mj-lt"/>
              <a:buAutoNum type="arabicPeriod"/>
            </a:pPr>
            <a:r>
              <a:rPr lang="en-US" dirty="0" smtClean="0"/>
              <a:t>MITM renegotiates both sessions</a:t>
            </a:r>
          </a:p>
          <a:p>
            <a:pPr marL="914400" lvl="1" indent="-514350"/>
            <a:r>
              <a:rPr lang="en-US" dirty="0" smtClean="0"/>
              <a:t>Renegotiation extension countermeasure is defeated because prior “Finished” data are the same</a:t>
            </a:r>
          </a:p>
        </p:txBody>
      </p:sp>
      <p:sp>
        <p:nvSpPr>
          <p:cNvPr id="4" name="Date Placeholder 3"/>
          <p:cNvSpPr>
            <a:spLocks noGrp="1"/>
          </p:cNvSpPr>
          <p:nvPr>
            <p:ph type="dt" sz="half" idx="10"/>
          </p:nvPr>
        </p:nvSpPr>
        <p:spPr/>
        <p:txBody>
          <a:bodyPr/>
          <a:lstStyle/>
          <a:p>
            <a:r>
              <a:rPr lang="en-US" smtClean="0"/>
              <a:t>5/29/2014 -- Updated 5/31 to add link to white paper</a:t>
            </a:r>
            <a:endParaRPr lang="en-US"/>
          </a:p>
        </p:txBody>
      </p:sp>
      <p:sp>
        <p:nvSpPr>
          <p:cNvPr id="5" name="Slide Number Placeholder 4"/>
          <p:cNvSpPr>
            <a:spLocks noGrp="1"/>
          </p:cNvSpPr>
          <p:nvPr>
            <p:ph type="sldNum" sz="quarter" idx="12"/>
          </p:nvPr>
        </p:nvSpPr>
        <p:spPr/>
        <p:txBody>
          <a:bodyPr/>
          <a:lstStyle/>
          <a:p>
            <a:fld id="{67E33D30-C2AB-B647-8BC7-4FCC27D6E935}" type="slidenum">
              <a:rPr lang="en-US" smtClean="0"/>
              <a:t>25</a:t>
            </a:fld>
            <a:endParaRPr lang="en-US"/>
          </a:p>
        </p:txBody>
      </p:sp>
    </p:spTree>
    <p:extLst>
      <p:ext uri="{BB962C8B-B14F-4D97-AF65-F5344CB8AC3E}">
        <p14:creationId xmlns:p14="http://schemas.microsoft.com/office/powerpoint/2010/main" val="26523914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 compromise vulnerability</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From time to time a CA is compromised (</a:t>
            </a:r>
            <a:r>
              <a:rPr lang="en-US" dirty="0" err="1" smtClean="0"/>
              <a:t>Comodo</a:t>
            </a:r>
            <a:r>
              <a:rPr lang="en-US" dirty="0" smtClean="0"/>
              <a:t> 3/2011, </a:t>
            </a:r>
            <a:r>
              <a:rPr lang="en-US" dirty="0" err="1" smtClean="0"/>
              <a:t>DigiNotar</a:t>
            </a:r>
            <a:r>
              <a:rPr lang="en-US" dirty="0" smtClean="0"/>
              <a:t> 9/2011)</a:t>
            </a:r>
          </a:p>
          <a:p>
            <a:r>
              <a:rPr lang="en-US" dirty="0" smtClean="0"/>
              <a:t>A compromised CA can issue a certificate to </a:t>
            </a:r>
            <a:r>
              <a:rPr lang="en-US" i="1" dirty="0" smtClean="0"/>
              <a:t>any server</a:t>
            </a:r>
          </a:p>
          <a:p>
            <a:r>
              <a:rPr lang="en-US" dirty="0" smtClean="0"/>
              <a:t>A server with a certificate from an expensive very secure CA can be impersonated as a result of a compromise of an unrelated cheap and less secure CA</a:t>
            </a:r>
          </a:p>
          <a:p>
            <a:r>
              <a:rPr lang="en-US" i="1" dirty="0" smtClean="0"/>
              <a:t>This is because the TLS client gets the server certificate from the server itself</a:t>
            </a:r>
            <a:endParaRPr lang="en-US" i="1" dirty="0"/>
          </a:p>
        </p:txBody>
      </p:sp>
      <p:sp>
        <p:nvSpPr>
          <p:cNvPr id="4" name="Date Placeholder 3"/>
          <p:cNvSpPr>
            <a:spLocks noGrp="1"/>
          </p:cNvSpPr>
          <p:nvPr>
            <p:ph type="dt" sz="half" idx="10"/>
          </p:nvPr>
        </p:nvSpPr>
        <p:spPr/>
        <p:txBody>
          <a:bodyPr/>
          <a:lstStyle/>
          <a:p>
            <a:r>
              <a:rPr lang="en-US" smtClean="0"/>
              <a:t>5/29/2014 -- Updated 5/31 to add link to white paper</a:t>
            </a:r>
            <a:endParaRPr lang="en-US"/>
          </a:p>
        </p:txBody>
      </p:sp>
      <p:sp>
        <p:nvSpPr>
          <p:cNvPr id="5" name="Slide Number Placeholder 4"/>
          <p:cNvSpPr>
            <a:spLocks noGrp="1"/>
          </p:cNvSpPr>
          <p:nvPr>
            <p:ph type="sldNum" sz="quarter" idx="12"/>
          </p:nvPr>
        </p:nvSpPr>
        <p:spPr/>
        <p:txBody>
          <a:bodyPr/>
          <a:lstStyle/>
          <a:p>
            <a:fld id="{67E33D30-C2AB-B647-8BC7-4FCC27D6E935}" type="slidenum">
              <a:rPr lang="en-US" smtClean="0"/>
              <a:t>26</a:t>
            </a:fld>
            <a:endParaRPr lang="en-US"/>
          </a:p>
        </p:txBody>
      </p:sp>
    </p:spTree>
    <p:extLst>
      <p:ext uri="{BB962C8B-B14F-4D97-AF65-F5344CB8AC3E}">
        <p14:creationId xmlns:p14="http://schemas.microsoft.com/office/powerpoint/2010/main" val="18567086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Recap: current security posture</a:t>
            </a:r>
            <a:endParaRPr lang="en-US" dirty="0"/>
          </a:p>
        </p:txBody>
      </p:sp>
      <p:sp>
        <p:nvSpPr>
          <p:cNvPr id="3" name="Content Placeholder 2"/>
          <p:cNvSpPr>
            <a:spLocks noGrp="1"/>
          </p:cNvSpPr>
          <p:nvPr>
            <p:ph idx="1"/>
          </p:nvPr>
        </p:nvSpPr>
        <p:spPr>
          <a:xfrm>
            <a:off x="457200" y="1600200"/>
            <a:ext cx="8686800" cy="4525963"/>
          </a:xfrm>
        </p:spPr>
        <p:txBody>
          <a:bodyPr>
            <a:normAutofit fontScale="77500" lnSpcReduction="20000"/>
          </a:bodyPr>
          <a:lstStyle/>
          <a:p>
            <a:r>
              <a:rPr lang="en-US" dirty="0" smtClean="0"/>
              <a:t>BEAST</a:t>
            </a:r>
          </a:p>
          <a:p>
            <a:pPr lvl="1"/>
            <a:r>
              <a:rPr lang="en-US" dirty="0" smtClean="0"/>
              <a:t>Solved in TLS 1.1, but most servers still vulnerable</a:t>
            </a:r>
          </a:p>
          <a:p>
            <a:r>
              <a:rPr lang="en-US" dirty="0" smtClean="0"/>
              <a:t>Lucky Thirteen</a:t>
            </a:r>
          </a:p>
          <a:p>
            <a:pPr lvl="1"/>
            <a:r>
              <a:rPr lang="en-US" dirty="0" smtClean="0"/>
              <a:t>Not clear if implementations attempt or achieve mitigation</a:t>
            </a:r>
          </a:p>
          <a:p>
            <a:r>
              <a:rPr lang="en-US" dirty="0" smtClean="0"/>
              <a:t>Compression-related attacks</a:t>
            </a:r>
          </a:p>
          <a:p>
            <a:pPr lvl="1"/>
            <a:r>
              <a:rPr lang="en-US" dirty="0" smtClean="0"/>
              <a:t>Compression still in TLS, applications vulnerable if they use it</a:t>
            </a:r>
          </a:p>
          <a:p>
            <a:r>
              <a:rPr lang="en-US" dirty="0" smtClean="0"/>
              <a:t>UKS</a:t>
            </a:r>
          </a:p>
          <a:p>
            <a:pPr lvl="1"/>
            <a:r>
              <a:rPr lang="en-US" dirty="0" smtClean="0"/>
              <a:t>Not addressed</a:t>
            </a:r>
          </a:p>
          <a:p>
            <a:r>
              <a:rPr lang="en-US" dirty="0" smtClean="0"/>
              <a:t>Triple handshake</a:t>
            </a:r>
          </a:p>
          <a:p>
            <a:pPr lvl="1"/>
            <a:r>
              <a:rPr lang="en-US" dirty="0" smtClean="0"/>
              <a:t>Not addressed</a:t>
            </a:r>
          </a:p>
          <a:p>
            <a:r>
              <a:rPr lang="en-US" dirty="0" smtClean="0"/>
              <a:t>CA compromise</a:t>
            </a:r>
          </a:p>
          <a:p>
            <a:pPr lvl="1"/>
            <a:r>
              <a:rPr lang="en-US" dirty="0" smtClean="0"/>
              <a:t>Not solved</a:t>
            </a:r>
            <a:endParaRPr lang="en-US" dirty="0"/>
          </a:p>
        </p:txBody>
      </p:sp>
      <p:sp>
        <p:nvSpPr>
          <p:cNvPr id="4" name="Date Placeholder 3"/>
          <p:cNvSpPr>
            <a:spLocks noGrp="1"/>
          </p:cNvSpPr>
          <p:nvPr>
            <p:ph type="dt" sz="half" idx="10"/>
          </p:nvPr>
        </p:nvSpPr>
        <p:spPr/>
        <p:txBody>
          <a:bodyPr/>
          <a:lstStyle/>
          <a:p>
            <a:r>
              <a:rPr lang="en-US" smtClean="0"/>
              <a:t>5/29/2014 -- Updated 5/31 to add link to white paper</a:t>
            </a:r>
            <a:endParaRPr lang="en-US"/>
          </a:p>
        </p:txBody>
      </p:sp>
      <p:sp>
        <p:nvSpPr>
          <p:cNvPr id="5" name="Slide Number Placeholder 4"/>
          <p:cNvSpPr>
            <a:spLocks noGrp="1"/>
          </p:cNvSpPr>
          <p:nvPr>
            <p:ph type="sldNum" sz="quarter" idx="12"/>
          </p:nvPr>
        </p:nvSpPr>
        <p:spPr/>
        <p:txBody>
          <a:bodyPr/>
          <a:lstStyle/>
          <a:p>
            <a:fld id="{67E33D30-C2AB-B647-8BC7-4FCC27D6E935}" type="slidenum">
              <a:rPr lang="en-US" smtClean="0"/>
              <a:t>27</a:t>
            </a:fld>
            <a:endParaRPr lang="en-US"/>
          </a:p>
        </p:txBody>
      </p:sp>
    </p:spTree>
    <p:extLst>
      <p:ext uri="{BB962C8B-B14F-4D97-AF65-F5344CB8AC3E}">
        <p14:creationId xmlns:p14="http://schemas.microsoft.com/office/powerpoint/2010/main" val="46345202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8137"/>
            <a:ext cx="8229600" cy="1143000"/>
          </a:xfrm>
        </p:spPr>
        <p:txBody>
          <a:bodyPr>
            <a:normAutofit/>
          </a:bodyPr>
          <a:lstStyle/>
          <a:p>
            <a:r>
              <a:rPr lang="en-US" dirty="0" smtClean="0"/>
              <a:t>It’s time to replace TLS</a:t>
            </a:r>
            <a:endParaRPr lang="en-US" dirty="0"/>
          </a:p>
        </p:txBody>
      </p:sp>
      <p:sp>
        <p:nvSpPr>
          <p:cNvPr id="3" name="Content Placeholder 2"/>
          <p:cNvSpPr>
            <a:spLocks noGrp="1"/>
          </p:cNvSpPr>
          <p:nvPr>
            <p:ph idx="1"/>
          </p:nvPr>
        </p:nvSpPr>
        <p:spPr>
          <a:xfrm>
            <a:off x="457200" y="1361194"/>
            <a:ext cx="8686800" cy="4551358"/>
          </a:xfrm>
        </p:spPr>
        <p:txBody>
          <a:bodyPr>
            <a:normAutofit fontScale="70000" lnSpcReduction="20000"/>
          </a:bodyPr>
          <a:lstStyle/>
          <a:p>
            <a:r>
              <a:rPr lang="en-US" dirty="0" smtClean="0"/>
              <a:t>Why replace rather than fix?</a:t>
            </a:r>
          </a:p>
          <a:p>
            <a:pPr lvl="1"/>
            <a:r>
              <a:rPr lang="en-US" dirty="0" smtClean="0"/>
              <a:t>TLS has </a:t>
            </a:r>
            <a:r>
              <a:rPr lang="en-US" dirty="0"/>
              <a:t>t</a:t>
            </a:r>
            <a:r>
              <a:rPr lang="en-US" dirty="0" smtClean="0"/>
              <a:t>oo many shortcomings</a:t>
            </a:r>
          </a:p>
          <a:p>
            <a:pPr lvl="1"/>
            <a:r>
              <a:rPr lang="en-US" dirty="0" smtClean="0"/>
              <a:t>It is already too complex, due to prior fixes</a:t>
            </a:r>
          </a:p>
          <a:p>
            <a:pPr lvl="2"/>
            <a:r>
              <a:rPr lang="en-US" dirty="0"/>
              <a:t>5</a:t>
            </a:r>
            <a:r>
              <a:rPr lang="en-US" dirty="0" smtClean="0"/>
              <a:t> versions in current use</a:t>
            </a:r>
          </a:p>
          <a:p>
            <a:pPr lvl="2"/>
            <a:r>
              <a:rPr lang="en-US" dirty="0" smtClean="0"/>
              <a:t>23 extensions</a:t>
            </a:r>
          </a:p>
          <a:p>
            <a:pPr lvl="2"/>
            <a:r>
              <a:rPr lang="en-US" dirty="0" smtClean="0"/>
              <a:t>28 RFCs</a:t>
            </a:r>
          </a:p>
          <a:p>
            <a:pPr lvl="1"/>
            <a:r>
              <a:rPr lang="en-US" dirty="0" smtClean="0"/>
              <a:t>There is upgrade fatigue</a:t>
            </a:r>
          </a:p>
          <a:p>
            <a:pPr lvl="2"/>
            <a:r>
              <a:rPr lang="en-US" dirty="0" smtClean="0"/>
              <a:t>Most servers have not yet upgraded to TLS 1.1 (April 2006)</a:t>
            </a:r>
          </a:p>
          <a:p>
            <a:r>
              <a:rPr lang="en-US" dirty="0" smtClean="0"/>
              <a:t>Now is the time</a:t>
            </a:r>
          </a:p>
          <a:p>
            <a:pPr lvl="1"/>
            <a:r>
              <a:rPr lang="en-US" dirty="0" smtClean="0"/>
              <a:t>Awareness of security and privacy breakdown on the Internet</a:t>
            </a:r>
          </a:p>
          <a:p>
            <a:r>
              <a:rPr lang="en-US" dirty="0" smtClean="0"/>
              <a:t>Trying to replace TLS is not hopeless</a:t>
            </a:r>
          </a:p>
          <a:p>
            <a:pPr lvl="1"/>
            <a:r>
              <a:rPr lang="en-US" dirty="0" smtClean="0"/>
              <a:t>New URL scheme can by used to indicate HTTP over new security protocol</a:t>
            </a:r>
          </a:p>
          <a:p>
            <a:pPr lvl="1"/>
            <a:r>
              <a:rPr lang="en-US" dirty="0" smtClean="0"/>
              <a:t>Mobile apps can use any protocol they want to interact to their back-ends</a:t>
            </a:r>
          </a:p>
          <a:p>
            <a:pPr lvl="1"/>
            <a:r>
              <a:rPr lang="en-US" dirty="0" smtClean="0"/>
              <a:t>Not the only replacement proposal (QUIC)</a:t>
            </a:r>
          </a:p>
        </p:txBody>
      </p:sp>
      <p:sp>
        <p:nvSpPr>
          <p:cNvPr id="4" name="Date Placeholder 3"/>
          <p:cNvSpPr>
            <a:spLocks noGrp="1"/>
          </p:cNvSpPr>
          <p:nvPr>
            <p:ph type="dt" sz="half" idx="10"/>
          </p:nvPr>
        </p:nvSpPr>
        <p:spPr/>
        <p:txBody>
          <a:bodyPr/>
          <a:lstStyle/>
          <a:p>
            <a:r>
              <a:rPr lang="en-US" smtClean="0"/>
              <a:t>5/29/2014 -- Updated 5/31 to add link to white paper</a:t>
            </a:r>
            <a:endParaRPr lang="en-US"/>
          </a:p>
        </p:txBody>
      </p:sp>
      <p:sp>
        <p:nvSpPr>
          <p:cNvPr id="5" name="Slide Number Placeholder 4"/>
          <p:cNvSpPr>
            <a:spLocks noGrp="1"/>
          </p:cNvSpPr>
          <p:nvPr>
            <p:ph type="sldNum" sz="quarter" idx="12"/>
          </p:nvPr>
        </p:nvSpPr>
        <p:spPr/>
        <p:txBody>
          <a:bodyPr/>
          <a:lstStyle/>
          <a:p>
            <a:fld id="{67E33D30-C2AB-B647-8BC7-4FCC27D6E935}" type="slidenum">
              <a:rPr lang="en-US" smtClean="0"/>
              <a:t>28</a:t>
            </a:fld>
            <a:endParaRPr lang="en-US"/>
          </a:p>
        </p:txBody>
      </p:sp>
    </p:spTree>
    <p:extLst>
      <p:ext uri="{BB962C8B-B14F-4D97-AF65-F5344CB8AC3E}">
        <p14:creationId xmlns:p14="http://schemas.microsoft.com/office/powerpoint/2010/main" val="94033755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Possible ingredients for a replacement</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Identity-based cryptography</a:t>
            </a:r>
          </a:p>
          <a:p>
            <a:r>
              <a:rPr lang="en-US" dirty="0" smtClean="0"/>
              <a:t>DNS support</a:t>
            </a:r>
          </a:p>
          <a:p>
            <a:r>
              <a:rPr lang="en-US" dirty="0" smtClean="0"/>
              <a:t>Forward secrecy from second flow</a:t>
            </a:r>
          </a:p>
          <a:p>
            <a:r>
              <a:rPr lang="en-US" dirty="0" smtClean="0"/>
              <a:t>Optional: pre-shared key for server authentication in the enterprise</a:t>
            </a:r>
          </a:p>
          <a:p>
            <a:r>
              <a:rPr lang="en-US" dirty="0" smtClean="0"/>
              <a:t>Combination with TCP Fast Open</a:t>
            </a:r>
          </a:p>
          <a:p>
            <a:r>
              <a:rPr lang="en-US" dirty="0" smtClean="0"/>
              <a:t>Client authentication independent of handshake</a:t>
            </a:r>
          </a:p>
          <a:p>
            <a:r>
              <a:rPr lang="en-US" dirty="0" smtClean="0"/>
              <a:t>No compression</a:t>
            </a:r>
          </a:p>
          <a:p>
            <a:r>
              <a:rPr lang="en-US" dirty="0" smtClean="0"/>
              <a:t>No padding</a:t>
            </a:r>
          </a:p>
          <a:p>
            <a:r>
              <a:rPr lang="en-US" dirty="0" smtClean="0"/>
              <a:t>Encryption before authentication and/or authenticated encryption</a:t>
            </a:r>
            <a:endParaRPr lang="en-US" dirty="0"/>
          </a:p>
        </p:txBody>
      </p:sp>
      <p:sp>
        <p:nvSpPr>
          <p:cNvPr id="4" name="Date Placeholder 3"/>
          <p:cNvSpPr>
            <a:spLocks noGrp="1"/>
          </p:cNvSpPr>
          <p:nvPr>
            <p:ph type="dt" sz="half" idx="10"/>
          </p:nvPr>
        </p:nvSpPr>
        <p:spPr/>
        <p:txBody>
          <a:bodyPr/>
          <a:lstStyle/>
          <a:p>
            <a:r>
              <a:rPr lang="en-US" smtClean="0"/>
              <a:t>5/29/2014 -- Updated 5/31 to add link to white paper</a:t>
            </a:r>
            <a:endParaRPr lang="en-US"/>
          </a:p>
        </p:txBody>
      </p:sp>
      <p:sp>
        <p:nvSpPr>
          <p:cNvPr id="5" name="Slide Number Placeholder 4"/>
          <p:cNvSpPr>
            <a:spLocks noGrp="1"/>
          </p:cNvSpPr>
          <p:nvPr>
            <p:ph type="sldNum" sz="quarter" idx="12"/>
          </p:nvPr>
        </p:nvSpPr>
        <p:spPr/>
        <p:txBody>
          <a:bodyPr/>
          <a:lstStyle/>
          <a:p>
            <a:fld id="{67E33D30-C2AB-B647-8BC7-4FCC27D6E935}" type="slidenum">
              <a:rPr lang="en-US" smtClean="0"/>
              <a:t>29</a:t>
            </a:fld>
            <a:endParaRPr lang="en-US"/>
          </a:p>
        </p:txBody>
      </p:sp>
    </p:spTree>
    <p:extLst>
      <p:ext uri="{BB962C8B-B14F-4D97-AF65-F5344CB8AC3E}">
        <p14:creationId xmlns:p14="http://schemas.microsoft.com/office/powerpoint/2010/main" val="11437710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7576"/>
            <a:ext cx="8229600" cy="1143000"/>
          </a:xfrm>
        </p:spPr>
        <p:txBody>
          <a:bodyPr/>
          <a:lstStyle/>
          <a:p>
            <a:r>
              <a:rPr lang="en-US" dirty="0" smtClean="0"/>
              <a:t>Brief history of SSL, TLS and DTLS</a:t>
            </a:r>
            <a:endParaRPr lang="en-US" dirty="0"/>
          </a:p>
        </p:txBody>
      </p:sp>
      <p:sp>
        <p:nvSpPr>
          <p:cNvPr id="3" name="Content Placeholder 2"/>
          <p:cNvSpPr>
            <a:spLocks noGrp="1"/>
          </p:cNvSpPr>
          <p:nvPr>
            <p:ph idx="1"/>
          </p:nvPr>
        </p:nvSpPr>
        <p:spPr>
          <a:xfrm>
            <a:off x="457200" y="1397004"/>
            <a:ext cx="8229600" cy="4525963"/>
          </a:xfrm>
        </p:spPr>
        <p:txBody>
          <a:bodyPr>
            <a:normAutofit fontScale="77500" lnSpcReduction="20000"/>
          </a:bodyPr>
          <a:lstStyle/>
          <a:p>
            <a:r>
              <a:rPr lang="en-US" dirty="0" smtClean="0"/>
              <a:t>The Web (1990, Tim Berners Lee at CERN)</a:t>
            </a:r>
          </a:p>
          <a:p>
            <a:pPr lvl="1"/>
            <a:r>
              <a:rPr lang="en-US" dirty="0" smtClean="0"/>
              <a:t>Document sharing</a:t>
            </a:r>
          </a:p>
          <a:p>
            <a:pPr lvl="1"/>
            <a:r>
              <a:rPr lang="en-US" dirty="0" smtClean="0"/>
              <a:t>HTTP over TCP, no security</a:t>
            </a:r>
          </a:p>
          <a:p>
            <a:r>
              <a:rPr lang="en-US" dirty="0" smtClean="0"/>
              <a:t>SSL (Secure Sockets Layer, 1995, Netscape)</a:t>
            </a:r>
          </a:p>
          <a:p>
            <a:pPr lvl="1"/>
            <a:r>
              <a:rPr lang="en-US" dirty="0" smtClean="0"/>
              <a:t>https: HTTP over SSL over TCP</a:t>
            </a:r>
          </a:p>
          <a:p>
            <a:pPr lvl="1"/>
            <a:r>
              <a:rPr lang="en-US" dirty="0" smtClean="0"/>
              <a:t>Encryption of credit card numbers =&gt; ecommerce</a:t>
            </a:r>
          </a:p>
          <a:p>
            <a:pPr lvl="1"/>
            <a:r>
              <a:rPr lang="en-US" dirty="0" smtClean="0"/>
              <a:t>Encryption of passwords</a:t>
            </a:r>
          </a:p>
          <a:p>
            <a:r>
              <a:rPr lang="en-US" dirty="0" smtClean="0"/>
              <a:t>TLS (SSL taken over by IETF, 1999)</a:t>
            </a:r>
          </a:p>
          <a:p>
            <a:pPr lvl="1"/>
            <a:r>
              <a:rPr lang="en-US" dirty="0" smtClean="0"/>
              <a:t>TLS 1.0: January 1999</a:t>
            </a:r>
          </a:p>
          <a:p>
            <a:pPr lvl="1"/>
            <a:r>
              <a:rPr lang="en-US" dirty="0" smtClean="0"/>
              <a:t>TLS 1.1: April 2006</a:t>
            </a:r>
          </a:p>
          <a:p>
            <a:pPr lvl="1"/>
            <a:r>
              <a:rPr lang="en-US" dirty="0" smtClean="0"/>
              <a:t>TLS 1.2: August 2008</a:t>
            </a:r>
          </a:p>
          <a:p>
            <a:r>
              <a:rPr lang="en-US" dirty="0" smtClean="0"/>
              <a:t>DTLS (for use over UDP, 2006)</a:t>
            </a:r>
          </a:p>
          <a:p>
            <a:pPr marL="457200" lvl="1" indent="0">
              <a:buNone/>
            </a:pPr>
            <a:endParaRPr lang="en-US" dirty="0" smtClean="0"/>
          </a:p>
          <a:p>
            <a:pPr marL="0" indent="0">
              <a:buNone/>
            </a:pPr>
            <a:endParaRPr lang="en-US" dirty="0"/>
          </a:p>
        </p:txBody>
      </p:sp>
      <p:sp>
        <p:nvSpPr>
          <p:cNvPr id="4" name="Date Placeholder 3"/>
          <p:cNvSpPr>
            <a:spLocks noGrp="1"/>
          </p:cNvSpPr>
          <p:nvPr>
            <p:ph type="dt" sz="half" idx="10"/>
          </p:nvPr>
        </p:nvSpPr>
        <p:spPr/>
        <p:txBody>
          <a:bodyPr/>
          <a:lstStyle/>
          <a:p>
            <a:r>
              <a:rPr lang="en-US" smtClean="0"/>
              <a:t>5/29/2014 -- Updated 5/31 to add link to white paper</a:t>
            </a:r>
            <a:endParaRPr lang="en-US"/>
          </a:p>
        </p:txBody>
      </p:sp>
      <p:sp>
        <p:nvSpPr>
          <p:cNvPr id="5" name="Slide Number Placeholder 4"/>
          <p:cNvSpPr>
            <a:spLocks noGrp="1"/>
          </p:cNvSpPr>
          <p:nvPr>
            <p:ph type="sldNum" sz="quarter" idx="12"/>
          </p:nvPr>
        </p:nvSpPr>
        <p:spPr/>
        <p:txBody>
          <a:bodyPr/>
          <a:lstStyle/>
          <a:p>
            <a:fld id="{67E33D30-C2AB-B647-8BC7-4FCC27D6E935}" type="slidenum">
              <a:rPr lang="en-US" smtClean="0"/>
              <a:t>3</a:t>
            </a:fld>
            <a:endParaRPr lang="en-US"/>
          </a:p>
        </p:txBody>
      </p:sp>
    </p:spTree>
    <p:extLst>
      <p:ext uri="{BB962C8B-B14F-4D97-AF65-F5344CB8AC3E}">
        <p14:creationId xmlns:p14="http://schemas.microsoft.com/office/powerpoint/2010/main" val="1459435051"/>
      </p:ext>
    </p:extLst>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Identity-based cryptography</a:t>
            </a:r>
            <a:endParaRPr lang="en-US" dirty="0"/>
          </a:p>
        </p:txBody>
      </p:sp>
      <p:sp>
        <p:nvSpPr>
          <p:cNvPr id="3" name="Content Placeholder 2"/>
          <p:cNvSpPr>
            <a:spLocks noGrp="1"/>
          </p:cNvSpPr>
          <p:nvPr>
            <p:ph idx="1"/>
          </p:nvPr>
        </p:nvSpPr>
        <p:spPr/>
        <p:txBody>
          <a:bodyPr>
            <a:normAutofit/>
          </a:bodyPr>
          <a:lstStyle/>
          <a:p>
            <a:r>
              <a:rPr lang="en-US" dirty="0" smtClean="0"/>
              <a:t>Trusted party called “private key generator (PKG)” analogous to certificate authority (CA)</a:t>
            </a:r>
          </a:p>
          <a:p>
            <a:r>
              <a:rPr lang="en-US" dirty="0" smtClean="0"/>
              <a:t>Public key of entity is computed from ID of entity and public key of PKG</a:t>
            </a:r>
          </a:p>
          <a:p>
            <a:r>
              <a:rPr lang="en-US" dirty="0" smtClean="0"/>
              <a:t>Private key of entity is computed from ID of entity and private key of PKG</a:t>
            </a:r>
          </a:p>
          <a:p>
            <a:pPr lvl="1"/>
            <a:r>
              <a:rPr lang="en-US" dirty="0" smtClean="0"/>
              <a:t>Can only be computed by PKG</a:t>
            </a:r>
          </a:p>
          <a:p>
            <a:pPr lvl="1"/>
            <a:r>
              <a:rPr lang="en-US" dirty="0" smtClean="0"/>
              <a:t>PKG gives it to entity</a:t>
            </a:r>
            <a:endParaRPr lang="en-US" dirty="0"/>
          </a:p>
        </p:txBody>
      </p:sp>
      <p:sp>
        <p:nvSpPr>
          <p:cNvPr id="4" name="Date Placeholder 3"/>
          <p:cNvSpPr>
            <a:spLocks noGrp="1"/>
          </p:cNvSpPr>
          <p:nvPr>
            <p:ph type="dt" sz="half" idx="10"/>
          </p:nvPr>
        </p:nvSpPr>
        <p:spPr/>
        <p:txBody>
          <a:bodyPr/>
          <a:lstStyle/>
          <a:p>
            <a:r>
              <a:rPr lang="en-US" smtClean="0"/>
              <a:t>5/29/2014 -- Updated 5/31 to add link to white paper</a:t>
            </a:r>
            <a:endParaRPr lang="en-US"/>
          </a:p>
        </p:txBody>
      </p:sp>
      <p:sp>
        <p:nvSpPr>
          <p:cNvPr id="5" name="Slide Number Placeholder 4"/>
          <p:cNvSpPr>
            <a:spLocks noGrp="1"/>
          </p:cNvSpPr>
          <p:nvPr>
            <p:ph type="sldNum" sz="quarter" idx="12"/>
          </p:nvPr>
        </p:nvSpPr>
        <p:spPr/>
        <p:txBody>
          <a:bodyPr/>
          <a:lstStyle/>
          <a:p>
            <a:fld id="{67E33D30-C2AB-B647-8BC7-4FCC27D6E935}" type="slidenum">
              <a:rPr lang="en-US" smtClean="0"/>
              <a:t>30</a:t>
            </a:fld>
            <a:endParaRPr lang="en-US"/>
          </a:p>
        </p:txBody>
      </p:sp>
    </p:spTree>
    <p:extLst>
      <p:ext uri="{BB962C8B-B14F-4D97-AF65-F5344CB8AC3E}">
        <p14:creationId xmlns:p14="http://schemas.microsoft.com/office/powerpoint/2010/main" val="241833047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Expiration and revocation</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Key pair can be made to expire by adding an expiration date or time to the identity, e.g.</a:t>
            </a:r>
          </a:p>
          <a:p>
            <a:pPr lvl="1"/>
            <a:r>
              <a:rPr lang="en-US" dirty="0" smtClean="0"/>
              <a:t>Server ID: “</a:t>
            </a:r>
            <a:r>
              <a:rPr lang="en-US" dirty="0" err="1" smtClean="0"/>
              <a:t>pomcor.com</a:t>
            </a:r>
            <a:r>
              <a:rPr lang="en-US" dirty="0" smtClean="0"/>
              <a:t>”</a:t>
            </a:r>
          </a:p>
          <a:p>
            <a:pPr lvl="1"/>
            <a:r>
              <a:rPr lang="en-US" dirty="0" smtClean="0"/>
              <a:t>ID with expiration date: “pomcor.com-20140529”</a:t>
            </a:r>
          </a:p>
          <a:p>
            <a:r>
              <a:rPr lang="en-US" dirty="0" smtClean="0"/>
              <a:t>Key pair can be revoked by adding a revocation counter</a:t>
            </a:r>
          </a:p>
          <a:p>
            <a:pPr lvl="1"/>
            <a:r>
              <a:rPr lang="en-US" dirty="0" smtClean="0"/>
              <a:t>ID with revocation counter: “pomcor.com-4”</a:t>
            </a:r>
          </a:p>
          <a:p>
            <a:pPr lvl="1"/>
            <a:r>
              <a:rPr lang="en-US" i="1" dirty="0" smtClean="0"/>
              <a:t>Latest ID must be retrieved from trusted repository</a:t>
            </a:r>
          </a:p>
          <a:p>
            <a:r>
              <a:rPr lang="en-US" dirty="0" smtClean="0"/>
              <a:t>Short term expiration + emergency revocation counter</a:t>
            </a:r>
          </a:p>
          <a:p>
            <a:pPr lvl="1"/>
            <a:r>
              <a:rPr lang="en-US" dirty="0" smtClean="0"/>
              <a:t>Pomcor.com-20140529-4</a:t>
            </a:r>
          </a:p>
        </p:txBody>
      </p:sp>
      <p:sp>
        <p:nvSpPr>
          <p:cNvPr id="4" name="Date Placeholder 3"/>
          <p:cNvSpPr>
            <a:spLocks noGrp="1"/>
          </p:cNvSpPr>
          <p:nvPr>
            <p:ph type="dt" sz="half" idx="10"/>
          </p:nvPr>
        </p:nvSpPr>
        <p:spPr/>
        <p:txBody>
          <a:bodyPr/>
          <a:lstStyle/>
          <a:p>
            <a:r>
              <a:rPr lang="en-US" smtClean="0"/>
              <a:t>5/29/2014 -- Updated 5/31 to add link to white paper</a:t>
            </a:r>
            <a:endParaRPr lang="en-US"/>
          </a:p>
        </p:txBody>
      </p:sp>
      <p:sp>
        <p:nvSpPr>
          <p:cNvPr id="5" name="Slide Number Placeholder 4"/>
          <p:cNvSpPr>
            <a:spLocks noGrp="1"/>
          </p:cNvSpPr>
          <p:nvPr>
            <p:ph type="sldNum" sz="quarter" idx="12"/>
          </p:nvPr>
        </p:nvSpPr>
        <p:spPr/>
        <p:txBody>
          <a:bodyPr/>
          <a:lstStyle/>
          <a:p>
            <a:fld id="{67E33D30-C2AB-B647-8BC7-4FCC27D6E935}" type="slidenum">
              <a:rPr lang="en-US" smtClean="0"/>
              <a:t>31</a:t>
            </a:fld>
            <a:endParaRPr lang="en-US"/>
          </a:p>
        </p:txBody>
      </p:sp>
    </p:spTree>
    <p:extLst>
      <p:ext uri="{BB962C8B-B14F-4D97-AF65-F5344CB8AC3E}">
        <p14:creationId xmlns:p14="http://schemas.microsoft.com/office/powerpoint/2010/main" val="88672582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Using ID-based cryptography for the new protocol</a:t>
            </a:r>
            <a:endParaRPr lang="en-US" dirty="0"/>
          </a:p>
        </p:txBody>
      </p:sp>
      <p:sp>
        <p:nvSpPr>
          <p:cNvPr id="3" name="Content Placeholder 2"/>
          <p:cNvSpPr>
            <a:spLocks noGrp="1"/>
          </p:cNvSpPr>
          <p:nvPr>
            <p:ph idx="1"/>
          </p:nvPr>
        </p:nvSpPr>
        <p:spPr/>
        <p:txBody>
          <a:bodyPr>
            <a:normAutofit lnSpcReduction="10000"/>
          </a:bodyPr>
          <a:lstStyle/>
          <a:p>
            <a:r>
              <a:rPr lang="en-US" dirty="0" smtClean="0"/>
              <a:t>There are ID-based cryptosystems for encryption, digital signature and key agreement</a:t>
            </a:r>
          </a:p>
          <a:p>
            <a:r>
              <a:rPr lang="en-US" dirty="0" smtClean="0"/>
              <a:t>ID-based encryption can be used for key transport instead of RSA encryption</a:t>
            </a:r>
          </a:p>
          <a:p>
            <a:r>
              <a:rPr lang="en-US" dirty="0" smtClean="0"/>
              <a:t>There must be a hierarchy of PKGs just as there is a hierarchy of CAs</a:t>
            </a:r>
          </a:p>
          <a:p>
            <a:r>
              <a:rPr lang="en-US" dirty="0" smtClean="0"/>
              <a:t>The PKG hierarchy must have multiple roots just as the CA hierarchy has multiple roots</a:t>
            </a:r>
          </a:p>
        </p:txBody>
      </p:sp>
      <p:sp>
        <p:nvSpPr>
          <p:cNvPr id="4" name="Date Placeholder 3"/>
          <p:cNvSpPr>
            <a:spLocks noGrp="1"/>
          </p:cNvSpPr>
          <p:nvPr>
            <p:ph type="dt" sz="half" idx="10"/>
          </p:nvPr>
        </p:nvSpPr>
        <p:spPr/>
        <p:txBody>
          <a:bodyPr/>
          <a:lstStyle/>
          <a:p>
            <a:r>
              <a:rPr lang="en-US" smtClean="0"/>
              <a:t>5/29/2014 -- Updated 5/31 to add link to white paper</a:t>
            </a:r>
            <a:endParaRPr lang="en-US"/>
          </a:p>
        </p:txBody>
      </p:sp>
      <p:sp>
        <p:nvSpPr>
          <p:cNvPr id="5" name="Slide Number Placeholder 4"/>
          <p:cNvSpPr>
            <a:spLocks noGrp="1"/>
          </p:cNvSpPr>
          <p:nvPr>
            <p:ph type="sldNum" sz="quarter" idx="12"/>
          </p:nvPr>
        </p:nvSpPr>
        <p:spPr/>
        <p:txBody>
          <a:bodyPr/>
          <a:lstStyle/>
          <a:p>
            <a:fld id="{67E33D30-C2AB-B647-8BC7-4FCC27D6E935}" type="slidenum">
              <a:rPr lang="en-US" smtClean="0"/>
              <a:t>32</a:t>
            </a:fld>
            <a:endParaRPr lang="en-US"/>
          </a:p>
        </p:txBody>
      </p:sp>
    </p:spTree>
    <p:extLst>
      <p:ext uri="{BB962C8B-B14F-4D97-AF65-F5344CB8AC3E}">
        <p14:creationId xmlns:p14="http://schemas.microsoft.com/office/powerpoint/2010/main" val="255055956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Traditional hierarchical identity-based encryption, with single root</a:t>
            </a:r>
            <a:endParaRPr lang="en-US" dirty="0"/>
          </a:p>
        </p:txBody>
      </p:sp>
      <p:sp>
        <p:nvSpPr>
          <p:cNvPr id="3" name="Content Placeholder 2"/>
          <p:cNvSpPr>
            <a:spLocks noGrp="1"/>
          </p:cNvSpPr>
          <p:nvPr>
            <p:ph idx="1"/>
          </p:nvPr>
        </p:nvSpPr>
        <p:spPr/>
        <p:txBody>
          <a:bodyPr>
            <a:normAutofit/>
          </a:bodyPr>
          <a:lstStyle/>
          <a:p>
            <a:r>
              <a:rPr lang="en-US" dirty="0" smtClean="0"/>
              <a:t>Chain of PKGs</a:t>
            </a:r>
          </a:p>
          <a:p>
            <a:pPr lvl="1"/>
            <a:r>
              <a:rPr lang="en-US" dirty="0" smtClean="0"/>
              <a:t>Private key issuance:</a:t>
            </a:r>
          </a:p>
          <a:p>
            <a:pPr marL="457200" lvl="1" indent="0">
              <a:buNone/>
            </a:pPr>
            <a:r>
              <a:rPr lang="en-US" dirty="0" smtClean="0"/>
              <a:t>PKG</a:t>
            </a:r>
            <a:r>
              <a:rPr lang="en-US" baseline="-25000" dirty="0" smtClean="0"/>
              <a:t>0</a:t>
            </a:r>
            <a:r>
              <a:rPr lang="en-US" dirty="0" smtClean="0"/>
              <a:t> </a:t>
            </a:r>
            <a:r>
              <a:rPr lang="en-US" dirty="0" smtClean="0">
                <a:sym typeface="Wingdings"/>
              </a:rPr>
              <a:t> PKG</a:t>
            </a:r>
            <a:r>
              <a:rPr lang="en-US" baseline="-25000" dirty="0" smtClean="0">
                <a:sym typeface="Wingdings"/>
              </a:rPr>
              <a:t>1</a:t>
            </a:r>
            <a:r>
              <a:rPr lang="en-US" dirty="0" smtClean="0">
                <a:sym typeface="Wingdings"/>
              </a:rPr>
              <a:t>  …  </a:t>
            </a:r>
            <a:r>
              <a:rPr lang="en-US" dirty="0" err="1" smtClean="0">
                <a:sym typeface="Wingdings"/>
              </a:rPr>
              <a:t>PKG</a:t>
            </a:r>
            <a:r>
              <a:rPr lang="en-US" i="1" baseline="-25000" dirty="0" err="1" smtClean="0">
                <a:sym typeface="Wingdings"/>
              </a:rPr>
              <a:t>n</a:t>
            </a:r>
            <a:r>
              <a:rPr lang="en-US" dirty="0" smtClean="0">
                <a:sym typeface="Wingdings"/>
              </a:rPr>
              <a:t>  server</a:t>
            </a:r>
            <a:endParaRPr lang="en-US" dirty="0" smtClean="0"/>
          </a:p>
          <a:p>
            <a:r>
              <a:rPr lang="en-US" dirty="0" smtClean="0"/>
              <a:t>Identity chain of server:</a:t>
            </a:r>
          </a:p>
          <a:p>
            <a:pPr marL="457200" lvl="1" indent="0">
              <a:buNone/>
            </a:pPr>
            <a:r>
              <a:rPr lang="en-US" dirty="0" smtClean="0"/>
              <a:t>(Name, </a:t>
            </a:r>
            <a:r>
              <a:rPr lang="en-US" dirty="0" err="1" smtClean="0"/>
              <a:t>ID</a:t>
            </a:r>
            <a:r>
              <a:rPr lang="en-US" i="1" baseline="-25000" dirty="0" err="1" smtClean="0"/>
              <a:t>n</a:t>
            </a:r>
            <a:r>
              <a:rPr lang="en-US" dirty="0" smtClean="0"/>
              <a:t>, …</a:t>
            </a:r>
            <a:r>
              <a:rPr lang="en-US" dirty="0"/>
              <a:t> </a:t>
            </a:r>
            <a:r>
              <a:rPr lang="en-US" dirty="0" smtClean="0"/>
              <a:t>, ID</a:t>
            </a:r>
            <a:r>
              <a:rPr lang="en-US" baseline="-25000" dirty="0" smtClean="0"/>
              <a:t>1</a:t>
            </a:r>
            <a:r>
              <a:rPr lang="en-US" dirty="0" smtClean="0"/>
              <a:t>)</a:t>
            </a:r>
          </a:p>
          <a:p>
            <a:r>
              <a:rPr lang="en-US" dirty="0"/>
              <a:t>One set of cryptographic domain </a:t>
            </a:r>
            <a:r>
              <a:rPr lang="en-US" dirty="0" smtClean="0"/>
              <a:t>parameters</a:t>
            </a:r>
          </a:p>
          <a:p>
            <a:r>
              <a:rPr lang="en-US" dirty="0" smtClean="0"/>
              <a:t>Public key of server = identity chain + domain parameters</a:t>
            </a:r>
            <a:endParaRPr lang="en-US" dirty="0"/>
          </a:p>
        </p:txBody>
      </p:sp>
      <p:sp>
        <p:nvSpPr>
          <p:cNvPr id="4" name="Date Placeholder 3"/>
          <p:cNvSpPr>
            <a:spLocks noGrp="1"/>
          </p:cNvSpPr>
          <p:nvPr>
            <p:ph type="dt" sz="half" idx="10"/>
          </p:nvPr>
        </p:nvSpPr>
        <p:spPr/>
        <p:txBody>
          <a:bodyPr/>
          <a:lstStyle/>
          <a:p>
            <a:r>
              <a:rPr lang="en-US" smtClean="0"/>
              <a:t>5/29/2014 -- Updated 5/31 to add link to white paper</a:t>
            </a:r>
            <a:endParaRPr lang="en-US"/>
          </a:p>
        </p:txBody>
      </p:sp>
      <p:sp>
        <p:nvSpPr>
          <p:cNvPr id="5" name="Slide Number Placeholder 4"/>
          <p:cNvSpPr>
            <a:spLocks noGrp="1"/>
          </p:cNvSpPr>
          <p:nvPr>
            <p:ph type="sldNum" sz="quarter" idx="12"/>
          </p:nvPr>
        </p:nvSpPr>
        <p:spPr/>
        <p:txBody>
          <a:bodyPr/>
          <a:lstStyle/>
          <a:p>
            <a:fld id="{67E33D30-C2AB-B647-8BC7-4FCC27D6E935}" type="slidenum">
              <a:rPr lang="en-US" smtClean="0"/>
              <a:t>33</a:t>
            </a:fld>
            <a:endParaRPr lang="en-US"/>
          </a:p>
        </p:txBody>
      </p:sp>
    </p:spTree>
    <p:extLst>
      <p:ext uri="{BB962C8B-B14F-4D97-AF65-F5344CB8AC3E}">
        <p14:creationId xmlns:p14="http://schemas.microsoft.com/office/powerpoint/2010/main" val="381599495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Proposed hierarchical identity-based encryption, with multiple roots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Chain of PKGs</a:t>
            </a:r>
          </a:p>
          <a:p>
            <a:pPr marL="457200" lvl="1" indent="0">
              <a:buNone/>
            </a:pPr>
            <a:r>
              <a:rPr lang="en-US" dirty="0" smtClean="0"/>
              <a:t>PKG</a:t>
            </a:r>
            <a:r>
              <a:rPr lang="en-US" baseline="-25000" dirty="0" smtClean="0"/>
              <a:t>0</a:t>
            </a:r>
            <a:r>
              <a:rPr lang="en-US" dirty="0" smtClean="0"/>
              <a:t> </a:t>
            </a:r>
            <a:r>
              <a:rPr lang="en-US" dirty="0" smtClean="0">
                <a:sym typeface="Wingdings"/>
              </a:rPr>
              <a:t> PKG1  …  </a:t>
            </a:r>
            <a:r>
              <a:rPr lang="en-US" dirty="0" err="1" smtClean="0">
                <a:sym typeface="Wingdings"/>
              </a:rPr>
              <a:t>PKGn</a:t>
            </a:r>
            <a:r>
              <a:rPr lang="en-US" dirty="0" smtClean="0">
                <a:sym typeface="Wingdings"/>
              </a:rPr>
              <a:t>  server</a:t>
            </a:r>
            <a:endParaRPr lang="en-US" dirty="0" smtClean="0"/>
          </a:p>
          <a:p>
            <a:r>
              <a:rPr lang="en-US" dirty="0" smtClean="0"/>
              <a:t>Identity chain of server:</a:t>
            </a:r>
          </a:p>
          <a:p>
            <a:pPr marL="457200" lvl="1" indent="0">
              <a:buNone/>
            </a:pPr>
            <a:r>
              <a:rPr lang="en-US" dirty="0" smtClean="0"/>
              <a:t>(Name, </a:t>
            </a:r>
            <a:r>
              <a:rPr lang="en-US" dirty="0" err="1" smtClean="0"/>
              <a:t>ID</a:t>
            </a:r>
            <a:r>
              <a:rPr lang="en-US" i="1" baseline="-25000" dirty="0" err="1" smtClean="0"/>
              <a:t>n</a:t>
            </a:r>
            <a:r>
              <a:rPr lang="en-US" dirty="0" smtClean="0"/>
              <a:t>, …</a:t>
            </a:r>
            <a:r>
              <a:rPr lang="en-US" dirty="0"/>
              <a:t> </a:t>
            </a:r>
            <a:r>
              <a:rPr lang="en-US" dirty="0" smtClean="0"/>
              <a:t>, ID</a:t>
            </a:r>
            <a:r>
              <a:rPr lang="en-US" baseline="-25000" dirty="0" smtClean="0"/>
              <a:t>1</a:t>
            </a:r>
            <a:r>
              <a:rPr lang="en-US" dirty="0" smtClean="0"/>
              <a:t>, ID</a:t>
            </a:r>
            <a:r>
              <a:rPr lang="en-US" baseline="-25000" dirty="0" smtClean="0"/>
              <a:t>0</a:t>
            </a:r>
            <a:r>
              <a:rPr lang="en-US" dirty="0" smtClean="0"/>
              <a:t>)</a:t>
            </a:r>
          </a:p>
          <a:p>
            <a:r>
              <a:rPr lang="en-US" dirty="0" smtClean="0"/>
              <a:t>Each root has its own domain parameters</a:t>
            </a:r>
          </a:p>
          <a:p>
            <a:r>
              <a:rPr lang="en-US" dirty="0" smtClean="0"/>
              <a:t>Domain parameters of trusted root PKGs are stored by client</a:t>
            </a:r>
          </a:p>
          <a:p>
            <a:r>
              <a:rPr lang="en-US" i="1" dirty="0" smtClean="0"/>
              <a:t>Tail of server identity chain </a:t>
            </a:r>
            <a:r>
              <a:rPr lang="en-US" dirty="0" smtClean="0"/>
              <a:t>(</a:t>
            </a:r>
            <a:r>
              <a:rPr lang="en-US" dirty="0" err="1" smtClean="0"/>
              <a:t>ID</a:t>
            </a:r>
            <a:r>
              <a:rPr lang="en-US" i="1" baseline="-25000" dirty="0" err="1" smtClean="0"/>
              <a:t>n</a:t>
            </a:r>
            <a:r>
              <a:rPr lang="en-US" dirty="0" smtClean="0"/>
              <a:t>, … , ID</a:t>
            </a:r>
            <a:r>
              <a:rPr lang="en-US" baseline="-25000" dirty="0" smtClean="0"/>
              <a:t>1</a:t>
            </a:r>
            <a:r>
              <a:rPr lang="en-US" dirty="0" smtClean="0"/>
              <a:t>, ID</a:t>
            </a:r>
            <a:r>
              <a:rPr lang="en-US" baseline="-25000" dirty="0" smtClean="0"/>
              <a:t>0</a:t>
            </a:r>
            <a:r>
              <a:rPr lang="en-US" dirty="0" smtClean="0"/>
              <a:t>) </a:t>
            </a:r>
            <a:r>
              <a:rPr lang="en-US" i="1" dirty="0" smtClean="0"/>
              <a:t>replaces certificate chain, but is much shorter</a:t>
            </a:r>
          </a:p>
        </p:txBody>
      </p:sp>
      <p:sp>
        <p:nvSpPr>
          <p:cNvPr id="4" name="Date Placeholder 3"/>
          <p:cNvSpPr>
            <a:spLocks noGrp="1"/>
          </p:cNvSpPr>
          <p:nvPr>
            <p:ph type="dt" sz="half" idx="10"/>
          </p:nvPr>
        </p:nvSpPr>
        <p:spPr/>
        <p:txBody>
          <a:bodyPr/>
          <a:lstStyle/>
          <a:p>
            <a:r>
              <a:rPr lang="en-US" smtClean="0"/>
              <a:t>5/29/2014 -- Updated 5/31 to add link to white paper</a:t>
            </a:r>
            <a:endParaRPr lang="en-US"/>
          </a:p>
        </p:txBody>
      </p:sp>
      <p:sp>
        <p:nvSpPr>
          <p:cNvPr id="5" name="Slide Number Placeholder 4"/>
          <p:cNvSpPr>
            <a:spLocks noGrp="1"/>
          </p:cNvSpPr>
          <p:nvPr>
            <p:ph type="sldNum" sz="quarter" idx="12"/>
          </p:nvPr>
        </p:nvSpPr>
        <p:spPr/>
        <p:txBody>
          <a:bodyPr/>
          <a:lstStyle/>
          <a:p>
            <a:fld id="{67E33D30-C2AB-B647-8BC7-4FCC27D6E935}" type="slidenum">
              <a:rPr lang="en-US" smtClean="0"/>
              <a:t>34</a:t>
            </a:fld>
            <a:endParaRPr lang="en-US"/>
          </a:p>
        </p:txBody>
      </p:sp>
    </p:spTree>
    <p:extLst>
      <p:ext uri="{BB962C8B-B14F-4D97-AF65-F5344CB8AC3E}">
        <p14:creationId xmlns:p14="http://schemas.microsoft.com/office/powerpoint/2010/main" val="357282593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DNS support</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Tail of server identity chain retrieved from DNS rather than server</a:t>
            </a:r>
          </a:p>
          <a:p>
            <a:pPr lvl="1"/>
            <a:r>
              <a:rPr lang="en-US" dirty="0" smtClean="0"/>
              <a:t>By contrast, certificate chain would be too large to be reliably retrieved from the DNS</a:t>
            </a:r>
          </a:p>
          <a:p>
            <a:pPr>
              <a:buFont typeface="Symbol" charset="0"/>
              <a:buChar char=""/>
            </a:pPr>
            <a:r>
              <a:rPr lang="en-US" dirty="0" smtClean="0"/>
              <a:t>Zero </a:t>
            </a:r>
            <a:r>
              <a:rPr lang="en-US" dirty="0" err="1" smtClean="0"/>
              <a:t>roundtrips</a:t>
            </a:r>
            <a:r>
              <a:rPr lang="en-US" dirty="0" smtClean="0"/>
              <a:t> if replay of first data is not a problem</a:t>
            </a:r>
          </a:p>
          <a:p>
            <a:pPr>
              <a:buFont typeface="Symbol" charset="0"/>
              <a:buChar char=""/>
            </a:pPr>
            <a:r>
              <a:rPr lang="en-US" dirty="0" smtClean="0"/>
              <a:t>DNSSEC solves the “CA compromise shortcoming”</a:t>
            </a:r>
          </a:p>
          <a:p>
            <a:pPr lvl="1"/>
            <a:r>
              <a:rPr lang="en-US" dirty="0" smtClean="0"/>
              <a:t>DNS without DNSSEC mitigates it</a:t>
            </a:r>
          </a:p>
          <a:p>
            <a:r>
              <a:rPr lang="en-US" dirty="0" smtClean="0"/>
              <a:t>Compare to DANE</a:t>
            </a:r>
          </a:p>
          <a:p>
            <a:endParaRPr lang="en-US" dirty="0"/>
          </a:p>
        </p:txBody>
      </p:sp>
      <p:sp>
        <p:nvSpPr>
          <p:cNvPr id="4" name="Date Placeholder 3"/>
          <p:cNvSpPr>
            <a:spLocks noGrp="1"/>
          </p:cNvSpPr>
          <p:nvPr>
            <p:ph type="dt" sz="half" idx="10"/>
          </p:nvPr>
        </p:nvSpPr>
        <p:spPr/>
        <p:txBody>
          <a:bodyPr/>
          <a:lstStyle/>
          <a:p>
            <a:r>
              <a:rPr lang="en-US" smtClean="0"/>
              <a:t>5/29/2014 -- Updated 5/31 to add link to white paper</a:t>
            </a:r>
            <a:endParaRPr lang="en-US"/>
          </a:p>
        </p:txBody>
      </p:sp>
      <p:sp>
        <p:nvSpPr>
          <p:cNvPr id="5" name="Slide Number Placeholder 4"/>
          <p:cNvSpPr>
            <a:spLocks noGrp="1"/>
          </p:cNvSpPr>
          <p:nvPr>
            <p:ph type="sldNum" sz="quarter" idx="12"/>
          </p:nvPr>
        </p:nvSpPr>
        <p:spPr/>
        <p:txBody>
          <a:bodyPr/>
          <a:lstStyle/>
          <a:p>
            <a:fld id="{67E33D30-C2AB-B647-8BC7-4FCC27D6E935}" type="slidenum">
              <a:rPr lang="en-US" smtClean="0"/>
              <a:t>35</a:t>
            </a:fld>
            <a:endParaRPr lang="en-US"/>
          </a:p>
        </p:txBody>
      </p:sp>
    </p:spTree>
    <p:extLst>
      <p:ext uri="{BB962C8B-B14F-4D97-AF65-F5344CB8AC3E}">
        <p14:creationId xmlns:p14="http://schemas.microsoft.com/office/powerpoint/2010/main" val="117573637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Forward secrecy from second </a:t>
            </a:r>
            <a:r>
              <a:rPr lang="en-US" dirty="0" smtClean="0"/>
              <a:t>flow</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ID-based key transport =&gt; initial traffic protection keys</a:t>
            </a:r>
          </a:p>
          <a:p>
            <a:r>
              <a:rPr lang="en-US" dirty="0" smtClean="0"/>
              <a:t>Ephemeral DH =&gt; subsequent traffic protection keys</a:t>
            </a:r>
          </a:p>
          <a:p>
            <a:r>
              <a:rPr lang="en-US" dirty="0" smtClean="0"/>
              <a:t>Client sends its EDH public key protected by initial keys in first flow</a:t>
            </a:r>
          </a:p>
          <a:p>
            <a:r>
              <a:rPr lang="en-US" dirty="0" smtClean="0"/>
              <a:t>Server sends its EDH public key protected by initial keys followed by data protected by subsequent keys in second flow</a:t>
            </a:r>
          </a:p>
          <a:p>
            <a:r>
              <a:rPr lang="en-US" dirty="0" smtClean="0"/>
              <a:t>QUIC independently came up with similar trick </a:t>
            </a:r>
            <a:endParaRPr lang="en-US" dirty="0"/>
          </a:p>
        </p:txBody>
      </p:sp>
      <p:sp>
        <p:nvSpPr>
          <p:cNvPr id="4" name="Date Placeholder 3"/>
          <p:cNvSpPr>
            <a:spLocks noGrp="1"/>
          </p:cNvSpPr>
          <p:nvPr>
            <p:ph type="dt" sz="half" idx="10"/>
          </p:nvPr>
        </p:nvSpPr>
        <p:spPr/>
        <p:txBody>
          <a:bodyPr/>
          <a:lstStyle/>
          <a:p>
            <a:r>
              <a:rPr lang="en-US" smtClean="0"/>
              <a:t>5/29/2014 -- Updated 5/31 to add link to white paper</a:t>
            </a:r>
            <a:endParaRPr lang="en-US"/>
          </a:p>
        </p:txBody>
      </p:sp>
      <p:sp>
        <p:nvSpPr>
          <p:cNvPr id="5" name="Slide Number Placeholder 4"/>
          <p:cNvSpPr>
            <a:spLocks noGrp="1"/>
          </p:cNvSpPr>
          <p:nvPr>
            <p:ph type="sldNum" sz="quarter" idx="12"/>
          </p:nvPr>
        </p:nvSpPr>
        <p:spPr/>
        <p:txBody>
          <a:bodyPr/>
          <a:lstStyle/>
          <a:p>
            <a:fld id="{67E33D30-C2AB-B647-8BC7-4FCC27D6E935}" type="slidenum">
              <a:rPr lang="en-US" smtClean="0"/>
              <a:t>36</a:t>
            </a:fld>
            <a:endParaRPr lang="en-US"/>
          </a:p>
        </p:txBody>
      </p:sp>
    </p:spTree>
    <p:extLst>
      <p:ext uri="{BB962C8B-B14F-4D97-AF65-F5344CB8AC3E}">
        <p14:creationId xmlns:p14="http://schemas.microsoft.com/office/powerpoint/2010/main" val="3855385506"/>
      </p:ext>
    </p:extLst>
  </p:cSld>
  <p:clrMapOvr>
    <a:masterClrMapping/>
  </p:clrMapOvr>
  <p:timing>
    <p:tnLst>
      <p:par>
        <p:cTn xmlns:p14="http://schemas.microsoft.com/office/powerpoint/2010/mai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457200" y="6322484"/>
            <a:ext cx="2133600" cy="365125"/>
          </a:xfrm>
        </p:spPr>
        <p:txBody>
          <a:bodyPr/>
          <a:lstStyle/>
          <a:p>
            <a:r>
              <a:rPr lang="en-US" smtClean="0"/>
              <a:t>5/29/2014 -- Updated 5/31 to add link to white paper</a:t>
            </a:r>
            <a:endParaRPr lang="en-US"/>
          </a:p>
        </p:txBody>
      </p:sp>
      <p:sp>
        <p:nvSpPr>
          <p:cNvPr id="5" name="Slide Number Placeholder 4"/>
          <p:cNvSpPr>
            <a:spLocks noGrp="1"/>
          </p:cNvSpPr>
          <p:nvPr>
            <p:ph type="sldNum" sz="quarter" idx="12"/>
          </p:nvPr>
        </p:nvSpPr>
        <p:spPr>
          <a:xfrm>
            <a:off x="6553200" y="6322484"/>
            <a:ext cx="2133600" cy="365125"/>
          </a:xfrm>
        </p:spPr>
        <p:txBody>
          <a:bodyPr/>
          <a:lstStyle/>
          <a:p>
            <a:fld id="{67E33D30-C2AB-B647-8BC7-4FCC27D6E935}" type="slidenum">
              <a:rPr lang="en-US" smtClean="0"/>
              <a:t>37</a:t>
            </a:fld>
            <a:endParaRPr lang="en-US"/>
          </a:p>
        </p:txBody>
      </p:sp>
      <p:cxnSp>
        <p:nvCxnSpPr>
          <p:cNvPr id="9" name="Straight Connector 8"/>
          <p:cNvCxnSpPr>
            <a:endCxn id="14" idx="1"/>
          </p:cNvCxnSpPr>
          <p:nvPr/>
        </p:nvCxnSpPr>
        <p:spPr>
          <a:xfrm>
            <a:off x="643467" y="116975"/>
            <a:ext cx="16926" cy="5916860"/>
          </a:xfrm>
          <a:prstGeom prst="line">
            <a:avLst/>
          </a:prstGeom>
        </p:spPr>
        <p:style>
          <a:lnRef idx="2">
            <a:schemeClr val="accent1"/>
          </a:lnRef>
          <a:fillRef idx="0">
            <a:schemeClr val="accent1"/>
          </a:fillRef>
          <a:effectRef idx="1">
            <a:schemeClr val="accent1"/>
          </a:effectRef>
          <a:fontRef idx="minor">
            <a:schemeClr val="tx1"/>
          </a:fontRef>
        </p:style>
      </p:cxnSp>
      <p:cxnSp>
        <p:nvCxnSpPr>
          <p:cNvPr id="10" name="Straight Connector 9"/>
          <p:cNvCxnSpPr>
            <a:endCxn id="14" idx="3"/>
          </p:cNvCxnSpPr>
          <p:nvPr/>
        </p:nvCxnSpPr>
        <p:spPr>
          <a:xfrm>
            <a:off x="8686794" y="116975"/>
            <a:ext cx="6" cy="5916860"/>
          </a:xfrm>
          <a:prstGeom prst="line">
            <a:avLst/>
          </a:prstGeom>
        </p:spPr>
        <p:style>
          <a:lnRef idx="2">
            <a:schemeClr val="accent1"/>
          </a:lnRef>
          <a:fillRef idx="0">
            <a:schemeClr val="accent1"/>
          </a:fillRef>
          <a:effectRef idx="1">
            <a:schemeClr val="accent1"/>
          </a:effectRef>
          <a:fontRef idx="minor">
            <a:schemeClr val="tx1"/>
          </a:fontRef>
        </p:style>
      </p:cxnSp>
      <p:grpSp>
        <p:nvGrpSpPr>
          <p:cNvPr id="28" name="Group 27"/>
          <p:cNvGrpSpPr/>
          <p:nvPr/>
        </p:nvGrpSpPr>
        <p:grpSpPr>
          <a:xfrm>
            <a:off x="643467" y="5833780"/>
            <a:ext cx="8043333" cy="400110"/>
            <a:chOff x="643467" y="1100669"/>
            <a:chExt cx="8043333" cy="400110"/>
          </a:xfrm>
        </p:grpSpPr>
        <p:cxnSp>
          <p:nvCxnSpPr>
            <p:cNvPr id="12" name="Straight Arrow Connector 11"/>
            <p:cNvCxnSpPr/>
            <p:nvPr/>
          </p:nvCxnSpPr>
          <p:spPr>
            <a:xfrm flipV="1">
              <a:off x="643467" y="1151479"/>
              <a:ext cx="8043333" cy="16934"/>
            </a:xfrm>
            <a:prstGeom prst="straightConnector1">
              <a:avLst/>
            </a:prstGeom>
            <a:ln w="38100">
              <a:tailEnd type="arrow"/>
            </a:ln>
          </p:spPr>
          <p:style>
            <a:lnRef idx="2">
              <a:schemeClr val="accent1"/>
            </a:lnRef>
            <a:fillRef idx="0">
              <a:schemeClr val="accent1"/>
            </a:fillRef>
            <a:effectRef idx="1">
              <a:schemeClr val="accent1"/>
            </a:effectRef>
            <a:fontRef idx="minor">
              <a:schemeClr val="tx1"/>
            </a:fontRef>
          </p:style>
        </p:cxnSp>
        <p:sp>
          <p:nvSpPr>
            <p:cNvPr id="14" name="TextBox 13"/>
            <p:cNvSpPr txBox="1"/>
            <p:nvPr/>
          </p:nvSpPr>
          <p:spPr>
            <a:xfrm>
              <a:off x="660393" y="1100669"/>
              <a:ext cx="8026407" cy="400110"/>
            </a:xfrm>
            <a:prstGeom prst="rect">
              <a:avLst/>
            </a:prstGeom>
            <a:noFill/>
          </p:spPr>
          <p:txBody>
            <a:bodyPr wrap="square" rtlCol="0">
              <a:spAutoFit/>
            </a:bodyPr>
            <a:lstStyle/>
            <a:p>
              <a:pPr algn="ctr"/>
              <a:r>
                <a:rPr lang="en-US" sz="2000" dirty="0" smtClean="0"/>
                <a:t>change (to keys2), data3</a:t>
              </a:r>
              <a:endParaRPr lang="en-US" sz="2000" dirty="0"/>
            </a:p>
          </p:txBody>
        </p:sp>
      </p:grpSp>
      <p:grpSp>
        <p:nvGrpSpPr>
          <p:cNvPr id="29" name="Group 28"/>
          <p:cNvGrpSpPr/>
          <p:nvPr/>
        </p:nvGrpSpPr>
        <p:grpSpPr>
          <a:xfrm>
            <a:off x="643470" y="4367802"/>
            <a:ext cx="8043333" cy="400110"/>
            <a:chOff x="643470" y="1557863"/>
            <a:chExt cx="8043333" cy="400110"/>
          </a:xfrm>
        </p:grpSpPr>
        <p:cxnSp>
          <p:nvCxnSpPr>
            <p:cNvPr id="15" name="Straight Arrow Connector 14"/>
            <p:cNvCxnSpPr/>
            <p:nvPr/>
          </p:nvCxnSpPr>
          <p:spPr>
            <a:xfrm flipH="1" flipV="1">
              <a:off x="643470" y="1608673"/>
              <a:ext cx="8043333" cy="16934"/>
            </a:xfrm>
            <a:prstGeom prst="straightConnector1">
              <a:avLst/>
            </a:prstGeom>
            <a:ln w="38100">
              <a:tailEnd type="triangle" w="lg" len="lg"/>
            </a:ln>
          </p:spPr>
          <p:style>
            <a:lnRef idx="2">
              <a:schemeClr val="accent1"/>
            </a:lnRef>
            <a:fillRef idx="0">
              <a:schemeClr val="accent1"/>
            </a:fillRef>
            <a:effectRef idx="1">
              <a:schemeClr val="accent1"/>
            </a:effectRef>
            <a:fontRef idx="minor">
              <a:schemeClr val="tx1"/>
            </a:fontRef>
          </p:style>
        </p:cxnSp>
        <p:sp>
          <p:nvSpPr>
            <p:cNvPr id="16" name="TextBox 15"/>
            <p:cNvSpPr txBox="1"/>
            <p:nvPr/>
          </p:nvSpPr>
          <p:spPr>
            <a:xfrm>
              <a:off x="660396" y="1557863"/>
              <a:ext cx="8026407" cy="400110"/>
            </a:xfrm>
            <a:prstGeom prst="rect">
              <a:avLst/>
            </a:prstGeom>
            <a:noFill/>
          </p:spPr>
          <p:txBody>
            <a:bodyPr wrap="square" rtlCol="0">
              <a:spAutoFit/>
            </a:bodyPr>
            <a:lstStyle/>
            <a:p>
              <a:pPr algn="ctr"/>
              <a:r>
                <a:rPr lang="en-US" sz="2000" dirty="0" smtClean="0"/>
                <a:t>Implicit change (to keys1), </a:t>
              </a:r>
              <a:r>
                <a:rPr lang="en-US" sz="2000" dirty="0" err="1" smtClean="0"/>
                <a:t>sr</a:t>
              </a:r>
              <a:r>
                <a:rPr lang="en-US" sz="2000" dirty="0" smtClean="0"/>
                <a:t>, </a:t>
              </a:r>
              <a:r>
                <a:rPr lang="en-US" sz="2000" i="1" dirty="0" err="1"/>
                <a:t>g</a:t>
              </a:r>
              <a:r>
                <a:rPr lang="en-US" sz="2000" i="1" baseline="30000" dirty="0" err="1"/>
                <a:t>y</a:t>
              </a:r>
              <a:r>
                <a:rPr lang="en-US" sz="2000" dirty="0" smtClean="0"/>
                <a:t>, change (to keys2), data2 </a:t>
              </a:r>
              <a:endParaRPr lang="en-US" sz="2000" i="1" baseline="30000" dirty="0"/>
            </a:p>
          </p:txBody>
        </p:sp>
      </p:grpSp>
      <p:sp>
        <p:nvSpPr>
          <p:cNvPr id="19" name="TextBox 18"/>
          <p:cNvSpPr txBox="1"/>
          <p:nvPr/>
        </p:nvSpPr>
        <p:spPr>
          <a:xfrm>
            <a:off x="135462" y="209440"/>
            <a:ext cx="6013450" cy="1323439"/>
          </a:xfrm>
          <a:prstGeom prst="rect">
            <a:avLst/>
          </a:prstGeom>
          <a:solidFill>
            <a:schemeClr val="bg1"/>
          </a:solidFill>
          <a:ln w="25400">
            <a:solidFill>
              <a:schemeClr val="tx2"/>
            </a:solidFill>
          </a:ln>
        </p:spPr>
        <p:txBody>
          <a:bodyPr wrap="square" rtlCol="0">
            <a:spAutoFit/>
          </a:bodyPr>
          <a:lstStyle/>
          <a:p>
            <a:r>
              <a:rPr lang="en-US" sz="2000" dirty="0" smtClean="0"/>
              <a:t>Generate client random (</a:t>
            </a:r>
            <a:r>
              <a:rPr lang="en-US" sz="2000" dirty="0" err="1" smtClean="0"/>
              <a:t>cr</a:t>
            </a:r>
            <a:r>
              <a:rPr lang="en-US" sz="2000" dirty="0" smtClean="0"/>
              <a:t>)</a:t>
            </a:r>
          </a:p>
          <a:p>
            <a:r>
              <a:rPr lang="en-US" sz="2000" dirty="0" smtClean="0"/>
              <a:t>Generate pms1</a:t>
            </a:r>
          </a:p>
          <a:p>
            <a:r>
              <a:rPr lang="en-US" sz="2000" dirty="0" smtClean="0"/>
              <a:t>Derive ms1 and keys1 from pms1 and </a:t>
            </a:r>
            <a:r>
              <a:rPr lang="en-US" sz="2000" dirty="0" err="1" smtClean="0"/>
              <a:t>cr</a:t>
            </a:r>
            <a:r>
              <a:rPr lang="en-US" sz="2000" dirty="0" smtClean="0"/>
              <a:t> (no </a:t>
            </a:r>
            <a:r>
              <a:rPr lang="en-US" sz="2000" dirty="0" err="1" smtClean="0"/>
              <a:t>antireplay</a:t>
            </a:r>
            <a:r>
              <a:rPr lang="en-US" sz="2000" dirty="0" smtClean="0"/>
              <a:t>)</a:t>
            </a:r>
          </a:p>
          <a:p>
            <a:r>
              <a:rPr lang="en-US" sz="2000" dirty="0" smtClean="0"/>
              <a:t>Generate </a:t>
            </a:r>
            <a:r>
              <a:rPr lang="en-US" sz="2000" i="1" dirty="0"/>
              <a:t>p</a:t>
            </a:r>
            <a:r>
              <a:rPr lang="en-US" sz="2000" dirty="0"/>
              <a:t>, </a:t>
            </a:r>
            <a:r>
              <a:rPr lang="en-US" sz="2000" i="1" dirty="0"/>
              <a:t>g</a:t>
            </a:r>
            <a:r>
              <a:rPr lang="en-US" sz="2000" dirty="0"/>
              <a:t>, </a:t>
            </a:r>
            <a:r>
              <a:rPr lang="en-US" sz="2000" i="1" dirty="0" smtClean="0"/>
              <a:t>x, </a:t>
            </a:r>
            <a:r>
              <a:rPr lang="en-US" sz="2000" i="1" dirty="0" err="1" smtClean="0"/>
              <a:t>g</a:t>
            </a:r>
            <a:r>
              <a:rPr lang="en-US" sz="2000" i="1" baseline="30000" dirty="0" err="1" smtClean="0"/>
              <a:t>x</a:t>
            </a:r>
            <a:endParaRPr lang="en-US" sz="2000" i="1" baseline="30000" dirty="0" smtClean="0"/>
          </a:p>
        </p:txBody>
      </p:sp>
      <p:sp>
        <p:nvSpPr>
          <p:cNvPr id="33" name="TextBox 32"/>
          <p:cNvSpPr txBox="1"/>
          <p:nvPr/>
        </p:nvSpPr>
        <p:spPr>
          <a:xfrm>
            <a:off x="4210668" y="2070379"/>
            <a:ext cx="4766020" cy="2246769"/>
          </a:xfrm>
          <a:prstGeom prst="rect">
            <a:avLst/>
          </a:prstGeom>
          <a:solidFill>
            <a:schemeClr val="bg1"/>
          </a:solidFill>
          <a:ln w="25400">
            <a:solidFill>
              <a:schemeClr val="tx2"/>
            </a:solidFill>
          </a:ln>
        </p:spPr>
        <p:txBody>
          <a:bodyPr wrap="square" rtlCol="0">
            <a:spAutoFit/>
          </a:bodyPr>
          <a:lstStyle/>
          <a:p>
            <a:pPr algn="r"/>
            <a:r>
              <a:rPr lang="en-US" sz="2000" dirty="0" smtClean="0"/>
              <a:t>Decrypt pms1</a:t>
            </a:r>
          </a:p>
          <a:p>
            <a:pPr algn="r"/>
            <a:r>
              <a:rPr lang="en-US" sz="2000" dirty="0" smtClean="0"/>
              <a:t>Derive ms1 and keys1 from </a:t>
            </a:r>
            <a:r>
              <a:rPr lang="en-US" sz="2000" dirty="0" err="1" smtClean="0"/>
              <a:t>cr</a:t>
            </a:r>
            <a:r>
              <a:rPr lang="en-US" sz="2000" dirty="0" smtClean="0"/>
              <a:t> and pms1</a:t>
            </a:r>
          </a:p>
          <a:p>
            <a:pPr algn="r"/>
            <a:r>
              <a:rPr lang="en-US" sz="2000" dirty="0" smtClean="0"/>
              <a:t>Decrypt (</a:t>
            </a:r>
            <a:r>
              <a:rPr lang="en-US" sz="2000" i="1" dirty="0" smtClean="0"/>
              <a:t>p</a:t>
            </a:r>
            <a:r>
              <a:rPr lang="en-US" sz="2000" dirty="0" smtClean="0"/>
              <a:t>, </a:t>
            </a:r>
            <a:r>
              <a:rPr lang="en-US" sz="2000" i="1" dirty="0" smtClean="0"/>
              <a:t>g</a:t>
            </a:r>
            <a:r>
              <a:rPr lang="en-US" sz="2000" dirty="0" smtClean="0"/>
              <a:t>, </a:t>
            </a:r>
            <a:r>
              <a:rPr lang="en-US" sz="2000" i="1" dirty="0" err="1" smtClean="0"/>
              <a:t>g</a:t>
            </a:r>
            <a:r>
              <a:rPr lang="en-US" sz="2000" i="1" baseline="30000" dirty="0" err="1" smtClean="0"/>
              <a:t>x</a:t>
            </a:r>
            <a:r>
              <a:rPr lang="en-US" sz="2000" dirty="0" smtClean="0"/>
              <a:t>) and data1</a:t>
            </a:r>
          </a:p>
          <a:p>
            <a:pPr algn="r"/>
            <a:r>
              <a:rPr lang="en-US" sz="2000" dirty="0" smtClean="0"/>
              <a:t>Generate </a:t>
            </a:r>
            <a:r>
              <a:rPr lang="en-US" sz="2000" i="1" dirty="0" smtClean="0"/>
              <a:t>y, </a:t>
            </a:r>
            <a:r>
              <a:rPr lang="en-US" sz="2000" i="1" dirty="0" err="1" smtClean="0"/>
              <a:t>g</a:t>
            </a:r>
            <a:r>
              <a:rPr lang="en-US" sz="2000" i="1" baseline="30000" dirty="0" err="1" smtClean="0"/>
              <a:t>y</a:t>
            </a:r>
            <a:endParaRPr lang="en-US" sz="2000" dirty="0" smtClean="0"/>
          </a:p>
          <a:p>
            <a:pPr algn="r"/>
            <a:r>
              <a:rPr lang="en-US" sz="2000" dirty="0" smtClean="0"/>
              <a:t>pms2 = </a:t>
            </a:r>
            <a:r>
              <a:rPr lang="en-US" sz="2000" i="1" dirty="0" err="1" smtClean="0"/>
              <a:t>g</a:t>
            </a:r>
            <a:r>
              <a:rPr lang="en-US" sz="2000" i="1" baseline="30000" dirty="0" err="1" smtClean="0"/>
              <a:t>xy</a:t>
            </a:r>
            <a:endParaRPr lang="en-US" sz="2000" i="1" baseline="30000" dirty="0" smtClean="0"/>
          </a:p>
          <a:p>
            <a:pPr algn="r"/>
            <a:r>
              <a:rPr lang="en-US" sz="2000" dirty="0" smtClean="0"/>
              <a:t>Generate server random (</a:t>
            </a:r>
            <a:r>
              <a:rPr lang="en-US" sz="2000" dirty="0" err="1" smtClean="0"/>
              <a:t>sr</a:t>
            </a:r>
            <a:r>
              <a:rPr lang="en-US" sz="2000" dirty="0" smtClean="0"/>
              <a:t>)</a:t>
            </a:r>
          </a:p>
          <a:p>
            <a:pPr algn="r"/>
            <a:r>
              <a:rPr lang="en-US" sz="2000" dirty="0" smtClean="0"/>
              <a:t>Derive ms2 and keys2 from pms2, </a:t>
            </a:r>
            <a:r>
              <a:rPr lang="en-US" sz="2000" dirty="0" err="1" smtClean="0"/>
              <a:t>cr</a:t>
            </a:r>
            <a:r>
              <a:rPr lang="en-US" sz="2000" dirty="0" smtClean="0"/>
              <a:t> and </a:t>
            </a:r>
            <a:r>
              <a:rPr lang="en-US" sz="2000" dirty="0" err="1" smtClean="0"/>
              <a:t>sr</a:t>
            </a:r>
            <a:r>
              <a:rPr lang="en-US" sz="2000" dirty="0" smtClean="0"/>
              <a:t>  </a:t>
            </a:r>
            <a:endParaRPr lang="en-US" sz="2000" dirty="0"/>
          </a:p>
        </p:txBody>
      </p:sp>
      <p:sp>
        <p:nvSpPr>
          <p:cNvPr id="34" name="TextBox 33"/>
          <p:cNvSpPr txBox="1"/>
          <p:nvPr/>
        </p:nvSpPr>
        <p:spPr>
          <a:xfrm>
            <a:off x="137481" y="4777736"/>
            <a:ext cx="6013450" cy="1015663"/>
          </a:xfrm>
          <a:prstGeom prst="rect">
            <a:avLst/>
          </a:prstGeom>
          <a:solidFill>
            <a:schemeClr val="bg1"/>
          </a:solidFill>
          <a:ln w="25400">
            <a:solidFill>
              <a:schemeClr val="tx2"/>
            </a:solidFill>
          </a:ln>
        </p:spPr>
        <p:txBody>
          <a:bodyPr wrap="square" rtlCol="0">
            <a:spAutoFit/>
          </a:bodyPr>
          <a:lstStyle/>
          <a:p>
            <a:r>
              <a:rPr lang="en-US" sz="2000" dirty="0"/>
              <a:t>pms2 = </a:t>
            </a:r>
            <a:r>
              <a:rPr lang="en-US" sz="2000" i="1" dirty="0" err="1" smtClean="0"/>
              <a:t>g</a:t>
            </a:r>
            <a:r>
              <a:rPr lang="en-US" sz="2000" i="1" baseline="30000" dirty="0" err="1" smtClean="0"/>
              <a:t>xy</a:t>
            </a:r>
            <a:r>
              <a:rPr lang="en-US" sz="2000" dirty="0" smtClean="0"/>
              <a:t>,</a:t>
            </a:r>
          </a:p>
          <a:p>
            <a:r>
              <a:rPr lang="en-US" sz="2000" dirty="0"/>
              <a:t>Derive ms2 and keys2 from pms2, </a:t>
            </a:r>
            <a:r>
              <a:rPr lang="en-US" sz="2000" dirty="0" err="1"/>
              <a:t>cr</a:t>
            </a:r>
            <a:r>
              <a:rPr lang="en-US" sz="2000" dirty="0"/>
              <a:t> and </a:t>
            </a:r>
            <a:r>
              <a:rPr lang="en-US" sz="2000" dirty="0" err="1" smtClean="0"/>
              <a:t>sr</a:t>
            </a:r>
            <a:endParaRPr lang="en-US" sz="2000" dirty="0" smtClean="0"/>
          </a:p>
          <a:p>
            <a:r>
              <a:rPr lang="en-US" sz="2000" dirty="0" smtClean="0"/>
              <a:t>Decrypt data2</a:t>
            </a:r>
          </a:p>
        </p:txBody>
      </p:sp>
      <p:grpSp>
        <p:nvGrpSpPr>
          <p:cNvPr id="35" name="Group 34"/>
          <p:cNvGrpSpPr/>
          <p:nvPr/>
        </p:nvGrpSpPr>
        <p:grpSpPr>
          <a:xfrm>
            <a:off x="645486" y="1597056"/>
            <a:ext cx="8043333" cy="400110"/>
            <a:chOff x="643467" y="1100669"/>
            <a:chExt cx="8043333" cy="400110"/>
          </a:xfrm>
        </p:grpSpPr>
        <p:cxnSp>
          <p:nvCxnSpPr>
            <p:cNvPr id="36" name="Straight Arrow Connector 35"/>
            <p:cNvCxnSpPr/>
            <p:nvPr/>
          </p:nvCxnSpPr>
          <p:spPr>
            <a:xfrm flipV="1">
              <a:off x="643467" y="1151479"/>
              <a:ext cx="8043333" cy="16934"/>
            </a:xfrm>
            <a:prstGeom prst="straightConnector1">
              <a:avLst/>
            </a:prstGeom>
            <a:ln w="38100">
              <a:tailEnd type="arrow"/>
            </a:ln>
          </p:spPr>
          <p:style>
            <a:lnRef idx="2">
              <a:schemeClr val="accent1"/>
            </a:lnRef>
            <a:fillRef idx="0">
              <a:schemeClr val="accent1"/>
            </a:fillRef>
            <a:effectRef idx="1">
              <a:schemeClr val="accent1"/>
            </a:effectRef>
            <a:fontRef idx="minor">
              <a:schemeClr val="tx1"/>
            </a:fontRef>
          </p:style>
        </p:cxnSp>
        <p:sp>
          <p:nvSpPr>
            <p:cNvPr id="37" name="TextBox 36"/>
            <p:cNvSpPr txBox="1"/>
            <p:nvPr/>
          </p:nvSpPr>
          <p:spPr>
            <a:xfrm>
              <a:off x="660393" y="1100669"/>
              <a:ext cx="8026407" cy="400110"/>
            </a:xfrm>
            <a:prstGeom prst="rect">
              <a:avLst/>
            </a:prstGeom>
            <a:noFill/>
          </p:spPr>
          <p:txBody>
            <a:bodyPr wrap="square" rtlCol="0">
              <a:spAutoFit/>
            </a:bodyPr>
            <a:lstStyle/>
            <a:p>
              <a:pPr algn="ctr"/>
              <a:r>
                <a:rPr lang="en-US" sz="2000" dirty="0" err="1" smtClean="0"/>
                <a:t>cr</a:t>
              </a:r>
              <a:r>
                <a:rPr lang="en-US" sz="2000" dirty="0" smtClean="0"/>
                <a:t>, pms1 under server pub key, change (to keys1), (</a:t>
              </a:r>
              <a:r>
                <a:rPr lang="en-US" sz="2000" i="1" dirty="0"/>
                <a:t>p</a:t>
              </a:r>
              <a:r>
                <a:rPr lang="en-US" sz="2000" dirty="0"/>
                <a:t>, </a:t>
              </a:r>
              <a:r>
                <a:rPr lang="en-US" sz="2000" i="1" dirty="0"/>
                <a:t>g</a:t>
              </a:r>
              <a:r>
                <a:rPr lang="en-US" sz="2000" dirty="0"/>
                <a:t>, </a:t>
              </a:r>
              <a:r>
                <a:rPr lang="en-US" sz="2000" i="1" dirty="0" err="1" smtClean="0"/>
                <a:t>g</a:t>
              </a:r>
              <a:r>
                <a:rPr lang="en-US" sz="2000" i="1" baseline="30000" dirty="0" err="1" smtClean="0"/>
                <a:t>x</a:t>
              </a:r>
              <a:r>
                <a:rPr lang="en-US" sz="2000" dirty="0" smtClean="0"/>
                <a:t>), data1</a:t>
              </a:r>
              <a:endParaRPr lang="en-US" sz="2000" dirty="0"/>
            </a:p>
          </p:txBody>
        </p:sp>
      </p:grpSp>
    </p:spTree>
    <p:extLst>
      <p:ext uri="{BB962C8B-B14F-4D97-AF65-F5344CB8AC3E}">
        <p14:creationId xmlns:p14="http://schemas.microsoft.com/office/powerpoint/2010/main" val="2825921654"/>
      </p:ext>
    </p:extLst>
  </p:cSld>
  <p:clrMapOvr>
    <a:masterClrMapping/>
  </p:clrMapOvr>
  <p:timing>
    <p:tnLst>
      <p:par>
        <p:cTn xmlns:p14="http://schemas.microsoft.com/office/powerpoint/2010/mai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Pre-shared key for server </a:t>
            </a:r>
            <a:r>
              <a:rPr lang="en-US" dirty="0" smtClean="0"/>
              <a:t>authentication</a:t>
            </a:r>
            <a:endParaRPr lang="en-US" dirty="0"/>
          </a:p>
        </p:txBody>
      </p:sp>
      <p:sp>
        <p:nvSpPr>
          <p:cNvPr id="3" name="Content Placeholder 2"/>
          <p:cNvSpPr>
            <a:spLocks noGrp="1"/>
          </p:cNvSpPr>
          <p:nvPr>
            <p:ph idx="1"/>
          </p:nvPr>
        </p:nvSpPr>
        <p:spPr/>
        <p:txBody>
          <a:bodyPr/>
          <a:lstStyle/>
          <a:p>
            <a:r>
              <a:rPr lang="en-US" dirty="0" smtClean="0"/>
              <a:t>Alternative way of avoiding certificate chains</a:t>
            </a:r>
          </a:p>
          <a:p>
            <a:r>
              <a:rPr lang="en-US" dirty="0" smtClean="0"/>
              <a:t>Well suited for corporate intranet</a:t>
            </a:r>
          </a:p>
          <a:p>
            <a:r>
              <a:rPr lang="en-US" dirty="0" smtClean="0"/>
              <a:t>Available in TLS</a:t>
            </a:r>
            <a:endParaRPr lang="en-US" dirty="0"/>
          </a:p>
        </p:txBody>
      </p:sp>
      <p:sp>
        <p:nvSpPr>
          <p:cNvPr id="4" name="Date Placeholder 3"/>
          <p:cNvSpPr>
            <a:spLocks noGrp="1"/>
          </p:cNvSpPr>
          <p:nvPr>
            <p:ph type="dt" sz="half" idx="10"/>
          </p:nvPr>
        </p:nvSpPr>
        <p:spPr/>
        <p:txBody>
          <a:bodyPr/>
          <a:lstStyle/>
          <a:p>
            <a:r>
              <a:rPr lang="en-US" smtClean="0"/>
              <a:t>5/29/2014 -- Updated 5/31 to add link to white paper</a:t>
            </a:r>
            <a:endParaRPr lang="en-US"/>
          </a:p>
        </p:txBody>
      </p:sp>
      <p:sp>
        <p:nvSpPr>
          <p:cNvPr id="5" name="Slide Number Placeholder 4"/>
          <p:cNvSpPr>
            <a:spLocks noGrp="1"/>
          </p:cNvSpPr>
          <p:nvPr>
            <p:ph type="sldNum" sz="quarter" idx="12"/>
          </p:nvPr>
        </p:nvSpPr>
        <p:spPr/>
        <p:txBody>
          <a:bodyPr/>
          <a:lstStyle/>
          <a:p>
            <a:fld id="{67E33D30-C2AB-B647-8BC7-4FCC27D6E935}" type="slidenum">
              <a:rPr lang="en-US" smtClean="0"/>
              <a:t>38</a:t>
            </a:fld>
            <a:endParaRPr lang="en-US"/>
          </a:p>
        </p:txBody>
      </p:sp>
    </p:spTree>
    <p:extLst>
      <p:ext uri="{BB962C8B-B14F-4D97-AF65-F5344CB8AC3E}">
        <p14:creationId xmlns:p14="http://schemas.microsoft.com/office/powerpoint/2010/main" val="2734072104"/>
      </p:ext>
    </p:extLst>
  </p:cSld>
  <p:clrMapOvr>
    <a:masterClrMapping/>
  </p:clrMapOvr>
  <p:timing>
    <p:tnLst>
      <p:par>
        <p:cTn xmlns:p14="http://schemas.microsoft.com/office/powerpoint/2010/mai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Combination with TCP Fast Open</a:t>
            </a:r>
            <a:endParaRPr lang="en-US" dirty="0"/>
          </a:p>
        </p:txBody>
      </p:sp>
      <p:sp>
        <p:nvSpPr>
          <p:cNvPr id="3" name="Content Placeholder 2"/>
          <p:cNvSpPr>
            <a:spLocks noGrp="1"/>
          </p:cNvSpPr>
          <p:nvPr>
            <p:ph idx="1"/>
          </p:nvPr>
        </p:nvSpPr>
        <p:spPr/>
        <p:txBody>
          <a:bodyPr/>
          <a:lstStyle/>
          <a:p>
            <a:r>
              <a:rPr lang="en-US" dirty="0" smtClean="0"/>
              <a:t>TCP Fast Open eliminates the TCP </a:t>
            </a:r>
            <a:r>
              <a:rPr lang="en-US" dirty="0" err="1" smtClean="0"/>
              <a:t>roundtrip</a:t>
            </a:r>
            <a:r>
              <a:rPr lang="en-US" dirty="0" smtClean="0"/>
              <a:t> in some cases</a:t>
            </a:r>
          </a:p>
          <a:p>
            <a:pPr lvl="1"/>
            <a:r>
              <a:rPr lang="en-US" dirty="0" smtClean="0"/>
              <a:t>Implemented in kernel</a:t>
            </a:r>
          </a:p>
          <a:p>
            <a:pPr lvl="1"/>
            <a:r>
              <a:rPr lang="en-US" dirty="0" smtClean="0"/>
              <a:t>Available in Linux, Chrome OS and Android</a:t>
            </a:r>
          </a:p>
          <a:p>
            <a:pPr lvl="1"/>
            <a:r>
              <a:rPr lang="en-US" dirty="0"/>
              <a:t>S</a:t>
            </a:r>
            <a:r>
              <a:rPr lang="en-US" dirty="0" smtClean="0"/>
              <a:t>upport by Chrome browser but disabled by default</a:t>
            </a:r>
          </a:p>
          <a:p>
            <a:pPr lvl="1"/>
            <a:r>
              <a:rPr lang="en-US" dirty="0" smtClean="0"/>
              <a:t>Relies on client caching a “TCP cookie”</a:t>
            </a:r>
            <a:endParaRPr lang="en-US" dirty="0"/>
          </a:p>
        </p:txBody>
      </p:sp>
      <p:sp>
        <p:nvSpPr>
          <p:cNvPr id="4" name="Date Placeholder 3"/>
          <p:cNvSpPr>
            <a:spLocks noGrp="1"/>
          </p:cNvSpPr>
          <p:nvPr>
            <p:ph type="dt" sz="half" idx="10"/>
          </p:nvPr>
        </p:nvSpPr>
        <p:spPr/>
        <p:txBody>
          <a:bodyPr/>
          <a:lstStyle/>
          <a:p>
            <a:r>
              <a:rPr lang="en-US" smtClean="0"/>
              <a:t>5/29/2014 -- Updated 5/31 to add link to white paper</a:t>
            </a:r>
            <a:endParaRPr lang="en-US"/>
          </a:p>
        </p:txBody>
      </p:sp>
      <p:sp>
        <p:nvSpPr>
          <p:cNvPr id="5" name="Slide Number Placeholder 4"/>
          <p:cNvSpPr>
            <a:spLocks noGrp="1"/>
          </p:cNvSpPr>
          <p:nvPr>
            <p:ph type="sldNum" sz="quarter" idx="12"/>
          </p:nvPr>
        </p:nvSpPr>
        <p:spPr/>
        <p:txBody>
          <a:bodyPr/>
          <a:lstStyle/>
          <a:p>
            <a:fld id="{67E33D30-C2AB-B647-8BC7-4FCC27D6E935}" type="slidenum">
              <a:rPr lang="en-US" smtClean="0"/>
              <a:t>39</a:t>
            </a:fld>
            <a:endParaRPr lang="en-US"/>
          </a:p>
        </p:txBody>
      </p:sp>
    </p:spTree>
    <p:extLst>
      <p:ext uri="{BB962C8B-B14F-4D97-AF65-F5344CB8AC3E}">
        <p14:creationId xmlns:p14="http://schemas.microsoft.com/office/powerpoint/2010/main" val="1100773684"/>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Usage</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TLS is the most widely used network security protocol</a:t>
            </a:r>
          </a:p>
          <a:p>
            <a:r>
              <a:rPr lang="en-US" dirty="0" smtClean="0"/>
              <a:t>Primary use: web security (https)</a:t>
            </a:r>
          </a:p>
          <a:p>
            <a:r>
              <a:rPr lang="en-US" dirty="0" smtClean="0"/>
              <a:t>Also used to protect email</a:t>
            </a:r>
          </a:p>
          <a:p>
            <a:pPr lvl="1"/>
            <a:r>
              <a:rPr lang="en-US" dirty="0" smtClean="0"/>
              <a:t>Server-to-client download: POP3, IMAP</a:t>
            </a:r>
          </a:p>
          <a:p>
            <a:pPr lvl="1"/>
            <a:r>
              <a:rPr lang="en-US" dirty="0" smtClean="0"/>
              <a:t>Server-to-server transmission SMTP</a:t>
            </a:r>
          </a:p>
          <a:p>
            <a:pPr lvl="1"/>
            <a:r>
              <a:rPr lang="en-US" dirty="0" smtClean="0"/>
              <a:t>NOT used for end-to-end encryption of email (S/MIME or PGP)</a:t>
            </a:r>
          </a:p>
          <a:p>
            <a:r>
              <a:rPr lang="en-US" dirty="0" smtClean="0"/>
              <a:t>Used to provide underlying security for many other IETF protocols: </a:t>
            </a:r>
            <a:r>
              <a:rPr lang="en-US" dirty="0"/>
              <a:t>ACAP, COPS, FTP, </a:t>
            </a:r>
            <a:r>
              <a:rPr lang="en-US" dirty="0" smtClean="0"/>
              <a:t>NET-CONF</a:t>
            </a:r>
            <a:r>
              <a:rPr lang="en-US" dirty="0"/>
              <a:t>, NNTP, </a:t>
            </a:r>
            <a:r>
              <a:rPr lang="en-US" dirty="0" smtClean="0"/>
              <a:t>SDP, SNMP</a:t>
            </a:r>
          </a:p>
          <a:p>
            <a:r>
              <a:rPr lang="en-US" dirty="0"/>
              <a:t>Often used instead of </a:t>
            </a:r>
            <a:r>
              <a:rPr lang="en-US" dirty="0" err="1" smtClean="0"/>
              <a:t>IPsec</a:t>
            </a:r>
            <a:r>
              <a:rPr lang="en-US" dirty="0" smtClean="0"/>
              <a:t> to create VPNs</a:t>
            </a:r>
            <a:endParaRPr lang="en-US" dirty="0"/>
          </a:p>
          <a:p>
            <a:r>
              <a:rPr lang="en-US" dirty="0" smtClean="0"/>
              <a:t>DTLS used to protect the Session Initiation Protocol (SIP) for voice and video calls (VoIP)</a:t>
            </a:r>
          </a:p>
        </p:txBody>
      </p:sp>
      <p:sp>
        <p:nvSpPr>
          <p:cNvPr id="4" name="Date Placeholder 3"/>
          <p:cNvSpPr>
            <a:spLocks noGrp="1"/>
          </p:cNvSpPr>
          <p:nvPr>
            <p:ph type="dt" sz="half" idx="10"/>
          </p:nvPr>
        </p:nvSpPr>
        <p:spPr/>
        <p:txBody>
          <a:bodyPr/>
          <a:lstStyle/>
          <a:p>
            <a:r>
              <a:rPr lang="en-US" smtClean="0"/>
              <a:t>5/29/2014 -- Updated 5/31 to add link to white paper</a:t>
            </a:r>
            <a:endParaRPr lang="en-US"/>
          </a:p>
        </p:txBody>
      </p:sp>
      <p:sp>
        <p:nvSpPr>
          <p:cNvPr id="5" name="Slide Number Placeholder 4"/>
          <p:cNvSpPr>
            <a:spLocks noGrp="1"/>
          </p:cNvSpPr>
          <p:nvPr>
            <p:ph type="sldNum" sz="quarter" idx="12"/>
          </p:nvPr>
        </p:nvSpPr>
        <p:spPr/>
        <p:txBody>
          <a:bodyPr/>
          <a:lstStyle/>
          <a:p>
            <a:fld id="{67E33D30-C2AB-B647-8BC7-4FCC27D6E935}" type="slidenum">
              <a:rPr lang="en-US" smtClean="0"/>
              <a:t>4</a:t>
            </a:fld>
            <a:endParaRPr lang="en-US"/>
          </a:p>
        </p:txBody>
      </p:sp>
    </p:spTree>
    <p:extLst>
      <p:ext uri="{BB962C8B-B14F-4D97-AF65-F5344CB8AC3E}">
        <p14:creationId xmlns:p14="http://schemas.microsoft.com/office/powerpoint/2010/main" val="718305659"/>
      </p:ext>
    </p:extLst>
  </p:cSld>
  <p:clrMapOvr>
    <a:masterClrMapping/>
  </p:clrMapOvr>
  <p:timing>
    <p:tnLst>
      <p:par>
        <p:cTn xmlns:p14="http://schemas.microsoft.com/office/powerpoint/2010/mai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Client </a:t>
            </a:r>
            <a:r>
              <a:rPr lang="en-US" dirty="0" smtClean="0"/>
              <a:t>authentication</a:t>
            </a:r>
            <a:br>
              <a:rPr lang="en-US" dirty="0" smtClean="0"/>
            </a:br>
            <a:r>
              <a:rPr lang="en-US" dirty="0" smtClean="0"/>
              <a:t>independent </a:t>
            </a:r>
            <a:r>
              <a:rPr lang="en-US" dirty="0"/>
              <a:t>of handshake</a:t>
            </a:r>
          </a:p>
        </p:txBody>
      </p:sp>
      <p:sp>
        <p:nvSpPr>
          <p:cNvPr id="3" name="Content Placeholder 2"/>
          <p:cNvSpPr>
            <a:spLocks noGrp="1"/>
          </p:cNvSpPr>
          <p:nvPr>
            <p:ph idx="1"/>
          </p:nvPr>
        </p:nvSpPr>
        <p:spPr/>
        <p:txBody>
          <a:bodyPr>
            <a:normAutofit fontScale="92500" lnSpcReduction="10000"/>
          </a:bodyPr>
          <a:lstStyle/>
          <a:p>
            <a:r>
              <a:rPr lang="en-US" dirty="0" smtClean="0"/>
              <a:t>Server asks for one or more identifiers or attributes at any time after the secure connection has been established</a:t>
            </a:r>
          </a:p>
          <a:p>
            <a:r>
              <a:rPr lang="en-US" dirty="0" smtClean="0"/>
              <a:t>Server tells client what kind of credentials it supports</a:t>
            </a:r>
          </a:p>
          <a:p>
            <a:r>
              <a:rPr lang="en-US" dirty="0" smtClean="0"/>
              <a:t>Clients presents credentials of types acceptable to server, with identifiers or attributes requested by server</a:t>
            </a:r>
          </a:p>
          <a:p>
            <a:r>
              <a:rPr lang="en-US" dirty="0" smtClean="0"/>
              <a:t>Credential presentation protocols are specified independently from the handshake</a:t>
            </a:r>
            <a:endParaRPr lang="en-US" dirty="0"/>
          </a:p>
        </p:txBody>
      </p:sp>
      <p:sp>
        <p:nvSpPr>
          <p:cNvPr id="4" name="Date Placeholder 3"/>
          <p:cNvSpPr>
            <a:spLocks noGrp="1"/>
          </p:cNvSpPr>
          <p:nvPr>
            <p:ph type="dt" sz="half" idx="10"/>
          </p:nvPr>
        </p:nvSpPr>
        <p:spPr/>
        <p:txBody>
          <a:bodyPr/>
          <a:lstStyle/>
          <a:p>
            <a:r>
              <a:rPr lang="en-US" smtClean="0"/>
              <a:t>5/29/2014 -- Updated 5/31 to add link to white paper</a:t>
            </a:r>
            <a:endParaRPr lang="en-US"/>
          </a:p>
        </p:txBody>
      </p:sp>
      <p:sp>
        <p:nvSpPr>
          <p:cNvPr id="5" name="Slide Number Placeholder 4"/>
          <p:cNvSpPr>
            <a:spLocks noGrp="1"/>
          </p:cNvSpPr>
          <p:nvPr>
            <p:ph type="sldNum" sz="quarter" idx="12"/>
          </p:nvPr>
        </p:nvSpPr>
        <p:spPr/>
        <p:txBody>
          <a:bodyPr/>
          <a:lstStyle/>
          <a:p>
            <a:fld id="{67E33D30-C2AB-B647-8BC7-4FCC27D6E935}" type="slidenum">
              <a:rPr lang="en-US" smtClean="0"/>
              <a:t>40</a:t>
            </a:fld>
            <a:endParaRPr lang="en-US"/>
          </a:p>
        </p:txBody>
      </p:sp>
    </p:spTree>
    <p:extLst>
      <p:ext uri="{BB962C8B-B14F-4D97-AF65-F5344CB8AC3E}">
        <p14:creationId xmlns:p14="http://schemas.microsoft.com/office/powerpoint/2010/main" val="3266675360"/>
      </p:ext>
    </p:extLst>
  </p:cSld>
  <p:clrMapOvr>
    <a:masterClrMapping/>
  </p:clrMapOvr>
  <p:timing>
    <p:tnLst>
      <p:par>
        <p:cTn xmlns:p14="http://schemas.microsoft.com/office/powerpoint/2010/mai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 compression</a:t>
            </a:r>
            <a:endParaRPr lang="en-US" dirty="0"/>
          </a:p>
        </p:txBody>
      </p:sp>
      <p:sp>
        <p:nvSpPr>
          <p:cNvPr id="3" name="Content Placeholder 2"/>
          <p:cNvSpPr>
            <a:spLocks noGrp="1"/>
          </p:cNvSpPr>
          <p:nvPr>
            <p:ph idx="1"/>
          </p:nvPr>
        </p:nvSpPr>
        <p:spPr/>
        <p:txBody>
          <a:bodyPr>
            <a:normAutofit fontScale="92500"/>
          </a:bodyPr>
          <a:lstStyle/>
          <a:p>
            <a:r>
              <a:rPr lang="en-US" dirty="0" smtClean="0"/>
              <a:t>Compression before encryption may leak information, compression after encryption does not work =&gt; TLS should not include compression</a:t>
            </a:r>
          </a:p>
          <a:p>
            <a:r>
              <a:rPr lang="en-US" dirty="0" smtClean="0"/>
              <a:t>Application layer compression (e.g. HTTP compression) can also leak information: BREACH attack</a:t>
            </a:r>
          </a:p>
          <a:p>
            <a:r>
              <a:rPr lang="en-US" dirty="0" smtClean="0"/>
              <a:t>But application layer could address the problem (e.g. by using multiple compression contexts) where as TLS cannot</a:t>
            </a:r>
          </a:p>
        </p:txBody>
      </p:sp>
      <p:sp>
        <p:nvSpPr>
          <p:cNvPr id="4" name="Date Placeholder 3"/>
          <p:cNvSpPr>
            <a:spLocks noGrp="1"/>
          </p:cNvSpPr>
          <p:nvPr>
            <p:ph type="dt" sz="half" idx="10"/>
          </p:nvPr>
        </p:nvSpPr>
        <p:spPr/>
        <p:txBody>
          <a:bodyPr/>
          <a:lstStyle/>
          <a:p>
            <a:r>
              <a:rPr lang="en-US" smtClean="0"/>
              <a:t>5/29/2014 -- Updated 5/31 to add link to white paper</a:t>
            </a:r>
            <a:endParaRPr lang="en-US"/>
          </a:p>
        </p:txBody>
      </p:sp>
      <p:sp>
        <p:nvSpPr>
          <p:cNvPr id="5" name="Slide Number Placeholder 4"/>
          <p:cNvSpPr>
            <a:spLocks noGrp="1"/>
          </p:cNvSpPr>
          <p:nvPr>
            <p:ph type="sldNum" sz="quarter" idx="12"/>
          </p:nvPr>
        </p:nvSpPr>
        <p:spPr/>
        <p:txBody>
          <a:bodyPr/>
          <a:lstStyle/>
          <a:p>
            <a:fld id="{67E33D30-C2AB-B647-8BC7-4FCC27D6E935}" type="slidenum">
              <a:rPr lang="en-US" smtClean="0"/>
              <a:t>41</a:t>
            </a:fld>
            <a:endParaRPr lang="en-US"/>
          </a:p>
        </p:txBody>
      </p:sp>
    </p:spTree>
    <p:extLst>
      <p:ext uri="{BB962C8B-B14F-4D97-AF65-F5344CB8AC3E}">
        <p14:creationId xmlns:p14="http://schemas.microsoft.com/office/powerpoint/2010/main" val="47746616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 padding</a:t>
            </a:r>
            <a:endParaRPr lang="en-US" dirty="0"/>
          </a:p>
        </p:txBody>
      </p:sp>
      <p:sp>
        <p:nvSpPr>
          <p:cNvPr id="3" name="Content Placeholder 2"/>
          <p:cNvSpPr>
            <a:spLocks noGrp="1"/>
          </p:cNvSpPr>
          <p:nvPr>
            <p:ph idx="1"/>
          </p:nvPr>
        </p:nvSpPr>
        <p:spPr/>
        <p:txBody>
          <a:bodyPr/>
          <a:lstStyle/>
          <a:p>
            <a:r>
              <a:rPr lang="en-US" dirty="0" smtClean="0"/>
              <a:t>Use CFB, OFB or authenticated encryption modes that require no padding instead of CBC mode</a:t>
            </a:r>
            <a:endParaRPr lang="en-US" dirty="0"/>
          </a:p>
        </p:txBody>
      </p:sp>
      <p:sp>
        <p:nvSpPr>
          <p:cNvPr id="4" name="Date Placeholder 3"/>
          <p:cNvSpPr>
            <a:spLocks noGrp="1"/>
          </p:cNvSpPr>
          <p:nvPr>
            <p:ph type="dt" sz="half" idx="10"/>
          </p:nvPr>
        </p:nvSpPr>
        <p:spPr/>
        <p:txBody>
          <a:bodyPr/>
          <a:lstStyle/>
          <a:p>
            <a:r>
              <a:rPr lang="en-US" smtClean="0"/>
              <a:t>5/29/2014 -- Updated 5/31 to add link to white paper</a:t>
            </a:r>
            <a:endParaRPr lang="en-US"/>
          </a:p>
        </p:txBody>
      </p:sp>
      <p:sp>
        <p:nvSpPr>
          <p:cNvPr id="5" name="Slide Number Placeholder 4"/>
          <p:cNvSpPr>
            <a:spLocks noGrp="1"/>
          </p:cNvSpPr>
          <p:nvPr>
            <p:ph type="sldNum" sz="quarter" idx="12"/>
          </p:nvPr>
        </p:nvSpPr>
        <p:spPr/>
        <p:txBody>
          <a:bodyPr/>
          <a:lstStyle/>
          <a:p>
            <a:fld id="{67E33D30-C2AB-B647-8BC7-4FCC27D6E935}" type="slidenum">
              <a:rPr lang="en-US" smtClean="0"/>
              <a:t>42</a:t>
            </a:fld>
            <a:endParaRPr lang="en-US"/>
          </a:p>
        </p:txBody>
      </p:sp>
    </p:spTree>
    <p:extLst>
      <p:ext uri="{BB962C8B-B14F-4D97-AF65-F5344CB8AC3E}">
        <p14:creationId xmlns:p14="http://schemas.microsoft.com/office/powerpoint/2010/main" val="359749295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Authentication after encryption</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Authentication after encryption has been proven secure</a:t>
            </a:r>
          </a:p>
          <a:p>
            <a:pPr lvl="1"/>
            <a:r>
              <a:rPr lang="en-US" dirty="0"/>
              <a:t>MAC on </a:t>
            </a:r>
            <a:r>
              <a:rPr lang="en-US" dirty="0" err="1"/>
              <a:t>ciphertext</a:t>
            </a:r>
            <a:r>
              <a:rPr lang="en-US" dirty="0"/>
              <a:t> provides effective defense against chosen </a:t>
            </a:r>
            <a:r>
              <a:rPr lang="en-US" dirty="0" err="1"/>
              <a:t>ciphertext</a:t>
            </a:r>
            <a:r>
              <a:rPr lang="en-US" dirty="0"/>
              <a:t> attacks</a:t>
            </a:r>
          </a:p>
          <a:p>
            <a:r>
              <a:rPr lang="en-US" dirty="0" smtClean="0"/>
              <a:t>An alternative is authenticated encryption modes of operation, which simultaneously encrypt and authenticate</a:t>
            </a:r>
          </a:p>
          <a:p>
            <a:pPr lvl="1"/>
            <a:r>
              <a:rPr lang="en-US" dirty="0" smtClean="0"/>
              <a:t>A.k.a. authenticated encryption with added data (AEAD)</a:t>
            </a:r>
          </a:p>
          <a:p>
            <a:pPr lvl="1"/>
            <a:r>
              <a:rPr lang="en-US" dirty="0" smtClean="0"/>
              <a:t>GCM, CCM, etc.</a:t>
            </a:r>
            <a:endParaRPr lang="en-US" dirty="0"/>
          </a:p>
        </p:txBody>
      </p:sp>
      <p:sp>
        <p:nvSpPr>
          <p:cNvPr id="4" name="Date Placeholder 3"/>
          <p:cNvSpPr>
            <a:spLocks noGrp="1"/>
          </p:cNvSpPr>
          <p:nvPr>
            <p:ph type="dt" sz="half" idx="10"/>
          </p:nvPr>
        </p:nvSpPr>
        <p:spPr/>
        <p:txBody>
          <a:bodyPr/>
          <a:lstStyle/>
          <a:p>
            <a:r>
              <a:rPr lang="en-US" smtClean="0"/>
              <a:t>5/29/2014 -- Updated 5/31 to add link to white paper</a:t>
            </a:r>
            <a:endParaRPr lang="en-US"/>
          </a:p>
        </p:txBody>
      </p:sp>
      <p:sp>
        <p:nvSpPr>
          <p:cNvPr id="5" name="Slide Number Placeholder 4"/>
          <p:cNvSpPr>
            <a:spLocks noGrp="1"/>
          </p:cNvSpPr>
          <p:nvPr>
            <p:ph type="sldNum" sz="quarter" idx="12"/>
          </p:nvPr>
        </p:nvSpPr>
        <p:spPr/>
        <p:txBody>
          <a:bodyPr/>
          <a:lstStyle/>
          <a:p>
            <a:fld id="{67E33D30-C2AB-B647-8BC7-4FCC27D6E935}" type="slidenum">
              <a:rPr lang="en-US" smtClean="0"/>
              <a:t>43</a:t>
            </a:fld>
            <a:endParaRPr lang="en-US"/>
          </a:p>
        </p:txBody>
      </p:sp>
    </p:spTree>
    <p:extLst>
      <p:ext uri="{BB962C8B-B14F-4D97-AF65-F5344CB8AC3E}">
        <p14:creationId xmlns:p14="http://schemas.microsoft.com/office/powerpoint/2010/main" val="348052387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formal verification challenge</a:t>
            </a:r>
            <a:endParaRPr lang="en-US" dirty="0"/>
          </a:p>
        </p:txBody>
      </p:sp>
      <p:sp>
        <p:nvSpPr>
          <p:cNvPr id="3" name="Content Placeholder 2"/>
          <p:cNvSpPr>
            <a:spLocks noGrp="1"/>
          </p:cNvSpPr>
          <p:nvPr>
            <p:ph idx="1"/>
          </p:nvPr>
        </p:nvSpPr>
        <p:spPr/>
        <p:txBody>
          <a:bodyPr/>
          <a:lstStyle/>
          <a:p>
            <a:r>
              <a:rPr lang="en-US" dirty="0" smtClean="0"/>
              <a:t>Avoiding a string of vulnerabilities will require formal verification</a:t>
            </a:r>
          </a:p>
          <a:p>
            <a:r>
              <a:rPr lang="en-US" dirty="0" smtClean="0"/>
              <a:t>But formal verification will be very challenging, for three reasons…</a:t>
            </a:r>
            <a:endParaRPr lang="en-US" dirty="0"/>
          </a:p>
        </p:txBody>
      </p:sp>
      <p:sp>
        <p:nvSpPr>
          <p:cNvPr id="4" name="Date Placeholder 3"/>
          <p:cNvSpPr>
            <a:spLocks noGrp="1"/>
          </p:cNvSpPr>
          <p:nvPr>
            <p:ph type="dt" sz="half" idx="10"/>
          </p:nvPr>
        </p:nvSpPr>
        <p:spPr/>
        <p:txBody>
          <a:bodyPr/>
          <a:lstStyle/>
          <a:p>
            <a:r>
              <a:rPr lang="en-US" smtClean="0"/>
              <a:t>5/29/2014 -- Updated 5/31 to add link to white paper</a:t>
            </a:r>
            <a:endParaRPr lang="en-US"/>
          </a:p>
        </p:txBody>
      </p:sp>
      <p:sp>
        <p:nvSpPr>
          <p:cNvPr id="5" name="Slide Number Placeholder 4"/>
          <p:cNvSpPr>
            <a:spLocks noGrp="1"/>
          </p:cNvSpPr>
          <p:nvPr>
            <p:ph type="sldNum" sz="quarter" idx="12"/>
          </p:nvPr>
        </p:nvSpPr>
        <p:spPr/>
        <p:txBody>
          <a:bodyPr/>
          <a:lstStyle/>
          <a:p>
            <a:fld id="{67E33D30-C2AB-B647-8BC7-4FCC27D6E935}" type="slidenum">
              <a:rPr lang="en-US" smtClean="0"/>
              <a:t>44</a:t>
            </a:fld>
            <a:endParaRPr lang="en-US"/>
          </a:p>
        </p:txBody>
      </p:sp>
    </p:spTree>
    <p:extLst>
      <p:ext uri="{BB962C8B-B14F-4D97-AF65-F5344CB8AC3E}">
        <p14:creationId xmlns:p14="http://schemas.microsoft.com/office/powerpoint/2010/main" val="90272661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1. The problem is intrinsically difficult</a:t>
            </a:r>
            <a:endParaRPr lang="en-US" dirty="0"/>
          </a:p>
        </p:txBody>
      </p:sp>
      <p:sp>
        <p:nvSpPr>
          <p:cNvPr id="3" name="Content Placeholder 2"/>
          <p:cNvSpPr>
            <a:spLocks noGrp="1"/>
          </p:cNvSpPr>
          <p:nvPr>
            <p:ph idx="1"/>
          </p:nvPr>
        </p:nvSpPr>
        <p:spPr/>
        <p:txBody>
          <a:bodyPr>
            <a:normAutofit fontScale="92500"/>
          </a:bodyPr>
          <a:lstStyle/>
          <a:p>
            <a:r>
              <a:rPr lang="en-US" dirty="0" smtClean="0"/>
              <a:t>Stating the security goal is difficult</a:t>
            </a:r>
          </a:p>
          <a:p>
            <a:pPr lvl="1"/>
            <a:r>
              <a:rPr lang="en-US" dirty="0" smtClean="0"/>
              <a:t>Security is not absolute: goal is to prove that the adversary is </a:t>
            </a:r>
            <a:r>
              <a:rPr lang="en-US" i="1" dirty="0" smtClean="0"/>
              <a:t>unlikely</a:t>
            </a:r>
            <a:r>
              <a:rPr lang="en-US" dirty="0" smtClean="0"/>
              <a:t> to win, in some sense</a:t>
            </a:r>
          </a:p>
          <a:p>
            <a:r>
              <a:rPr lang="en-US" dirty="0" smtClean="0"/>
              <a:t>Modeling a network security protocol is difficult </a:t>
            </a:r>
          </a:p>
          <a:p>
            <a:pPr lvl="1"/>
            <a:r>
              <a:rPr lang="en-US" dirty="0" smtClean="0"/>
              <a:t>It’s easy to miss key details</a:t>
            </a:r>
          </a:p>
          <a:p>
            <a:pPr lvl="1"/>
            <a:r>
              <a:rPr lang="en-US" dirty="0" smtClean="0"/>
              <a:t>Example: the use of CBC mode in TLS was proved correct, overlooking the IV chaining mistake</a:t>
            </a:r>
          </a:p>
          <a:p>
            <a:r>
              <a:rPr lang="en-US" dirty="0" smtClean="0"/>
              <a:t>Modeling the adversary may be even more difficult</a:t>
            </a:r>
          </a:p>
        </p:txBody>
      </p:sp>
      <p:sp>
        <p:nvSpPr>
          <p:cNvPr id="4" name="Date Placeholder 3"/>
          <p:cNvSpPr>
            <a:spLocks noGrp="1"/>
          </p:cNvSpPr>
          <p:nvPr>
            <p:ph type="dt" sz="half" idx="10"/>
          </p:nvPr>
        </p:nvSpPr>
        <p:spPr/>
        <p:txBody>
          <a:bodyPr/>
          <a:lstStyle/>
          <a:p>
            <a:r>
              <a:rPr lang="en-US" smtClean="0"/>
              <a:t>5/29/2014 -- Updated 5/31 to add link to white paper</a:t>
            </a:r>
            <a:endParaRPr lang="en-US"/>
          </a:p>
        </p:txBody>
      </p:sp>
      <p:sp>
        <p:nvSpPr>
          <p:cNvPr id="5" name="Slide Number Placeholder 4"/>
          <p:cNvSpPr>
            <a:spLocks noGrp="1"/>
          </p:cNvSpPr>
          <p:nvPr>
            <p:ph type="sldNum" sz="quarter" idx="12"/>
          </p:nvPr>
        </p:nvSpPr>
        <p:spPr/>
        <p:txBody>
          <a:bodyPr/>
          <a:lstStyle/>
          <a:p>
            <a:fld id="{67E33D30-C2AB-B647-8BC7-4FCC27D6E935}" type="slidenum">
              <a:rPr lang="en-US" smtClean="0"/>
              <a:t>45</a:t>
            </a:fld>
            <a:endParaRPr lang="en-US"/>
          </a:p>
        </p:txBody>
      </p:sp>
    </p:spTree>
    <p:extLst>
      <p:ext uri="{BB962C8B-B14F-4D97-AF65-F5344CB8AC3E}">
        <p14:creationId xmlns:p14="http://schemas.microsoft.com/office/powerpoint/2010/main" val="301497482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2. The state of the art needs improvement</a:t>
            </a:r>
            <a:endParaRPr lang="en-US" dirty="0"/>
          </a:p>
        </p:txBody>
      </p:sp>
      <p:sp>
        <p:nvSpPr>
          <p:cNvPr id="3" name="Content Placeholder 2"/>
          <p:cNvSpPr>
            <a:spLocks noGrp="1"/>
          </p:cNvSpPr>
          <p:nvPr>
            <p:ph idx="1"/>
          </p:nvPr>
        </p:nvSpPr>
        <p:spPr/>
        <p:txBody>
          <a:bodyPr/>
          <a:lstStyle/>
          <a:p>
            <a:r>
              <a:rPr lang="en-US" dirty="0" smtClean="0"/>
              <a:t>Verification consists of proofs on paper, which are extremely complex and not always rigorous</a:t>
            </a:r>
          </a:p>
          <a:p>
            <a:r>
              <a:rPr lang="en-US" dirty="0" err="1" smtClean="0"/>
              <a:t>Bellare</a:t>
            </a:r>
            <a:r>
              <a:rPr lang="en-US" dirty="0" smtClean="0"/>
              <a:t> and </a:t>
            </a:r>
            <a:r>
              <a:rPr lang="en-US" dirty="0" err="1" smtClean="0"/>
              <a:t>Rogaway</a:t>
            </a:r>
            <a:r>
              <a:rPr lang="en-US" dirty="0" smtClean="0"/>
              <a:t>: “</a:t>
            </a:r>
            <a:r>
              <a:rPr lang="en-US" dirty="0"/>
              <a:t>In our opinion, many proofs in cryptography have </a:t>
            </a:r>
            <a:r>
              <a:rPr lang="en-US" dirty="0" smtClean="0"/>
              <a:t>become essentially </a:t>
            </a:r>
            <a:r>
              <a:rPr lang="en-US" dirty="0"/>
              <a:t>unverifiable. Our field may be approaching a crisis of </a:t>
            </a:r>
            <a:r>
              <a:rPr lang="en-US" dirty="0" smtClean="0"/>
              <a:t>rigor.”</a:t>
            </a:r>
            <a:endParaRPr lang="en-US" dirty="0"/>
          </a:p>
        </p:txBody>
      </p:sp>
      <p:sp>
        <p:nvSpPr>
          <p:cNvPr id="4" name="Date Placeholder 3"/>
          <p:cNvSpPr>
            <a:spLocks noGrp="1"/>
          </p:cNvSpPr>
          <p:nvPr>
            <p:ph type="dt" sz="half" idx="10"/>
          </p:nvPr>
        </p:nvSpPr>
        <p:spPr/>
        <p:txBody>
          <a:bodyPr/>
          <a:lstStyle/>
          <a:p>
            <a:r>
              <a:rPr lang="en-US" smtClean="0"/>
              <a:t>5/29/2014 -- Updated 5/31 to add link to white paper</a:t>
            </a:r>
            <a:endParaRPr lang="en-US"/>
          </a:p>
        </p:txBody>
      </p:sp>
      <p:sp>
        <p:nvSpPr>
          <p:cNvPr id="5" name="Slide Number Placeholder 4"/>
          <p:cNvSpPr>
            <a:spLocks noGrp="1"/>
          </p:cNvSpPr>
          <p:nvPr>
            <p:ph type="sldNum" sz="quarter" idx="12"/>
          </p:nvPr>
        </p:nvSpPr>
        <p:spPr/>
        <p:txBody>
          <a:bodyPr/>
          <a:lstStyle/>
          <a:p>
            <a:fld id="{67E33D30-C2AB-B647-8BC7-4FCC27D6E935}" type="slidenum">
              <a:rPr lang="en-US" smtClean="0"/>
              <a:t>46</a:t>
            </a:fld>
            <a:endParaRPr lang="en-US"/>
          </a:p>
        </p:txBody>
      </p:sp>
    </p:spTree>
    <p:extLst>
      <p:ext uri="{BB962C8B-B14F-4D97-AF65-F5344CB8AC3E}">
        <p14:creationId xmlns:p14="http://schemas.microsoft.com/office/powerpoint/2010/main" val="95424233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53189"/>
            <a:ext cx="8229600" cy="1143000"/>
          </a:xfrm>
        </p:spPr>
        <p:txBody>
          <a:bodyPr>
            <a:normAutofit fontScale="90000"/>
          </a:bodyPr>
          <a:lstStyle/>
          <a:p>
            <a:r>
              <a:rPr lang="en-US" dirty="0" smtClean="0"/>
              <a:t>3. Some of the proposed ingredients may require new verification techniques</a:t>
            </a:r>
            <a:endParaRPr lang="en-US" dirty="0"/>
          </a:p>
        </p:txBody>
      </p:sp>
      <p:sp>
        <p:nvSpPr>
          <p:cNvPr id="3" name="Content Placeholder 2"/>
          <p:cNvSpPr>
            <a:spLocks noGrp="1"/>
          </p:cNvSpPr>
          <p:nvPr>
            <p:ph idx="1"/>
          </p:nvPr>
        </p:nvSpPr>
        <p:spPr>
          <a:xfrm>
            <a:off x="457200" y="3222965"/>
            <a:ext cx="8229600" cy="2393259"/>
          </a:xfrm>
        </p:spPr>
        <p:txBody>
          <a:bodyPr/>
          <a:lstStyle/>
          <a:p>
            <a:r>
              <a:rPr lang="en-US" dirty="0" smtClean="0"/>
              <a:t>Explicit reliance on the DNS for security</a:t>
            </a:r>
          </a:p>
          <a:p>
            <a:r>
              <a:rPr lang="en-US" dirty="0" smtClean="0"/>
              <a:t>Combination of two different key establishment techniques in the same protocol</a:t>
            </a:r>
          </a:p>
        </p:txBody>
      </p:sp>
      <p:sp>
        <p:nvSpPr>
          <p:cNvPr id="4" name="Date Placeholder 3"/>
          <p:cNvSpPr>
            <a:spLocks noGrp="1"/>
          </p:cNvSpPr>
          <p:nvPr>
            <p:ph type="dt" sz="half" idx="10"/>
          </p:nvPr>
        </p:nvSpPr>
        <p:spPr/>
        <p:txBody>
          <a:bodyPr/>
          <a:lstStyle/>
          <a:p>
            <a:r>
              <a:rPr lang="en-US" smtClean="0"/>
              <a:t>5/29/2014 -- Updated 5/31 to add link to white paper</a:t>
            </a:r>
            <a:endParaRPr lang="en-US"/>
          </a:p>
        </p:txBody>
      </p:sp>
      <p:sp>
        <p:nvSpPr>
          <p:cNvPr id="5" name="Slide Number Placeholder 4"/>
          <p:cNvSpPr>
            <a:spLocks noGrp="1"/>
          </p:cNvSpPr>
          <p:nvPr>
            <p:ph type="sldNum" sz="quarter" idx="12"/>
          </p:nvPr>
        </p:nvSpPr>
        <p:spPr/>
        <p:txBody>
          <a:bodyPr/>
          <a:lstStyle/>
          <a:p>
            <a:fld id="{67E33D30-C2AB-B647-8BC7-4FCC27D6E935}" type="slidenum">
              <a:rPr lang="en-US" smtClean="0"/>
              <a:t>47</a:t>
            </a:fld>
            <a:endParaRPr lang="en-US"/>
          </a:p>
        </p:txBody>
      </p:sp>
    </p:spTree>
    <p:extLst>
      <p:ext uri="{BB962C8B-B14F-4D97-AF65-F5344CB8AC3E}">
        <p14:creationId xmlns:p14="http://schemas.microsoft.com/office/powerpoint/2010/main" val="2270695483"/>
      </p:ext>
    </p:extLst>
  </p:cSld>
  <p:clrMapOvr>
    <a:masterClrMapping/>
  </p:clrMapOvr>
  <p:timing>
    <p:tnLst>
      <p:par>
        <p:cTn xmlns:p14="http://schemas.microsoft.com/office/powerpoint/2010/mai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96651"/>
            <a:ext cx="7772400" cy="1470025"/>
          </a:xfrm>
        </p:spPr>
        <p:txBody>
          <a:bodyPr>
            <a:normAutofit/>
          </a:bodyPr>
          <a:lstStyle/>
          <a:p>
            <a:r>
              <a:rPr lang="en-US" dirty="0" smtClean="0"/>
              <a:t>Thank you for your attention!</a:t>
            </a:r>
            <a:br>
              <a:rPr lang="en-US" dirty="0" smtClean="0"/>
            </a:br>
            <a:r>
              <a:rPr lang="en-US" dirty="0" smtClean="0"/>
              <a:t>Any questions?</a:t>
            </a:r>
            <a:endParaRPr lang="en-US" dirty="0"/>
          </a:p>
        </p:txBody>
      </p:sp>
      <p:sp>
        <p:nvSpPr>
          <p:cNvPr id="3" name="Subtitle 2"/>
          <p:cNvSpPr>
            <a:spLocks noGrp="1"/>
          </p:cNvSpPr>
          <p:nvPr>
            <p:ph type="subTitle" idx="1"/>
          </p:nvPr>
        </p:nvSpPr>
        <p:spPr>
          <a:xfrm>
            <a:off x="685800" y="2185661"/>
            <a:ext cx="7772400" cy="1752600"/>
          </a:xfrm>
        </p:spPr>
        <p:txBody>
          <a:bodyPr>
            <a:noAutofit/>
          </a:bodyPr>
          <a:lstStyle/>
          <a:p>
            <a:r>
              <a:rPr lang="en-US" sz="2400" dirty="0" smtClean="0">
                <a:solidFill>
                  <a:schemeClr val="tx1"/>
                </a:solidFill>
              </a:rPr>
              <a:t>Whitepaper at</a:t>
            </a:r>
          </a:p>
          <a:p>
            <a:r>
              <a:rPr lang="en-US" sz="2400" dirty="0">
                <a:solidFill>
                  <a:schemeClr val="tx1"/>
                </a:solidFill>
                <a:hlinkClick r:id="rId2"/>
              </a:rPr>
              <a:t>http://pomcor.com/whitepapers/TimeToRedesignTLS.</a:t>
            </a:r>
            <a:r>
              <a:rPr lang="en-US" sz="2400" dirty="0" smtClean="0">
                <a:solidFill>
                  <a:schemeClr val="tx1"/>
                </a:solidFill>
                <a:hlinkClick r:id="rId2"/>
              </a:rPr>
              <a:t>pdf</a:t>
            </a:r>
            <a:endParaRPr lang="en-US" sz="2400" dirty="0" smtClean="0">
              <a:solidFill>
                <a:schemeClr val="tx1"/>
              </a:solidFill>
            </a:endParaRPr>
          </a:p>
          <a:p>
            <a:endParaRPr lang="en-US" sz="2400" dirty="0">
              <a:solidFill>
                <a:schemeClr val="tx1"/>
              </a:solidFill>
            </a:endParaRPr>
          </a:p>
          <a:p>
            <a:r>
              <a:rPr lang="en-US" sz="2400" dirty="0" smtClean="0">
                <a:solidFill>
                  <a:schemeClr val="tx1"/>
                </a:solidFill>
              </a:rPr>
              <a:t>Karen </a:t>
            </a:r>
            <a:r>
              <a:rPr lang="en-US" sz="2400" dirty="0" smtClean="0">
                <a:solidFill>
                  <a:schemeClr val="tx1"/>
                </a:solidFill>
              </a:rPr>
              <a:t>P. </a:t>
            </a:r>
            <a:r>
              <a:rPr lang="en-US" sz="2400" dirty="0" err="1" smtClean="0">
                <a:solidFill>
                  <a:schemeClr val="tx1"/>
                </a:solidFill>
              </a:rPr>
              <a:t>Lewison</a:t>
            </a:r>
            <a:endParaRPr lang="en-US" sz="2400" dirty="0" smtClean="0">
              <a:solidFill>
                <a:schemeClr val="tx1"/>
              </a:solidFill>
            </a:endParaRPr>
          </a:p>
          <a:p>
            <a:r>
              <a:rPr lang="en-US" sz="2400" dirty="0" err="1" smtClean="0">
                <a:solidFill>
                  <a:schemeClr val="tx1"/>
                </a:solidFill>
              </a:rPr>
              <a:t>kplewison@pomcor.com</a:t>
            </a:r>
            <a:endParaRPr lang="en-US" sz="2400" dirty="0" smtClean="0">
              <a:solidFill>
                <a:schemeClr val="tx1"/>
              </a:solidFill>
            </a:endParaRPr>
          </a:p>
          <a:p>
            <a:endParaRPr lang="en-US" sz="2400" dirty="0" smtClean="0">
              <a:solidFill>
                <a:schemeClr val="tx1"/>
              </a:solidFill>
            </a:endParaRPr>
          </a:p>
          <a:p>
            <a:r>
              <a:rPr lang="en-US" sz="2400" dirty="0" smtClean="0">
                <a:solidFill>
                  <a:schemeClr val="tx1"/>
                </a:solidFill>
              </a:rPr>
              <a:t>Francisco Corella</a:t>
            </a:r>
          </a:p>
          <a:p>
            <a:r>
              <a:rPr lang="en-US" sz="2400" dirty="0" err="1" smtClean="0">
                <a:solidFill>
                  <a:schemeClr val="tx1"/>
                </a:solidFill>
              </a:rPr>
              <a:t>fcorella@pomcor.com</a:t>
            </a:r>
            <a:endParaRPr lang="en-US" sz="2400" dirty="0" smtClean="0">
              <a:solidFill>
                <a:schemeClr val="tx1"/>
              </a:solidFill>
            </a:endParaRPr>
          </a:p>
          <a:p>
            <a:endParaRPr lang="en-US" sz="2400" dirty="0">
              <a:solidFill>
                <a:schemeClr val="tx1"/>
              </a:solidFill>
            </a:endParaRPr>
          </a:p>
        </p:txBody>
      </p:sp>
      <p:sp>
        <p:nvSpPr>
          <p:cNvPr id="4" name="Date Placeholder 3"/>
          <p:cNvSpPr>
            <a:spLocks noGrp="1"/>
          </p:cNvSpPr>
          <p:nvPr>
            <p:ph type="dt" sz="half" idx="10"/>
          </p:nvPr>
        </p:nvSpPr>
        <p:spPr/>
        <p:txBody>
          <a:bodyPr/>
          <a:lstStyle/>
          <a:p>
            <a:r>
              <a:rPr lang="en-US" smtClean="0"/>
              <a:t>5/29/2014 -- Updated 5/31 to add link to white paper</a:t>
            </a:r>
            <a:endParaRPr lang="en-US"/>
          </a:p>
        </p:txBody>
      </p:sp>
      <p:sp>
        <p:nvSpPr>
          <p:cNvPr id="5" name="Slide Number Placeholder 4"/>
          <p:cNvSpPr>
            <a:spLocks noGrp="1"/>
          </p:cNvSpPr>
          <p:nvPr>
            <p:ph type="sldNum" sz="quarter" idx="12"/>
          </p:nvPr>
        </p:nvSpPr>
        <p:spPr/>
        <p:txBody>
          <a:bodyPr/>
          <a:lstStyle/>
          <a:p>
            <a:fld id="{67E33D30-C2AB-B647-8BC7-4FCC27D6E935}" type="slidenum">
              <a:rPr lang="en-US" smtClean="0"/>
              <a:t>48</a:t>
            </a:fld>
            <a:endParaRPr lang="en-US"/>
          </a:p>
        </p:txBody>
      </p:sp>
    </p:spTree>
    <p:extLst>
      <p:ext uri="{BB962C8B-B14F-4D97-AF65-F5344CB8AC3E}">
        <p14:creationId xmlns:p14="http://schemas.microsoft.com/office/powerpoint/2010/main" val="2895263464"/>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protocol: two phases</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Handshake:</a:t>
            </a:r>
          </a:p>
          <a:p>
            <a:pPr lvl="1"/>
            <a:r>
              <a:rPr lang="en-US" dirty="0"/>
              <a:t>S</a:t>
            </a:r>
            <a:r>
              <a:rPr lang="en-US" dirty="0" smtClean="0"/>
              <a:t>erver authentication, optional but almost always used</a:t>
            </a:r>
          </a:p>
          <a:p>
            <a:pPr lvl="1"/>
            <a:r>
              <a:rPr lang="en-US" dirty="0" smtClean="0"/>
              <a:t>Establishment of shared keys for traffic protection</a:t>
            </a:r>
          </a:p>
          <a:p>
            <a:pPr lvl="1"/>
            <a:r>
              <a:rPr lang="en-US" dirty="0" smtClean="0"/>
              <a:t>Optional client authentication, rarely used except for</a:t>
            </a:r>
          </a:p>
          <a:p>
            <a:pPr lvl="2"/>
            <a:r>
              <a:rPr lang="en-US" dirty="0"/>
              <a:t>A</a:t>
            </a:r>
            <a:r>
              <a:rPr lang="en-US" dirty="0" smtClean="0"/>
              <a:t>uthentication of federal employees with PIV/CAC cards</a:t>
            </a:r>
          </a:p>
          <a:p>
            <a:r>
              <a:rPr lang="en-US" dirty="0" smtClean="0"/>
              <a:t>Traffic protection:</a:t>
            </a:r>
          </a:p>
          <a:p>
            <a:pPr lvl="1"/>
            <a:r>
              <a:rPr lang="en-US" dirty="0" smtClean="0"/>
              <a:t>Traffic in each direction (client to server, server to client) is fragmented into records</a:t>
            </a:r>
          </a:p>
          <a:p>
            <a:pPr lvl="1"/>
            <a:r>
              <a:rPr lang="en-US" dirty="0" smtClean="0"/>
              <a:t>Each record is authenticated by a MAC, and encrypted</a:t>
            </a:r>
          </a:p>
          <a:p>
            <a:pPr lvl="1"/>
            <a:r>
              <a:rPr lang="en-US" dirty="0" smtClean="0"/>
              <a:t>4 symmetric keys: 1 for authentication and 1 for encryption, in each direction</a:t>
            </a:r>
          </a:p>
          <a:p>
            <a:endParaRPr lang="en-US" dirty="0"/>
          </a:p>
        </p:txBody>
      </p:sp>
      <p:sp>
        <p:nvSpPr>
          <p:cNvPr id="4" name="Date Placeholder 3"/>
          <p:cNvSpPr>
            <a:spLocks noGrp="1"/>
          </p:cNvSpPr>
          <p:nvPr>
            <p:ph type="dt" sz="half" idx="10"/>
          </p:nvPr>
        </p:nvSpPr>
        <p:spPr/>
        <p:txBody>
          <a:bodyPr/>
          <a:lstStyle/>
          <a:p>
            <a:r>
              <a:rPr lang="en-US" smtClean="0"/>
              <a:t>5/29/2014 -- Updated 5/31 to add link to white paper</a:t>
            </a:r>
            <a:endParaRPr lang="en-US"/>
          </a:p>
        </p:txBody>
      </p:sp>
      <p:sp>
        <p:nvSpPr>
          <p:cNvPr id="5" name="Slide Number Placeholder 4"/>
          <p:cNvSpPr>
            <a:spLocks noGrp="1"/>
          </p:cNvSpPr>
          <p:nvPr>
            <p:ph type="sldNum" sz="quarter" idx="12"/>
          </p:nvPr>
        </p:nvSpPr>
        <p:spPr/>
        <p:txBody>
          <a:bodyPr/>
          <a:lstStyle/>
          <a:p>
            <a:fld id="{67E33D30-C2AB-B647-8BC7-4FCC27D6E935}" type="slidenum">
              <a:rPr lang="en-US" smtClean="0"/>
              <a:t>5</a:t>
            </a:fld>
            <a:endParaRPr lang="en-US"/>
          </a:p>
        </p:txBody>
      </p:sp>
    </p:spTree>
    <p:extLst>
      <p:ext uri="{BB962C8B-B14F-4D97-AF65-F5344CB8AC3E}">
        <p14:creationId xmlns:p14="http://schemas.microsoft.com/office/powerpoint/2010/main" val="3177112850"/>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5749"/>
            <a:ext cx="8229600" cy="1143000"/>
          </a:xfrm>
        </p:spPr>
        <p:txBody>
          <a:bodyPr>
            <a:normAutofit/>
          </a:bodyPr>
          <a:lstStyle/>
          <a:p>
            <a:r>
              <a:rPr lang="en-US" sz="3200" dirty="0" smtClean="0"/>
              <a:t>Handshake using key transport</a:t>
            </a:r>
            <a:endParaRPr lang="en-US" sz="3200" dirty="0"/>
          </a:p>
        </p:txBody>
      </p:sp>
      <p:sp>
        <p:nvSpPr>
          <p:cNvPr id="4" name="Date Placeholder 3"/>
          <p:cNvSpPr>
            <a:spLocks noGrp="1"/>
          </p:cNvSpPr>
          <p:nvPr>
            <p:ph type="dt" sz="half" idx="10"/>
          </p:nvPr>
        </p:nvSpPr>
        <p:spPr>
          <a:xfrm>
            <a:off x="457200" y="6254752"/>
            <a:ext cx="2133600" cy="365125"/>
          </a:xfrm>
        </p:spPr>
        <p:txBody>
          <a:bodyPr/>
          <a:lstStyle/>
          <a:p>
            <a:r>
              <a:rPr lang="en-US" smtClean="0"/>
              <a:t>5/29/2014 -- Updated 5/31 to add link to white paper</a:t>
            </a:r>
            <a:endParaRPr lang="en-US"/>
          </a:p>
        </p:txBody>
      </p:sp>
      <p:sp>
        <p:nvSpPr>
          <p:cNvPr id="5" name="Slide Number Placeholder 4"/>
          <p:cNvSpPr>
            <a:spLocks noGrp="1"/>
          </p:cNvSpPr>
          <p:nvPr>
            <p:ph type="sldNum" sz="quarter" idx="12"/>
          </p:nvPr>
        </p:nvSpPr>
        <p:spPr>
          <a:xfrm>
            <a:off x="6553200" y="6254752"/>
            <a:ext cx="2133600" cy="365125"/>
          </a:xfrm>
        </p:spPr>
        <p:txBody>
          <a:bodyPr/>
          <a:lstStyle/>
          <a:p>
            <a:fld id="{67E33D30-C2AB-B647-8BC7-4FCC27D6E935}" type="slidenum">
              <a:rPr lang="en-US" smtClean="0"/>
              <a:t>6</a:t>
            </a:fld>
            <a:endParaRPr lang="en-US"/>
          </a:p>
        </p:txBody>
      </p:sp>
      <p:sp>
        <p:nvSpPr>
          <p:cNvPr id="6" name="TextBox 5"/>
          <p:cNvSpPr txBox="1"/>
          <p:nvPr/>
        </p:nvSpPr>
        <p:spPr>
          <a:xfrm>
            <a:off x="203199" y="237083"/>
            <a:ext cx="1168399" cy="461665"/>
          </a:xfrm>
          <a:prstGeom prst="rect">
            <a:avLst/>
          </a:prstGeom>
          <a:noFill/>
        </p:spPr>
        <p:txBody>
          <a:bodyPr wrap="square" rtlCol="0">
            <a:spAutoFit/>
          </a:bodyPr>
          <a:lstStyle/>
          <a:p>
            <a:r>
              <a:rPr lang="en-US" sz="2400" dirty="0" smtClean="0"/>
              <a:t>Client</a:t>
            </a:r>
            <a:endParaRPr lang="en-US" sz="2400" dirty="0"/>
          </a:p>
        </p:txBody>
      </p:sp>
      <p:sp>
        <p:nvSpPr>
          <p:cNvPr id="7" name="TextBox 6"/>
          <p:cNvSpPr txBox="1"/>
          <p:nvPr/>
        </p:nvSpPr>
        <p:spPr>
          <a:xfrm>
            <a:off x="7941726" y="237083"/>
            <a:ext cx="1168399" cy="461665"/>
          </a:xfrm>
          <a:prstGeom prst="rect">
            <a:avLst/>
          </a:prstGeom>
          <a:noFill/>
        </p:spPr>
        <p:txBody>
          <a:bodyPr wrap="square" rtlCol="0">
            <a:spAutoFit/>
          </a:bodyPr>
          <a:lstStyle/>
          <a:p>
            <a:pPr algn="r"/>
            <a:r>
              <a:rPr lang="en-US" sz="2400" dirty="0" smtClean="0"/>
              <a:t>Server</a:t>
            </a:r>
            <a:endParaRPr lang="en-US" sz="2400" dirty="0"/>
          </a:p>
        </p:txBody>
      </p:sp>
      <p:cxnSp>
        <p:nvCxnSpPr>
          <p:cNvPr id="9" name="Straight Connector 8"/>
          <p:cNvCxnSpPr>
            <a:endCxn id="27" idx="1"/>
          </p:cNvCxnSpPr>
          <p:nvPr/>
        </p:nvCxnSpPr>
        <p:spPr>
          <a:xfrm>
            <a:off x="643467" y="698748"/>
            <a:ext cx="16938" cy="5221609"/>
          </a:xfrm>
          <a:prstGeom prst="line">
            <a:avLst/>
          </a:prstGeom>
        </p:spPr>
        <p:style>
          <a:lnRef idx="2">
            <a:schemeClr val="accent1"/>
          </a:lnRef>
          <a:fillRef idx="0">
            <a:schemeClr val="accent1"/>
          </a:fillRef>
          <a:effectRef idx="1">
            <a:schemeClr val="accent1"/>
          </a:effectRef>
          <a:fontRef idx="minor">
            <a:schemeClr val="tx1"/>
          </a:fontRef>
        </p:style>
      </p:cxnSp>
      <p:cxnSp>
        <p:nvCxnSpPr>
          <p:cNvPr id="10" name="Straight Connector 9"/>
          <p:cNvCxnSpPr>
            <a:endCxn id="27" idx="3"/>
          </p:cNvCxnSpPr>
          <p:nvPr/>
        </p:nvCxnSpPr>
        <p:spPr>
          <a:xfrm>
            <a:off x="8686800" y="698748"/>
            <a:ext cx="12" cy="5221609"/>
          </a:xfrm>
          <a:prstGeom prst="line">
            <a:avLst/>
          </a:prstGeom>
        </p:spPr>
        <p:style>
          <a:lnRef idx="2">
            <a:schemeClr val="accent1"/>
          </a:lnRef>
          <a:fillRef idx="0">
            <a:schemeClr val="accent1"/>
          </a:fillRef>
          <a:effectRef idx="1">
            <a:schemeClr val="accent1"/>
          </a:effectRef>
          <a:fontRef idx="minor">
            <a:schemeClr val="tx1"/>
          </a:fontRef>
        </p:style>
      </p:cxnSp>
      <p:grpSp>
        <p:nvGrpSpPr>
          <p:cNvPr id="28" name="Group 27"/>
          <p:cNvGrpSpPr/>
          <p:nvPr/>
        </p:nvGrpSpPr>
        <p:grpSpPr>
          <a:xfrm>
            <a:off x="643467" y="829741"/>
            <a:ext cx="8043333" cy="461665"/>
            <a:chOff x="643467" y="1100669"/>
            <a:chExt cx="8043333" cy="461665"/>
          </a:xfrm>
        </p:grpSpPr>
        <p:cxnSp>
          <p:nvCxnSpPr>
            <p:cNvPr id="12" name="Straight Arrow Connector 11"/>
            <p:cNvCxnSpPr/>
            <p:nvPr/>
          </p:nvCxnSpPr>
          <p:spPr>
            <a:xfrm flipV="1">
              <a:off x="643467" y="1151479"/>
              <a:ext cx="8043333" cy="16934"/>
            </a:xfrm>
            <a:prstGeom prst="straightConnector1">
              <a:avLst/>
            </a:prstGeom>
            <a:ln w="38100">
              <a:tailEnd type="arrow"/>
            </a:ln>
          </p:spPr>
          <p:style>
            <a:lnRef idx="2">
              <a:schemeClr val="accent1"/>
            </a:lnRef>
            <a:fillRef idx="0">
              <a:schemeClr val="accent1"/>
            </a:fillRef>
            <a:effectRef idx="1">
              <a:schemeClr val="accent1"/>
            </a:effectRef>
            <a:fontRef idx="minor">
              <a:schemeClr val="tx1"/>
            </a:fontRef>
          </p:style>
        </p:cxnSp>
        <p:sp>
          <p:nvSpPr>
            <p:cNvPr id="14" name="TextBox 13"/>
            <p:cNvSpPr txBox="1"/>
            <p:nvPr/>
          </p:nvSpPr>
          <p:spPr>
            <a:xfrm>
              <a:off x="660393" y="1100669"/>
              <a:ext cx="8026407" cy="461665"/>
            </a:xfrm>
            <a:prstGeom prst="rect">
              <a:avLst/>
            </a:prstGeom>
            <a:noFill/>
          </p:spPr>
          <p:txBody>
            <a:bodyPr wrap="square" rtlCol="0">
              <a:spAutoFit/>
            </a:bodyPr>
            <a:lstStyle/>
            <a:p>
              <a:pPr algn="ctr"/>
              <a:r>
                <a:rPr lang="en-US" sz="2400" dirty="0" smtClean="0"/>
                <a:t>Client random</a:t>
              </a:r>
              <a:endParaRPr lang="en-US" sz="2400" dirty="0"/>
            </a:p>
          </p:txBody>
        </p:sp>
      </p:grpSp>
      <p:grpSp>
        <p:nvGrpSpPr>
          <p:cNvPr id="29" name="Group 28"/>
          <p:cNvGrpSpPr/>
          <p:nvPr/>
        </p:nvGrpSpPr>
        <p:grpSpPr>
          <a:xfrm>
            <a:off x="643470" y="1286935"/>
            <a:ext cx="8043333" cy="461665"/>
            <a:chOff x="643470" y="1557863"/>
            <a:chExt cx="8043333" cy="461665"/>
          </a:xfrm>
        </p:grpSpPr>
        <p:cxnSp>
          <p:nvCxnSpPr>
            <p:cNvPr id="15" name="Straight Arrow Connector 14"/>
            <p:cNvCxnSpPr/>
            <p:nvPr/>
          </p:nvCxnSpPr>
          <p:spPr>
            <a:xfrm flipH="1" flipV="1">
              <a:off x="643470" y="1608673"/>
              <a:ext cx="8043333" cy="16934"/>
            </a:xfrm>
            <a:prstGeom prst="straightConnector1">
              <a:avLst/>
            </a:prstGeom>
            <a:ln w="38100">
              <a:tailEnd type="triangle" w="lg" len="lg"/>
            </a:ln>
          </p:spPr>
          <p:style>
            <a:lnRef idx="2">
              <a:schemeClr val="accent1"/>
            </a:lnRef>
            <a:fillRef idx="0">
              <a:schemeClr val="accent1"/>
            </a:fillRef>
            <a:effectRef idx="1">
              <a:schemeClr val="accent1"/>
            </a:effectRef>
            <a:fontRef idx="minor">
              <a:schemeClr val="tx1"/>
            </a:fontRef>
          </p:style>
        </p:cxnSp>
        <p:sp>
          <p:nvSpPr>
            <p:cNvPr id="16" name="TextBox 15"/>
            <p:cNvSpPr txBox="1"/>
            <p:nvPr/>
          </p:nvSpPr>
          <p:spPr>
            <a:xfrm>
              <a:off x="660396" y="1557863"/>
              <a:ext cx="8026407" cy="461665"/>
            </a:xfrm>
            <a:prstGeom prst="rect">
              <a:avLst/>
            </a:prstGeom>
            <a:noFill/>
          </p:spPr>
          <p:txBody>
            <a:bodyPr wrap="square" rtlCol="0">
              <a:spAutoFit/>
            </a:bodyPr>
            <a:lstStyle/>
            <a:p>
              <a:pPr algn="ctr"/>
              <a:r>
                <a:rPr lang="en-US" sz="2400" dirty="0"/>
                <a:t>S</a:t>
              </a:r>
              <a:r>
                <a:rPr lang="en-US" sz="2400" dirty="0" smtClean="0"/>
                <a:t>erver random, RSA public key certificate and certificate chain</a:t>
              </a:r>
              <a:endParaRPr lang="en-US" sz="2400" dirty="0"/>
            </a:p>
          </p:txBody>
        </p:sp>
      </p:grpSp>
      <p:grpSp>
        <p:nvGrpSpPr>
          <p:cNvPr id="30" name="Group 29"/>
          <p:cNvGrpSpPr/>
          <p:nvPr/>
        </p:nvGrpSpPr>
        <p:grpSpPr>
          <a:xfrm>
            <a:off x="643473" y="3115702"/>
            <a:ext cx="8043333" cy="830997"/>
            <a:chOff x="643473" y="3386630"/>
            <a:chExt cx="8043333" cy="830997"/>
          </a:xfrm>
        </p:grpSpPr>
        <p:cxnSp>
          <p:nvCxnSpPr>
            <p:cNvPr id="17" name="Straight Arrow Connector 16"/>
            <p:cNvCxnSpPr/>
            <p:nvPr/>
          </p:nvCxnSpPr>
          <p:spPr>
            <a:xfrm flipV="1">
              <a:off x="643473" y="3437440"/>
              <a:ext cx="8043333" cy="16934"/>
            </a:xfrm>
            <a:prstGeom prst="straightConnector1">
              <a:avLst/>
            </a:prstGeom>
            <a:ln w="38100">
              <a:tailEnd type="triangle" w="lg" len="lg"/>
            </a:ln>
          </p:spPr>
          <p:style>
            <a:lnRef idx="2">
              <a:schemeClr val="accent1"/>
            </a:lnRef>
            <a:fillRef idx="0">
              <a:schemeClr val="accent1"/>
            </a:fillRef>
            <a:effectRef idx="1">
              <a:schemeClr val="accent1"/>
            </a:effectRef>
            <a:fontRef idx="minor">
              <a:schemeClr val="tx1"/>
            </a:fontRef>
          </p:style>
        </p:cxnSp>
        <p:sp>
          <p:nvSpPr>
            <p:cNvPr id="18" name="TextBox 17"/>
            <p:cNvSpPr txBox="1"/>
            <p:nvPr/>
          </p:nvSpPr>
          <p:spPr>
            <a:xfrm>
              <a:off x="660399" y="3386630"/>
              <a:ext cx="8026407" cy="830997"/>
            </a:xfrm>
            <a:prstGeom prst="rect">
              <a:avLst/>
            </a:prstGeom>
            <a:noFill/>
          </p:spPr>
          <p:txBody>
            <a:bodyPr wrap="square" rtlCol="0">
              <a:spAutoFit/>
            </a:bodyPr>
            <a:lstStyle/>
            <a:p>
              <a:pPr algn="ctr"/>
              <a:r>
                <a:rPr lang="en-US" sz="2400" dirty="0"/>
                <a:t>P</a:t>
              </a:r>
              <a:r>
                <a:rPr lang="en-US" sz="2400" dirty="0" smtClean="0"/>
                <a:t>remaster secret encrypted under server RSA public key,</a:t>
              </a:r>
            </a:p>
            <a:p>
              <a:pPr algn="ctr"/>
              <a:r>
                <a:rPr lang="en-US" sz="2400" dirty="0" err="1" smtClean="0"/>
                <a:t>ChangeCipherSpec</a:t>
              </a:r>
              <a:r>
                <a:rPr lang="en-US" sz="2400" dirty="0" smtClean="0"/>
                <a:t>, </a:t>
              </a:r>
              <a:r>
                <a:rPr lang="en-US" sz="2400" dirty="0"/>
                <a:t>c</a:t>
              </a:r>
              <a:r>
                <a:rPr lang="en-US" sz="2400" dirty="0" smtClean="0"/>
                <a:t>lient “Finished”</a:t>
              </a:r>
              <a:endParaRPr lang="en-US" sz="2400" dirty="0"/>
            </a:p>
          </p:txBody>
        </p:sp>
      </p:grpSp>
      <p:sp>
        <p:nvSpPr>
          <p:cNvPr id="19" name="TextBox 18"/>
          <p:cNvSpPr txBox="1"/>
          <p:nvPr/>
        </p:nvSpPr>
        <p:spPr>
          <a:xfrm>
            <a:off x="135464" y="1811861"/>
            <a:ext cx="3657603" cy="1200328"/>
          </a:xfrm>
          <a:prstGeom prst="rect">
            <a:avLst/>
          </a:prstGeom>
          <a:solidFill>
            <a:schemeClr val="bg1"/>
          </a:solidFill>
          <a:ln w="25400">
            <a:solidFill>
              <a:schemeClr val="tx2"/>
            </a:solidFill>
          </a:ln>
        </p:spPr>
        <p:txBody>
          <a:bodyPr wrap="square" rtlCol="0">
            <a:spAutoFit/>
          </a:bodyPr>
          <a:lstStyle/>
          <a:p>
            <a:r>
              <a:rPr lang="en-US" sz="2400" dirty="0" smtClean="0"/>
              <a:t>Generate premaster secret, derive master secret and traffic protection keys</a:t>
            </a:r>
            <a:endParaRPr lang="en-US" sz="2400" dirty="0"/>
          </a:p>
        </p:txBody>
      </p:sp>
      <p:sp>
        <p:nvSpPr>
          <p:cNvPr id="20" name="TextBox 19"/>
          <p:cNvSpPr txBox="1"/>
          <p:nvPr/>
        </p:nvSpPr>
        <p:spPr>
          <a:xfrm>
            <a:off x="5554133" y="3960437"/>
            <a:ext cx="3420535" cy="1200328"/>
          </a:xfrm>
          <a:prstGeom prst="rect">
            <a:avLst/>
          </a:prstGeom>
          <a:solidFill>
            <a:schemeClr val="bg1"/>
          </a:solidFill>
          <a:ln w="25400">
            <a:solidFill>
              <a:schemeClr val="tx2"/>
            </a:solidFill>
          </a:ln>
        </p:spPr>
        <p:txBody>
          <a:bodyPr wrap="square" rtlCol="0">
            <a:spAutoFit/>
          </a:bodyPr>
          <a:lstStyle/>
          <a:p>
            <a:pPr algn="r"/>
            <a:r>
              <a:rPr lang="en-US" sz="2400" dirty="0" smtClean="0"/>
              <a:t>Decrypt premaster secret, derive master secret and traffic protection keys</a:t>
            </a:r>
            <a:endParaRPr lang="en-US" sz="2400" dirty="0"/>
          </a:p>
        </p:txBody>
      </p:sp>
      <p:grpSp>
        <p:nvGrpSpPr>
          <p:cNvPr id="31" name="Group 30"/>
          <p:cNvGrpSpPr/>
          <p:nvPr/>
        </p:nvGrpSpPr>
        <p:grpSpPr>
          <a:xfrm>
            <a:off x="643476" y="5232330"/>
            <a:ext cx="8043333" cy="461665"/>
            <a:chOff x="643476" y="4758206"/>
            <a:chExt cx="8043333" cy="461665"/>
          </a:xfrm>
        </p:grpSpPr>
        <p:cxnSp>
          <p:nvCxnSpPr>
            <p:cNvPr id="23" name="Straight Arrow Connector 22"/>
            <p:cNvCxnSpPr/>
            <p:nvPr/>
          </p:nvCxnSpPr>
          <p:spPr>
            <a:xfrm flipH="1" flipV="1">
              <a:off x="643476" y="4809016"/>
              <a:ext cx="8043333" cy="16934"/>
            </a:xfrm>
            <a:prstGeom prst="straightConnector1">
              <a:avLst/>
            </a:prstGeom>
            <a:ln w="38100">
              <a:tailEnd type="triangle" w="lg" len="lg"/>
            </a:ln>
          </p:spPr>
          <p:style>
            <a:lnRef idx="2">
              <a:schemeClr val="accent1"/>
            </a:lnRef>
            <a:fillRef idx="0">
              <a:schemeClr val="accent1"/>
            </a:fillRef>
            <a:effectRef idx="1">
              <a:schemeClr val="accent1"/>
            </a:effectRef>
            <a:fontRef idx="minor">
              <a:schemeClr val="tx1"/>
            </a:fontRef>
          </p:style>
        </p:cxnSp>
        <p:sp>
          <p:nvSpPr>
            <p:cNvPr id="24" name="TextBox 23"/>
            <p:cNvSpPr txBox="1"/>
            <p:nvPr/>
          </p:nvSpPr>
          <p:spPr>
            <a:xfrm>
              <a:off x="660402" y="4758206"/>
              <a:ext cx="8026407" cy="461665"/>
            </a:xfrm>
            <a:prstGeom prst="rect">
              <a:avLst/>
            </a:prstGeom>
            <a:noFill/>
          </p:spPr>
          <p:txBody>
            <a:bodyPr wrap="square" rtlCol="0">
              <a:spAutoFit/>
            </a:bodyPr>
            <a:lstStyle/>
            <a:p>
              <a:pPr algn="ctr"/>
              <a:r>
                <a:rPr lang="en-US" sz="2400" dirty="0" err="1" smtClean="0"/>
                <a:t>ChangeCipherSpec</a:t>
              </a:r>
              <a:r>
                <a:rPr lang="en-US" sz="2400" dirty="0" smtClean="0"/>
                <a:t>, server “Finished”</a:t>
              </a:r>
              <a:endParaRPr lang="en-US" sz="2400" dirty="0"/>
            </a:p>
          </p:txBody>
        </p:sp>
      </p:grpSp>
      <p:grpSp>
        <p:nvGrpSpPr>
          <p:cNvPr id="32" name="Group 31"/>
          <p:cNvGrpSpPr/>
          <p:nvPr/>
        </p:nvGrpSpPr>
        <p:grpSpPr>
          <a:xfrm>
            <a:off x="643479" y="5689524"/>
            <a:ext cx="8043333" cy="461665"/>
            <a:chOff x="643479" y="5215400"/>
            <a:chExt cx="8043333" cy="461665"/>
          </a:xfrm>
        </p:grpSpPr>
        <p:cxnSp>
          <p:nvCxnSpPr>
            <p:cNvPr id="25" name="Straight Arrow Connector 24"/>
            <p:cNvCxnSpPr/>
            <p:nvPr/>
          </p:nvCxnSpPr>
          <p:spPr>
            <a:xfrm flipH="1" flipV="1">
              <a:off x="643479" y="5266210"/>
              <a:ext cx="8043333" cy="16934"/>
            </a:xfrm>
            <a:prstGeom prst="straightConnector1">
              <a:avLst/>
            </a:prstGeom>
            <a:ln w="38100">
              <a:headEnd type="triangle" w="lg" len="lg"/>
              <a:tailEnd type="triangle" w="lg" len="lg"/>
            </a:ln>
          </p:spPr>
          <p:style>
            <a:lnRef idx="2">
              <a:schemeClr val="accent1"/>
            </a:lnRef>
            <a:fillRef idx="0">
              <a:schemeClr val="accent1"/>
            </a:fillRef>
            <a:effectRef idx="1">
              <a:schemeClr val="accent1"/>
            </a:effectRef>
            <a:fontRef idx="minor">
              <a:schemeClr val="tx1"/>
            </a:fontRef>
          </p:style>
        </p:cxnSp>
        <p:sp>
          <p:nvSpPr>
            <p:cNvPr id="27" name="TextBox 26"/>
            <p:cNvSpPr txBox="1"/>
            <p:nvPr/>
          </p:nvSpPr>
          <p:spPr>
            <a:xfrm>
              <a:off x="660405" y="5215400"/>
              <a:ext cx="8026407" cy="461665"/>
            </a:xfrm>
            <a:prstGeom prst="rect">
              <a:avLst/>
            </a:prstGeom>
            <a:noFill/>
          </p:spPr>
          <p:txBody>
            <a:bodyPr wrap="square" rtlCol="0">
              <a:spAutoFit/>
            </a:bodyPr>
            <a:lstStyle/>
            <a:p>
              <a:pPr algn="ctr"/>
              <a:r>
                <a:rPr lang="en-US" sz="2400" dirty="0" smtClean="0"/>
                <a:t>Application data</a:t>
              </a:r>
              <a:endParaRPr lang="en-US" sz="2400" dirty="0"/>
            </a:p>
          </p:txBody>
        </p:sp>
      </p:grpSp>
    </p:spTree>
    <p:extLst>
      <p:ext uri="{BB962C8B-B14F-4D97-AF65-F5344CB8AC3E}">
        <p14:creationId xmlns:p14="http://schemas.microsoft.com/office/powerpoint/2010/main" val="226174545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0"/>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1"/>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20"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5749"/>
            <a:ext cx="8229600" cy="1143000"/>
          </a:xfrm>
        </p:spPr>
        <p:txBody>
          <a:bodyPr>
            <a:normAutofit/>
          </a:bodyPr>
          <a:lstStyle/>
          <a:p>
            <a:r>
              <a:rPr lang="en-US" sz="3200" dirty="0" smtClean="0"/>
              <a:t>Handshake with client authentication</a:t>
            </a:r>
            <a:endParaRPr lang="en-US" sz="3200" dirty="0"/>
          </a:p>
        </p:txBody>
      </p:sp>
      <p:sp>
        <p:nvSpPr>
          <p:cNvPr id="4" name="Date Placeholder 3"/>
          <p:cNvSpPr>
            <a:spLocks noGrp="1"/>
          </p:cNvSpPr>
          <p:nvPr>
            <p:ph type="dt" sz="half" idx="10"/>
          </p:nvPr>
        </p:nvSpPr>
        <p:spPr>
          <a:xfrm>
            <a:off x="457200" y="6381752"/>
            <a:ext cx="2133600" cy="365125"/>
          </a:xfrm>
        </p:spPr>
        <p:txBody>
          <a:bodyPr/>
          <a:lstStyle/>
          <a:p>
            <a:r>
              <a:rPr lang="en-US" smtClean="0"/>
              <a:t>5/29/2014 -- Updated 5/31 to add link to white paper</a:t>
            </a:r>
            <a:endParaRPr lang="en-US"/>
          </a:p>
        </p:txBody>
      </p:sp>
      <p:sp>
        <p:nvSpPr>
          <p:cNvPr id="5" name="Slide Number Placeholder 4"/>
          <p:cNvSpPr>
            <a:spLocks noGrp="1"/>
          </p:cNvSpPr>
          <p:nvPr>
            <p:ph type="sldNum" sz="quarter" idx="12"/>
          </p:nvPr>
        </p:nvSpPr>
        <p:spPr>
          <a:xfrm>
            <a:off x="6553200" y="6381752"/>
            <a:ext cx="2133600" cy="365125"/>
          </a:xfrm>
        </p:spPr>
        <p:txBody>
          <a:bodyPr/>
          <a:lstStyle/>
          <a:p>
            <a:fld id="{67E33D30-C2AB-B647-8BC7-4FCC27D6E935}" type="slidenum">
              <a:rPr lang="en-US" smtClean="0"/>
              <a:t>7</a:t>
            </a:fld>
            <a:endParaRPr lang="en-US"/>
          </a:p>
        </p:txBody>
      </p:sp>
      <p:sp>
        <p:nvSpPr>
          <p:cNvPr id="6" name="TextBox 5"/>
          <p:cNvSpPr txBox="1"/>
          <p:nvPr/>
        </p:nvSpPr>
        <p:spPr>
          <a:xfrm>
            <a:off x="203199" y="524944"/>
            <a:ext cx="1168399" cy="461665"/>
          </a:xfrm>
          <a:prstGeom prst="rect">
            <a:avLst/>
          </a:prstGeom>
          <a:noFill/>
        </p:spPr>
        <p:txBody>
          <a:bodyPr wrap="square" rtlCol="0">
            <a:spAutoFit/>
          </a:bodyPr>
          <a:lstStyle/>
          <a:p>
            <a:r>
              <a:rPr lang="en-US" sz="2400" dirty="0" smtClean="0"/>
              <a:t>Client</a:t>
            </a:r>
            <a:endParaRPr lang="en-US" sz="2400" dirty="0"/>
          </a:p>
        </p:txBody>
      </p:sp>
      <p:sp>
        <p:nvSpPr>
          <p:cNvPr id="7" name="TextBox 6"/>
          <p:cNvSpPr txBox="1"/>
          <p:nvPr/>
        </p:nvSpPr>
        <p:spPr>
          <a:xfrm>
            <a:off x="7941726" y="524944"/>
            <a:ext cx="1168399" cy="461665"/>
          </a:xfrm>
          <a:prstGeom prst="rect">
            <a:avLst/>
          </a:prstGeom>
          <a:noFill/>
        </p:spPr>
        <p:txBody>
          <a:bodyPr wrap="square" rtlCol="0">
            <a:spAutoFit/>
          </a:bodyPr>
          <a:lstStyle/>
          <a:p>
            <a:pPr algn="r"/>
            <a:r>
              <a:rPr lang="en-US" sz="2400" dirty="0" smtClean="0"/>
              <a:t>Server</a:t>
            </a:r>
            <a:endParaRPr lang="en-US" sz="2400" dirty="0"/>
          </a:p>
        </p:txBody>
      </p:sp>
      <p:cxnSp>
        <p:nvCxnSpPr>
          <p:cNvPr id="9" name="Straight Connector 8"/>
          <p:cNvCxnSpPr/>
          <p:nvPr/>
        </p:nvCxnSpPr>
        <p:spPr>
          <a:xfrm>
            <a:off x="643467" y="986609"/>
            <a:ext cx="0" cy="4923128"/>
          </a:xfrm>
          <a:prstGeom prst="line">
            <a:avLst/>
          </a:prstGeom>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a:off x="8686800" y="986609"/>
            <a:ext cx="6" cy="4923128"/>
          </a:xfrm>
          <a:prstGeom prst="line">
            <a:avLst/>
          </a:prstGeom>
        </p:spPr>
        <p:style>
          <a:lnRef idx="2">
            <a:schemeClr val="accent1"/>
          </a:lnRef>
          <a:fillRef idx="0">
            <a:schemeClr val="accent1"/>
          </a:fillRef>
          <a:effectRef idx="1">
            <a:schemeClr val="accent1"/>
          </a:effectRef>
          <a:fontRef idx="minor">
            <a:schemeClr val="tx1"/>
          </a:fontRef>
        </p:style>
      </p:cxnSp>
      <p:grpSp>
        <p:nvGrpSpPr>
          <p:cNvPr id="28" name="Group 27"/>
          <p:cNvGrpSpPr/>
          <p:nvPr/>
        </p:nvGrpSpPr>
        <p:grpSpPr>
          <a:xfrm>
            <a:off x="643467" y="1117602"/>
            <a:ext cx="8043333" cy="461665"/>
            <a:chOff x="643467" y="1100669"/>
            <a:chExt cx="8043333" cy="461665"/>
          </a:xfrm>
        </p:grpSpPr>
        <p:cxnSp>
          <p:nvCxnSpPr>
            <p:cNvPr id="12" name="Straight Arrow Connector 11"/>
            <p:cNvCxnSpPr/>
            <p:nvPr/>
          </p:nvCxnSpPr>
          <p:spPr>
            <a:xfrm flipV="1">
              <a:off x="643467" y="1151479"/>
              <a:ext cx="8043333" cy="16934"/>
            </a:xfrm>
            <a:prstGeom prst="straightConnector1">
              <a:avLst/>
            </a:prstGeom>
            <a:ln w="38100">
              <a:tailEnd type="arrow"/>
            </a:ln>
          </p:spPr>
          <p:style>
            <a:lnRef idx="2">
              <a:schemeClr val="accent1"/>
            </a:lnRef>
            <a:fillRef idx="0">
              <a:schemeClr val="accent1"/>
            </a:fillRef>
            <a:effectRef idx="1">
              <a:schemeClr val="accent1"/>
            </a:effectRef>
            <a:fontRef idx="minor">
              <a:schemeClr val="tx1"/>
            </a:fontRef>
          </p:style>
        </p:cxnSp>
        <p:sp>
          <p:nvSpPr>
            <p:cNvPr id="14" name="TextBox 13"/>
            <p:cNvSpPr txBox="1"/>
            <p:nvPr/>
          </p:nvSpPr>
          <p:spPr>
            <a:xfrm>
              <a:off x="660393" y="1100669"/>
              <a:ext cx="8026407" cy="461665"/>
            </a:xfrm>
            <a:prstGeom prst="rect">
              <a:avLst/>
            </a:prstGeom>
            <a:noFill/>
          </p:spPr>
          <p:txBody>
            <a:bodyPr wrap="square" rtlCol="0">
              <a:spAutoFit/>
            </a:bodyPr>
            <a:lstStyle/>
            <a:p>
              <a:pPr algn="ctr"/>
              <a:r>
                <a:rPr lang="en-US" sz="2400" dirty="0" smtClean="0"/>
                <a:t>Client random</a:t>
              </a:r>
              <a:endParaRPr lang="en-US" sz="2400" dirty="0"/>
            </a:p>
          </p:txBody>
        </p:sp>
      </p:grpSp>
      <p:grpSp>
        <p:nvGrpSpPr>
          <p:cNvPr id="29" name="Group 28"/>
          <p:cNvGrpSpPr/>
          <p:nvPr/>
        </p:nvGrpSpPr>
        <p:grpSpPr>
          <a:xfrm>
            <a:off x="643470" y="1574796"/>
            <a:ext cx="8043333" cy="830997"/>
            <a:chOff x="643470" y="1557863"/>
            <a:chExt cx="8043333" cy="830997"/>
          </a:xfrm>
        </p:grpSpPr>
        <p:cxnSp>
          <p:nvCxnSpPr>
            <p:cNvPr id="15" name="Straight Arrow Connector 14"/>
            <p:cNvCxnSpPr/>
            <p:nvPr/>
          </p:nvCxnSpPr>
          <p:spPr>
            <a:xfrm flipH="1" flipV="1">
              <a:off x="643470" y="1608673"/>
              <a:ext cx="8043333" cy="16934"/>
            </a:xfrm>
            <a:prstGeom prst="straightConnector1">
              <a:avLst/>
            </a:prstGeom>
            <a:ln w="38100">
              <a:tailEnd type="triangle" w="lg" len="lg"/>
            </a:ln>
          </p:spPr>
          <p:style>
            <a:lnRef idx="2">
              <a:schemeClr val="accent1"/>
            </a:lnRef>
            <a:fillRef idx="0">
              <a:schemeClr val="accent1"/>
            </a:fillRef>
            <a:effectRef idx="1">
              <a:schemeClr val="accent1"/>
            </a:effectRef>
            <a:fontRef idx="minor">
              <a:schemeClr val="tx1"/>
            </a:fontRef>
          </p:style>
        </p:cxnSp>
        <p:sp>
          <p:nvSpPr>
            <p:cNvPr id="16" name="TextBox 15"/>
            <p:cNvSpPr txBox="1"/>
            <p:nvPr/>
          </p:nvSpPr>
          <p:spPr>
            <a:xfrm>
              <a:off x="660396" y="1557863"/>
              <a:ext cx="8026407" cy="830997"/>
            </a:xfrm>
            <a:prstGeom prst="rect">
              <a:avLst/>
            </a:prstGeom>
            <a:noFill/>
          </p:spPr>
          <p:txBody>
            <a:bodyPr wrap="square" rtlCol="0">
              <a:spAutoFit/>
            </a:bodyPr>
            <a:lstStyle/>
            <a:p>
              <a:pPr algn="ctr"/>
              <a:r>
                <a:rPr lang="en-US" sz="2400" dirty="0"/>
                <a:t>S</a:t>
              </a:r>
              <a:r>
                <a:rPr lang="en-US" sz="2400" dirty="0" smtClean="0"/>
                <a:t>erver random, RSA public key certificate and chain,</a:t>
              </a:r>
              <a:r>
                <a:rPr lang="en-US" sz="2400" dirty="0" smtClean="0">
                  <a:solidFill>
                    <a:srgbClr val="FF6600"/>
                  </a:solidFill>
                </a:rPr>
                <a:t> </a:t>
              </a:r>
            </a:p>
            <a:p>
              <a:pPr algn="ctr"/>
              <a:r>
                <a:rPr lang="en-US" sz="2400" dirty="0" smtClean="0">
                  <a:solidFill>
                    <a:srgbClr val="FF0000"/>
                  </a:solidFill>
                </a:rPr>
                <a:t>certificate request</a:t>
              </a:r>
              <a:endParaRPr lang="en-US" sz="2400" dirty="0">
                <a:solidFill>
                  <a:srgbClr val="FF0000"/>
                </a:solidFill>
              </a:endParaRPr>
            </a:p>
          </p:txBody>
        </p:sp>
      </p:grpSp>
      <p:grpSp>
        <p:nvGrpSpPr>
          <p:cNvPr id="30" name="Group 29"/>
          <p:cNvGrpSpPr/>
          <p:nvPr/>
        </p:nvGrpSpPr>
        <p:grpSpPr>
          <a:xfrm>
            <a:off x="643473" y="2887109"/>
            <a:ext cx="8043333" cy="1569660"/>
            <a:chOff x="643473" y="3386630"/>
            <a:chExt cx="8043333" cy="1569660"/>
          </a:xfrm>
        </p:grpSpPr>
        <p:cxnSp>
          <p:nvCxnSpPr>
            <p:cNvPr id="17" name="Straight Arrow Connector 16"/>
            <p:cNvCxnSpPr/>
            <p:nvPr/>
          </p:nvCxnSpPr>
          <p:spPr>
            <a:xfrm flipV="1">
              <a:off x="643473" y="3437440"/>
              <a:ext cx="8043333" cy="16934"/>
            </a:xfrm>
            <a:prstGeom prst="straightConnector1">
              <a:avLst/>
            </a:prstGeom>
            <a:ln w="38100">
              <a:tailEnd type="triangle" w="lg" len="lg"/>
            </a:ln>
          </p:spPr>
          <p:style>
            <a:lnRef idx="2">
              <a:schemeClr val="accent1"/>
            </a:lnRef>
            <a:fillRef idx="0">
              <a:schemeClr val="accent1"/>
            </a:fillRef>
            <a:effectRef idx="1">
              <a:schemeClr val="accent1"/>
            </a:effectRef>
            <a:fontRef idx="minor">
              <a:schemeClr val="tx1"/>
            </a:fontRef>
          </p:style>
        </p:cxnSp>
        <p:sp>
          <p:nvSpPr>
            <p:cNvPr id="18" name="TextBox 17"/>
            <p:cNvSpPr txBox="1"/>
            <p:nvPr/>
          </p:nvSpPr>
          <p:spPr>
            <a:xfrm>
              <a:off x="660399" y="3386630"/>
              <a:ext cx="8026407" cy="1569660"/>
            </a:xfrm>
            <a:prstGeom prst="rect">
              <a:avLst/>
            </a:prstGeom>
            <a:noFill/>
          </p:spPr>
          <p:txBody>
            <a:bodyPr wrap="square" rtlCol="0">
              <a:spAutoFit/>
            </a:bodyPr>
            <a:lstStyle/>
            <a:p>
              <a:pPr algn="ctr"/>
              <a:r>
                <a:rPr lang="en-US" sz="2400" dirty="0" smtClean="0">
                  <a:solidFill>
                    <a:srgbClr val="FF0000"/>
                  </a:solidFill>
                </a:rPr>
                <a:t>Client certificate and chain for digital signature public key,</a:t>
              </a:r>
            </a:p>
            <a:p>
              <a:pPr algn="ctr"/>
              <a:r>
                <a:rPr lang="en-US" sz="2400" dirty="0" smtClean="0"/>
                <a:t>Premaster secret encrypted under server RSA public key,</a:t>
              </a:r>
            </a:p>
            <a:p>
              <a:pPr algn="ctr"/>
              <a:r>
                <a:rPr lang="en-US" sz="2400" dirty="0" smtClean="0">
                  <a:solidFill>
                    <a:srgbClr val="FF0000"/>
                  </a:solidFill>
                </a:rPr>
                <a:t>Signature on prior handshake messages,</a:t>
              </a:r>
            </a:p>
            <a:p>
              <a:pPr algn="ctr"/>
              <a:r>
                <a:rPr lang="en-US" sz="2400" dirty="0" err="1" smtClean="0"/>
                <a:t>ChangeCipherSpec</a:t>
              </a:r>
              <a:r>
                <a:rPr lang="en-US" sz="2400" dirty="0" smtClean="0"/>
                <a:t>, client “Finished”</a:t>
              </a:r>
              <a:endParaRPr lang="en-US" sz="2400" dirty="0"/>
            </a:p>
          </p:txBody>
        </p:sp>
      </p:grpSp>
      <p:sp>
        <p:nvSpPr>
          <p:cNvPr id="19" name="TextBox 18"/>
          <p:cNvSpPr txBox="1"/>
          <p:nvPr/>
        </p:nvSpPr>
        <p:spPr>
          <a:xfrm>
            <a:off x="135465" y="2353722"/>
            <a:ext cx="3217336" cy="461665"/>
          </a:xfrm>
          <a:prstGeom prst="rect">
            <a:avLst/>
          </a:prstGeom>
          <a:solidFill>
            <a:schemeClr val="bg1"/>
          </a:solidFill>
          <a:ln w="25400">
            <a:solidFill>
              <a:schemeClr val="tx2"/>
            </a:solidFill>
          </a:ln>
        </p:spPr>
        <p:txBody>
          <a:bodyPr wrap="square" rtlCol="0">
            <a:spAutoFit/>
          </a:bodyPr>
          <a:lstStyle/>
          <a:p>
            <a:r>
              <a:rPr lang="en-US" sz="2400" dirty="0" smtClean="0"/>
              <a:t>Generate </a:t>
            </a:r>
            <a:r>
              <a:rPr lang="en-US" sz="2400" dirty="0" err="1" smtClean="0"/>
              <a:t>pms</a:t>
            </a:r>
            <a:r>
              <a:rPr lang="en-US" sz="2400" dirty="0" smtClean="0"/>
              <a:t>, </a:t>
            </a:r>
            <a:r>
              <a:rPr lang="en-US" sz="2400" dirty="0" err="1" smtClean="0"/>
              <a:t>ms</a:t>
            </a:r>
            <a:r>
              <a:rPr lang="en-US" sz="2400" dirty="0" smtClean="0"/>
              <a:t>, keys</a:t>
            </a:r>
            <a:endParaRPr lang="en-US" sz="2400" dirty="0"/>
          </a:p>
        </p:txBody>
      </p:sp>
      <p:sp>
        <p:nvSpPr>
          <p:cNvPr id="20" name="TextBox 19"/>
          <p:cNvSpPr txBox="1"/>
          <p:nvPr/>
        </p:nvSpPr>
        <p:spPr>
          <a:xfrm>
            <a:off x="4813300" y="4663159"/>
            <a:ext cx="4161368" cy="461665"/>
          </a:xfrm>
          <a:prstGeom prst="rect">
            <a:avLst/>
          </a:prstGeom>
          <a:solidFill>
            <a:schemeClr val="bg1"/>
          </a:solidFill>
          <a:ln w="25400">
            <a:solidFill>
              <a:schemeClr val="tx2"/>
            </a:solidFill>
          </a:ln>
        </p:spPr>
        <p:txBody>
          <a:bodyPr wrap="square" rtlCol="0">
            <a:spAutoFit/>
          </a:bodyPr>
          <a:lstStyle/>
          <a:p>
            <a:pPr algn="r"/>
            <a:r>
              <a:rPr lang="en-US" sz="2400" dirty="0" smtClean="0"/>
              <a:t>Decrypt </a:t>
            </a:r>
            <a:r>
              <a:rPr lang="en-US" sz="2400" dirty="0" err="1" smtClean="0"/>
              <a:t>pms</a:t>
            </a:r>
            <a:r>
              <a:rPr lang="en-US" sz="2400" dirty="0" smtClean="0"/>
              <a:t>, derive </a:t>
            </a:r>
            <a:r>
              <a:rPr lang="en-US" sz="2400" dirty="0" err="1" smtClean="0"/>
              <a:t>ms</a:t>
            </a:r>
            <a:r>
              <a:rPr lang="en-US" sz="2400" dirty="0" smtClean="0"/>
              <a:t>, keys</a:t>
            </a:r>
            <a:endParaRPr lang="en-US" sz="2400" dirty="0"/>
          </a:p>
        </p:txBody>
      </p:sp>
      <p:grpSp>
        <p:nvGrpSpPr>
          <p:cNvPr id="31" name="Group 30"/>
          <p:cNvGrpSpPr/>
          <p:nvPr/>
        </p:nvGrpSpPr>
        <p:grpSpPr>
          <a:xfrm>
            <a:off x="643476" y="5291598"/>
            <a:ext cx="8043333" cy="461665"/>
            <a:chOff x="643476" y="4758206"/>
            <a:chExt cx="8043333" cy="461665"/>
          </a:xfrm>
        </p:grpSpPr>
        <p:cxnSp>
          <p:nvCxnSpPr>
            <p:cNvPr id="23" name="Straight Arrow Connector 22"/>
            <p:cNvCxnSpPr/>
            <p:nvPr/>
          </p:nvCxnSpPr>
          <p:spPr>
            <a:xfrm flipH="1" flipV="1">
              <a:off x="643476" y="4809016"/>
              <a:ext cx="8043333" cy="16934"/>
            </a:xfrm>
            <a:prstGeom prst="straightConnector1">
              <a:avLst/>
            </a:prstGeom>
            <a:ln w="38100">
              <a:tailEnd type="triangle" w="lg" len="lg"/>
            </a:ln>
          </p:spPr>
          <p:style>
            <a:lnRef idx="2">
              <a:schemeClr val="accent1"/>
            </a:lnRef>
            <a:fillRef idx="0">
              <a:schemeClr val="accent1"/>
            </a:fillRef>
            <a:effectRef idx="1">
              <a:schemeClr val="accent1"/>
            </a:effectRef>
            <a:fontRef idx="minor">
              <a:schemeClr val="tx1"/>
            </a:fontRef>
          </p:style>
        </p:cxnSp>
        <p:sp>
          <p:nvSpPr>
            <p:cNvPr id="24" name="TextBox 23"/>
            <p:cNvSpPr txBox="1"/>
            <p:nvPr/>
          </p:nvSpPr>
          <p:spPr>
            <a:xfrm>
              <a:off x="660402" y="4758206"/>
              <a:ext cx="8026407" cy="461665"/>
            </a:xfrm>
            <a:prstGeom prst="rect">
              <a:avLst/>
            </a:prstGeom>
            <a:noFill/>
          </p:spPr>
          <p:txBody>
            <a:bodyPr wrap="square" rtlCol="0">
              <a:spAutoFit/>
            </a:bodyPr>
            <a:lstStyle/>
            <a:p>
              <a:pPr algn="ctr"/>
              <a:r>
                <a:rPr lang="en-US" sz="2400" dirty="0" err="1" smtClean="0"/>
                <a:t>ChangeCipherSpec</a:t>
              </a:r>
              <a:r>
                <a:rPr lang="en-US" sz="2400" dirty="0" smtClean="0"/>
                <a:t>, server “Finished”</a:t>
              </a:r>
              <a:endParaRPr lang="en-US" sz="2400" dirty="0"/>
            </a:p>
          </p:txBody>
        </p:sp>
      </p:grpSp>
      <p:grpSp>
        <p:nvGrpSpPr>
          <p:cNvPr id="32" name="Group 31"/>
          <p:cNvGrpSpPr/>
          <p:nvPr/>
        </p:nvGrpSpPr>
        <p:grpSpPr>
          <a:xfrm>
            <a:off x="643479" y="5748792"/>
            <a:ext cx="8043333" cy="461665"/>
            <a:chOff x="643479" y="5215400"/>
            <a:chExt cx="8043333" cy="461665"/>
          </a:xfrm>
        </p:grpSpPr>
        <p:cxnSp>
          <p:nvCxnSpPr>
            <p:cNvPr id="25" name="Straight Arrow Connector 24"/>
            <p:cNvCxnSpPr/>
            <p:nvPr/>
          </p:nvCxnSpPr>
          <p:spPr>
            <a:xfrm flipH="1" flipV="1">
              <a:off x="643479" y="5266210"/>
              <a:ext cx="8043333" cy="16934"/>
            </a:xfrm>
            <a:prstGeom prst="straightConnector1">
              <a:avLst/>
            </a:prstGeom>
            <a:ln w="38100">
              <a:headEnd type="triangle" w="lg" len="lg"/>
              <a:tailEnd type="triangle" w="lg" len="lg"/>
            </a:ln>
          </p:spPr>
          <p:style>
            <a:lnRef idx="2">
              <a:schemeClr val="accent1"/>
            </a:lnRef>
            <a:fillRef idx="0">
              <a:schemeClr val="accent1"/>
            </a:fillRef>
            <a:effectRef idx="1">
              <a:schemeClr val="accent1"/>
            </a:effectRef>
            <a:fontRef idx="minor">
              <a:schemeClr val="tx1"/>
            </a:fontRef>
          </p:style>
        </p:cxnSp>
        <p:sp>
          <p:nvSpPr>
            <p:cNvPr id="27" name="TextBox 26"/>
            <p:cNvSpPr txBox="1"/>
            <p:nvPr/>
          </p:nvSpPr>
          <p:spPr>
            <a:xfrm>
              <a:off x="660405" y="5215400"/>
              <a:ext cx="8026407" cy="461665"/>
            </a:xfrm>
            <a:prstGeom prst="rect">
              <a:avLst/>
            </a:prstGeom>
            <a:noFill/>
          </p:spPr>
          <p:txBody>
            <a:bodyPr wrap="square" rtlCol="0">
              <a:spAutoFit/>
            </a:bodyPr>
            <a:lstStyle/>
            <a:p>
              <a:pPr algn="ctr"/>
              <a:r>
                <a:rPr lang="en-US" sz="2400" dirty="0" smtClean="0"/>
                <a:t>Application data</a:t>
              </a:r>
              <a:endParaRPr lang="en-US" sz="2400" dirty="0"/>
            </a:p>
          </p:txBody>
        </p:sp>
      </p:grpSp>
    </p:spTree>
    <p:extLst>
      <p:ext uri="{BB962C8B-B14F-4D97-AF65-F5344CB8AC3E}">
        <p14:creationId xmlns:p14="http://schemas.microsoft.com/office/powerpoint/2010/main" val="2158246935"/>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Handshake using ephemeral </a:t>
            </a:r>
            <a:br>
              <a:rPr lang="en-US" dirty="0"/>
            </a:br>
            <a:r>
              <a:rPr lang="en-US" dirty="0" err="1" smtClean="0"/>
              <a:t>Diffie</a:t>
            </a:r>
            <a:r>
              <a:rPr lang="en-US" dirty="0"/>
              <a:t>-</a:t>
            </a:r>
            <a:r>
              <a:rPr lang="en-US" dirty="0" smtClean="0"/>
              <a:t>Hellman (DH) key agreement</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Server certificate contains a public key pertaining to a digital signature cryptosystem (RSA, DSA or ECDSA)</a:t>
            </a:r>
          </a:p>
          <a:p>
            <a:r>
              <a:rPr lang="en-US" dirty="0" smtClean="0"/>
              <a:t>Server uses the digital signature private key to sign an ephemeral DH key pair</a:t>
            </a:r>
          </a:p>
          <a:p>
            <a:pPr lvl="1"/>
            <a:r>
              <a:rPr lang="en-US" dirty="0" smtClean="0"/>
              <a:t>Ephemeral: used for one handshake, then deleted</a:t>
            </a:r>
          </a:p>
          <a:p>
            <a:r>
              <a:rPr lang="en-US" dirty="0" smtClean="0"/>
              <a:t>DH key agreement produces premaster secret</a:t>
            </a:r>
          </a:p>
          <a:p>
            <a:r>
              <a:rPr lang="en-US" i="1" dirty="0" smtClean="0"/>
              <a:t>Forward secrecy</a:t>
            </a:r>
            <a:r>
              <a:rPr lang="en-US" dirty="0" smtClean="0"/>
              <a:t>: adversary who captures the digital signature private key in the future cannot obtain the premaster secret, nor the master secret, nor the traffic protection keys because the ephemeral private key is discarded.</a:t>
            </a:r>
          </a:p>
        </p:txBody>
      </p:sp>
      <p:sp>
        <p:nvSpPr>
          <p:cNvPr id="4" name="Date Placeholder 3"/>
          <p:cNvSpPr>
            <a:spLocks noGrp="1"/>
          </p:cNvSpPr>
          <p:nvPr>
            <p:ph type="dt" sz="half" idx="10"/>
          </p:nvPr>
        </p:nvSpPr>
        <p:spPr/>
        <p:txBody>
          <a:bodyPr/>
          <a:lstStyle/>
          <a:p>
            <a:r>
              <a:rPr lang="en-US" smtClean="0"/>
              <a:t>5/29/2014 -- Updated 5/31 to add link to white paper</a:t>
            </a:r>
            <a:endParaRPr lang="en-US"/>
          </a:p>
        </p:txBody>
      </p:sp>
      <p:sp>
        <p:nvSpPr>
          <p:cNvPr id="5" name="Slide Number Placeholder 4"/>
          <p:cNvSpPr>
            <a:spLocks noGrp="1"/>
          </p:cNvSpPr>
          <p:nvPr>
            <p:ph type="sldNum" sz="quarter" idx="12"/>
          </p:nvPr>
        </p:nvSpPr>
        <p:spPr/>
        <p:txBody>
          <a:bodyPr/>
          <a:lstStyle/>
          <a:p>
            <a:fld id="{67E33D30-C2AB-B647-8BC7-4FCC27D6E935}" type="slidenum">
              <a:rPr lang="en-US" smtClean="0"/>
              <a:t>8</a:t>
            </a:fld>
            <a:endParaRPr lang="en-US"/>
          </a:p>
        </p:txBody>
      </p:sp>
    </p:spTree>
    <p:extLst>
      <p:ext uri="{BB962C8B-B14F-4D97-AF65-F5344CB8AC3E}">
        <p14:creationId xmlns:p14="http://schemas.microsoft.com/office/powerpoint/2010/main" val="3974919301"/>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DH key pair</a:t>
            </a:r>
            <a:endParaRPr lang="en-US" dirty="0"/>
          </a:p>
        </p:txBody>
      </p:sp>
      <p:sp>
        <p:nvSpPr>
          <p:cNvPr id="3" name="Content Placeholder 2"/>
          <p:cNvSpPr>
            <a:spLocks noGrp="1"/>
          </p:cNvSpPr>
          <p:nvPr>
            <p:ph idx="1"/>
          </p:nvPr>
        </p:nvSpPr>
        <p:spPr/>
        <p:txBody>
          <a:bodyPr/>
          <a:lstStyle/>
          <a:p>
            <a:r>
              <a:rPr lang="en-US" dirty="0" smtClean="0"/>
              <a:t>DH parameters:</a:t>
            </a:r>
          </a:p>
          <a:p>
            <a:pPr lvl="1"/>
            <a:r>
              <a:rPr lang="en-US" dirty="0" smtClean="0"/>
              <a:t>Prime modulus: </a:t>
            </a:r>
            <a:r>
              <a:rPr lang="en-US" i="1" dirty="0" smtClean="0"/>
              <a:t>p</a:t>
            </a:r>
          </a:p>
          <a:p>
            <a:pPr lvl="1"/>
            <a:r>
              <a:rPr lang="en-US" dirty="0" smtClean="0"/>
              <a:t>Group generator: </a:t>
            </a:r>
            <a:r>
              <a:rPr lang="en-US" i="1" dirty="0" smtClean="0"/>
              <a:t>g</a:t>
            </a:r>
          </a:p>
          <a:p>
            <a:pPr lvl="1"/>
            <a:r>
              <a:rPr lang="en-US" dirty="0" smtClean="0"/>
              <a:t>Private value: </a:t>
            </a:r>
            <a:r>
              <a:rPr lang="en-US" i="1" dirty="0" smtClean="0"/>
              <a:t>y</a:t>
            </a:r>
          </a:p>
          <a:p>
            <a:pPr lvl="1"/>
            <a:r>
              <a:rPr lang="en-US" dirty="0" smtClean="0"/>
              <a:t>Public value: </a:t>
            </a:r>
            <a:r>
              <a:rPr lang="en-US" i="1" dirty="0" err="1" smtClean="0"/>
              <a:t>g</a:t>
            </a:r>
            <a:r>
              <a:rPr lang="en-US" i="1" baseline="30000" dirty="0" err="1" smtClean="0"/>
              <a:t>y</a:t>
            </a:r>
            <a:endParaRPr lang="en-US" i="1" baseline="30000" dirty="0" smtClean="0"/>
          </a:p>
          <a:p>
            <a:r>
              <a:rPr lang="en-US" dirty="0" smtClean="0"/>
              <a:t>DH private key: </a:t>
            </a:r>
            <a:r>
              <a:rPr lang="en-US" i="1" dirty="0" smtClean="0"/>
              <a:t>y</a:t>
            </a:r>
          </a:p>
          <a:p>
            <a:r>
              <a:rPr lang="en-US" dirty="0" smtClean="0"/>
              <a:t>DH public key: </a:t>
            </a:r>
            <a:r>
              <a:rPr lang="en-US" dirty="0"/>
              <a:t>(</a:t>
            </a:r>
            <a:r>
              <a:rPr lang="en-US" i="1" dirty="0"/>
              <a:t>p</a:t>
            </a:r>
            <a:r>
              <a:rPr lang="en-US" dirty="0"/>
              <a:t>, </a:t>
            </a:r>
            <a:r>
              <a:rPr lang="en-US" i="1" dirty="0"/>
              <a:t>g</a:t>
            </a:r>
            <a:r>
              <a:rPr lang="en-US" dirty="0" smtClean="0"/>
              <a:t>,</a:t>
            </a:r>
            <a:r>
              <a:rPr lang="en-US" i="1" dirty="0" smtClean="0"/>
              <a:t> </a:t>
            </a:r>
            <a:r>
              <a:rPr lang="en-US" i="1" dirty="0" err="1"/>
              <a:t>g</a:t>
            </a:r>
            <a:r>
              <a:rPr lang="en-US" i="1" baseline="30000" dirty="0" err="1"/>
              <a:t>y</a:t>
            </a:r>
            <a:r>
              <a:rPr lang="en-US" dirty="0"/>
              <a:t>) </a:t>
            </a:r>
            <a:endParaRPr lang="en-US" dirty="0" smtClean="0"/>
          </a:p>
        </p:txBody>
      </p:sp>
      <p:sp>
        <p:nvSpPr>
          <p:cNvPr id="4" name="Date Placeholder 3"/>
          <p:cNvSpPr>
            <a:spLocks noGrp="1"/>
          </p:cNvSpPr>
          <p:nvPr>
            <p:ph type="dt" sz="half" idx="10"/>
          </p:nvPr>
        </p:nvSpPr>
        <p:spPr/>
        <p:txBody>
          <a:bodyPr/>
          <a:lstStyle/>
          <a:p>
            <a:r>
              <a:rPr lang="en-US" smtClean="0"/>
              <a:t>5/29/2014 -- Updated 5/31 to add link to white paper</a:t>
            </a:r>
            <a:endParaRPr lang="en-US"/>
          </a:p>
        </p:txBody>
      </p:sp>
      <p:sp>
        <p:nvSpPr>
          <p:cNvPr id="5" name="Slide Number Placeholder 4"/>
          <p:cNvSpPr>
            <a:spLocks noGrp="1"/>
          </p:cNvSpPr>
          <p:nvPr>
            <p:ph type="sldNum" sz="quarter" idx="12"/>
          </p:nvPr>
        </p:nvSpPr>
        <p:spPr/>
        <p:txBody>
          <a:bodyPr/>
          <a:lstStyle/>
          <a:p>
            <a:fld id="{67E33D30-C2AB-B647-8BC7-4FCC27D6E935}" type="slidenum">
              <a:rPr lang="en-US" smtClean="0"/>
              <a:t>9</a:t>
            </a:fld>
            <a:endParaRPr lang="en-US"/>
          </a:p>
        </p:txBody>
      </p:sp>
    </p:spTree>
    <p:extLst>
      <p:ext uri="{BB962C8B-B14F-4D97-AF65-F5344CB8AC3E}">
        <p14:creationId xmlns:p14="http://schemas.microsoft.com/office/powerpoint/2010/main" val="43994094"/>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3413</TotalTime>
  <Words>4620</Words>
  <Application>Microsoft Macintosh PowerPoint</Application>
  <PresentationFormat>On-screen Show (4:3)</PresentationFormat>
  <Paragraphs>523</Paragraphs>
  <Slides>48</Slides>
  <Notes>11</Notes>
  <HiddenSlides>0</HiddenSlides>
  <MMClips>0</MMClips>
  <ScaleCrop>false</ScaleCrop>
  <HeadingPairs>
    <vt:vector size="4" baseType="variant">
      <vt:variant>
        <vt:lpstr>Theme</vt:lpstr>
      </vt:variant>
      <vt:variant>
        <vt:i4>1</vt:i4>
      </vt:variant>
      <vt:variant>
        <vt:lpstr>Slide Titles</vt:lpstr>
      </vt:variant>
      <vt:variant>
        <vt:i4>48</vt:i4>
      </vt:variant>
    </vt:vector>
  </HeadingPairs>
  <TitlesOfParts>
    <vt:vector size="49" baseType="lpstr">
      <vt:lpstr>Office Theme</vt:lpstr>
      <vt:lpstr>It’s Time to Replace SSL/TLS</vt:lpstr>
      <vt:lpstr>Outline</vt:lpstr>
      <vt:lpstr>Brief history of SSL, TLS and DTLS</vt:lpstr>
      <vt:lpstr>Usage</vt:lpstr>
      <vt:lpstr>The protocol: two phases</vt:lpstr>
      <vt:lpstr>Handshake using key transport</vt:lpstr>
      <vt:lpstr>Handshake with client authentication</vt:lpstr>
      <vt:lpstr>Handshake using ephemeral  Diffie-Hellman (DH) key agreement</vt:lpstr>
      <vt:lpstr>DH key pair</vt:lpstr>
      <vt:lpstr>Handshake using ephemeral DH =&gt; forward secrecy</vt:lpstr>
      <vt:lpstr>Usability shortcoming: handshake latency</vt:lpstr>
      <vt:lpstr>Usability shortcoming: handshake bandwidth consumption</vt:lpstr>
      <vt:lpstr>Deployed mitigation</vt:lpstr>
      <vt:lpstr>Non-deployed mitigations</vt:lpstr>
      <vt:lpstr>Privacy shortcomings related to client authentication</vt:lpstr>
      <vt:lpstr>Privacy features we are missing out on due to lack of support in TLS</vt:lpstr>
      <vt:lpstr>Security shortcomings</vt:lpstr>
      <vt:lpstr>RSA timing vulnerabilities (historic)</vt:lpstr>
      <vt:lpstr>RSA padding vulnerability (historic)</vt:lpstr>
      <vt:lpstr>The BEAST attack</vt:lpstr>
      <vt:lpstr>The Lucky Thirteen attack</vt:lpstr>
      <vt:lpstr>Compression-related attacks (CRIME, TIME)</vt:lpstr>
      <vt:lpstr>Renegotiation vulnerability</vt:lpstr>
      <vt:lpstr>“Unknown key share (UKS)” vulnerability</vt:lpstr>
      <vt:lpstr>Triple handshake attack</vt:lpstr>
      <vt:lpstr>CA compromise vulnerability</vt:lpstr>
      <vt:lpstr>Recap: current security posture</vt:lpstr>
      <vt:lpstr>It’s time to replace TLS</vt:lpstr>
      <vt:lpstr>Possible ingredients for a replacement</vt:lpstr>
      <vt:lpstr>Identity-based cryptography</vt:lpstr>
      <vt:lpstr>Expiration and revocation</vt:lpstr>
      <vt:lpstr>Using ID-based cryptography for the new protocol</vt:lpstr>
      <vt:lpstr>Traditional hierarchical identity-based encryption, with single root</vt:lpstr>
      <vt:lpstr>Proposed hierarchical identity-based encryption, with multiple roots</vt:lpstr>
      <vt:lpstr>DNS support</vt:lpstr>
      <vt:lpstr>Forward secrecy from second flow</vt:lpstr>
      <vt:lpstr>PowerPoint Presentation</vt:lpstr>
      <vt:lpstr>Pre-shared key for server authentication</vt:lpstr>
      <vt:lpstr>Combination with TCP Fast Open</vt:lpstr>
      <vt:lpstr>Client authentication independent of handshake</vt:lpstr>
      <vt:lpstr>No compression</vt:lpstr>
      <vt:lpstr>No padding</vt:lpstr>
      <vt:lpstr>Authentication after encryption</vt:lpstr>
      <vt:lpstr>The formal verification challenge</vt:lpstr>
      <vt:lpstr>1. The problem is intrinsically difficult</vt:lpstr>
      <vt:lpstr>2. The state of the art needs improvement</vt:lpstr>
      <vt:lpstr>3. Some of the proposed ingredients may require new verification techniques</vt:lpstr>
      <vt:lpstr>Thank you for your attention! Any questions?</vt:lpstr>
    </vt:vector>
  </TitlesOfParts>
  <Company>Pomcor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Disrupting the EMM market</dc:title>
  <dc:creator>Francisco Corella</dc:creator>
  <cp:lastModifiedBy>Francisco Corella</cp:lastModifiedBy>
  <cp:revision>165</cp:revision>
  <dcterms:created xsi:type="dcterms:W3CDTF">2014-05-05T20:55:40Z</dcterms:created>
  <dcterms:modified xsi:type="dcterms:W3CDTF">2014-05-31T20:18:11Z</dcterms:modified>
</cp:coreProperties>
</file>