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256" r:id="rId2"/>
    <p:sldId id="383" r:id="rId3"/>
    <p:sldId id="419" r:id="rId4"/>
    <p:sldId id="418" r:id="rId5"/>
    <p:sldId id="421" r:id="rId6"/>
    <p:sldId id="406" r:id="rId7"/>
    <p:sldId id="426" r:id="rId8"/>
    <p:sldId id="425" r:id="rId9"/>
    <p:sldId id="427" r:id="rId10"/>
    <p:sldId id="428" r:id="rId11"/>
    <p:sldId id="423" r:id="rId12"/>
    <p:sldId id="424" r:id="rId13"/>
    <p:sldId id="429" r:id="rId14"/>
    <p:sldId id="430" r:id="rId15"/>
    <p:sldId id="431" r:id="rId16"/>
    <p:sldId id="432" r:id="rId17"/>
    <p:sldId id="433" r:id="rId18"/>
    <p:sldId id="434" r:id="rId19"/>
    <p:sldId id="435" r:id="rId20"/>
    <p:sldId id="436" r:id="rId21"/>
    <p:sldId id="438" r:id="rId22"/>
    <p:sldId id="440" r:id="rId23"/>
    <p:sldId id="441" r:id="rId24"/>
    <p:sldId id="442" r:id="rId25"/>
    <p:sldId id="443" r:id="rId26"/>
    <p:sldId id="444" r:id="rId27"/>
    <p:sldId id="445" r:id="rId28"/>
    <p:sldId id="446" r:id="rId29"/>
    <p:sldId id="448" r:id="rId30"/>
    <p:sldId id="447" r:id="rId31"/>
    <p:sldId id="449" r:id="rId32"/>
    <p:sldId id="450" r:id="rId33"/>
    <p:sldId id="452" r:id="rId34"/>
    <p:sldId id="464" r:id="rId35"/>
    <p:sldId id="453" r:id="rId36"/>
    <p:sldId id="466" r:id="rId37"/>
    <p:sldId id="454" r:id="rId38"/>
    <p:sldId id="465" r:id="rId39"/>
    <p:sldId id="467" r:id="rId40"/>
    <p:sldId id="469" r:id="rId41"/>
    <p:sldId id="455" r:id="rId42"/>
    <p:sldId id="457" r:id="rId43"/>
    <p:sldId id="470" r:id="rId44"/>
    <p:sldId id="471" r:id="rId45"/>
    <p:sldId id="468" r:id="rId46"/>
    <p:sldId id="451" r:id="rId47"/>
    <p:sldId id="472" r:id="rId48"/>
    <p:sldId id="473" r:id="rId49"/>
    <p:sldId id="474" r:id="rId50"/>
    <p:sldId id="459" r:id="rId51"/>
    <p:sldId id="460" r:id="rId52"/>
    <p:sldId id="462" r:id="rId53"/>
    <p:sldId id="463" r:id="rId54"/>
    <p:sldId id="475" r:id="rId55"/>
    <p:sldId id="476" r:id="rId56"/>
    <p:sldId id="477" r:id="rId57"/>
    <p:sldId id="478" r:id="rId58"/>
    <p:sldId id="480" r:id="rId59"/>
    <p:sldId id="481" r:id="rId60"/>
    <p:sldId id="482" r:id="rId61"/>
    <p:sldId id="483" r:id="rId62"/>
    <p:sldId id="484" r:id="rId63"/>
    <p:sldId id="485" r:id="rId64"/>
    <p:sldId id="486" r:id="rId65"/>
    <p:sldId id="487" r:id="rId66"/>
    <p:sldId id="488" r:id="rId67"/>
    <p:sldId id="489" r:id="rId68"/>
    <p:sldId id="490"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ABDF69-5778-4AAE-B3C6-434430882612}" v="9" dt="2023-10-27T03:24:09.4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862" autoAdjust="0"/>
    <p:restoredTop sz="95033" autoAdjust="0"/>
  </p:normalViewPr>
  <p:slideViewPr>
    <p:cSldViewPr snapToGrid="0">
      <p:cViewPr varScale="1">
        <p:scale>
          <a:sx n="62" d="100"/>
          <a:sy n="62" d="100"/>
        </p:scale>
        <p:origin x="412" y="26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isco Corella" userId="489df00013e770df" providerId="LiveId" clId="{E9ABDF69-5778-4AAE-B3C6-434430882612}"/>
    <pc:docChg chg="undo custSel modSld">
      <pc:chgData name="Francisco Corella" userId="489df00013e770df" providerId="LiveId" clId="{E9ABDF69-5778-4AAE-B3C6-434430882612}" dt="2023-10-27T03:17:16.631" v="557" actId="20577"/>
      <pc:docMkLst>
        <pc:docMk/>
      </pc:docMkLst>
      <pc:sldChg chg="modSp mod">
        <pc:chgData name="Francisco Corella" userId="489df00013e770df" providerId="LiveId" clId="{E9ABDF69-5778-4AAE-B3C6-434430882612}" dt="2023-10-27T03:17:16.631" v="557" actId="20577"/>
        <pc:sldMkLst>
          <pc:docMk/>
          <pc:sldMk cId="168699006" sldId="256"/>
        </pc:sldMkLst>
        <pc:spChg chg="mod">
          <ac:chgData name="Francisco Corella" userId="489df00013e770df" providerId="LiveId" clId="{E9ABDF69-5778-4AAE-B3C6-434430882612}" dt="2023-10-27T03:17:16.631" v="557" actId="20577"/>
          <ac:spMkLst>
            <pc:docMk/>
            <pc:sldMk cId="168699006" sldId="256"/>
            <ac:spMk id="3" creationId="{52009EF1-50D2-FCBB-F774-CFF293DAE300}"/>
          </ac:spMkLst>
        </pc:spChg>
        <pc:spChg chg="mod">
          <ac:chgData name="Francisco Corella" userId="489df00013e770df" providerId="LiveId" clId="{E9ABDF69-5778-4AAE-B3C6-434430882612}" dt="2023-10-27T03:16:03.268" v="550" actId="1035"/>
          <ac:spMkLst>
            <pc:docMk/>
            <pc:sldMk cId="168699006" sldId="256"/>
            <ac:spMk id="6" creationId="{D48A5C17-65D2-5BDD-66AE-71EBA20460B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6C523A-CE67-432A-B55B-998D6163A915}" type="datetimeFigureOut">
              <a:rPr lang="en-US" smtClean="0"/>
              <a:t>10/21/2025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56A6EA-F78A-4BAE-BF0C-95637377610D}" type="slidenum">
              <a:rPr lang="en-US" smtClean="0"/>
              <a:t>‹#›</a:t>
            </a:fld>
            <a:endParaRPr lang="en-US" dirty="0"/>
          </a:p>
        </p:txBody>
      </p:sp>
    </p:spTree>
    <p:extLst>
      <p:ext uri="{BB962C8B-B14F-4D97-AF65-F5344CB8AC3E}">
        <p14:creationId xmlns:p14="http://schemas.microsoft.com/office/powerpoint/2010/main" val="1991644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56A6EA-F78A-4BAE-BF0C-95637377610D}" type="slidenum">
              <a:rPr lang="en-US" smtClean="0"/>
              <a:t>6</a:t>
            </a:fld>
            <a:endParaRPr lang="en-US" dirty="0"/>
          </a:p>
        </p:txBody>
      </p:sp>
    </p:spTree>
    <p:extLst>
      <p:ext uri="{BB962C8B-B14F-4D97-AF65-F5344CB8AC3E}">
        <p14:creationId xmlns:p14="http://schemas.microsoft.com/office/powerpoint/2010/main" val="35407324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62855C-22D0-3F8A-1FA1-80820D17EF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AB56B9-0943-509D-BBAB-018F004463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B55D3E-DA8F-C1E3-92BE-B8CE3EAFFF9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C7C6384-162B-6E8F-BAFA-3EA4EAE46586}"/>
              </a:ext>
            </a:extLst>
          </p:cNvPr>
          <p:cNvSpPr>
            <a:spLocks noGrp="1"/>
          </p:cNvSpPr>
          <p:nvPr>
            <p:ph type="sldNum" sz="quarter" idx="5"/>
          </p:nvPr>
        </p:nvSpPr>
        <p:spPr/>
        <p:txBody>
          <a:bodyPr/>
          <a:lstStyle/>
          <a:p>
            <a:fld id="{B456A6EA-F78A-4BAE-BF0C-95637377610D}" type="slidenum">
              <a:rPr lang="en-US" smtClean="0"/>
              <a:t>23</a:t>
            </a:fld>
            <a:endParaRPr lang="en-US" dirty="0"/>
          </a:p>
        </p:txBody>
      </p:sp>
    </p:spTree>
    <p:extLst>
      <p:ext uri="{BB962C8B-B14F-4D97-AF65-F5344CB8AC3E}">
        <p14:creationId xmlns:p14="http://schemas.microsoft.com/office/powerpoint/2010/main" val="3963028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DD615-2859-DA50-DC4E-F321708618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6BE8EE-AA50-9FFA-E78C-C9BC0774DD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42CC76-2BF9-7987-0575-EC4F8D81E53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50C218C-5B0E-214B-F011-BBD95192B712}"/>
              </a:ext>
            </a:extLst>
          </p:cNvPr>
          <p:cNvSpPr>
            <a:spLocks noGrp="1"/>
          </p:cNvSpPr>
          <p:nvPr>
            <p:ph type="sldNum" sz="quarter" idx="5"/>
          </p:nvPr>
        </p:nvSpPr>
        <p:spPr/>
        <p:txBody>
          <a:bodyPr/>
          <a:lstStyle/>
          <a:p>
            <a:fld id="{B456A6EA-F78A-4BAE-BF0C-95637377610D}" type="slidenum">
              <a:rPr lang="en-US" smtClean="0"/>
              <a:t>24</a:t>
            </a:fld>
            <a:endParaRPr lang="en-US" dirty="0"/>
          </a:p>
        </p:txBody>
      </p:sp>
    </p:spTree>
    <p:extLst>
      <p:ext uri="{BB962C8B-B14F-4D97-AF65-F5344CB8AC3E}">
        <p14:creationId xmlns:p14="http://schemas.microsoft.com/office/powerpoint/2010/main" val="7714653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DA5117-C11E-C830-D914-61771FC5B3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C9E724-B842-2430-7A3E-FF3D99C4A3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2D900C-2FAD-A982-039D-78F4F8CAAFA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5C1EA0B-E71E-4F58-C6BB-59E6F8275366}"/>
              </a:ext>
            </a:extLst>
          </p:cNvPr>
          <p:cNvSpPr>
            <a:spLocks noGrp="1"/>
          </p:cNvSpPr>
          <p:nvPr>
            <p:ph type="sldNum" sz="quarter" idx="5"/>
          </p:nvPr>
        </p:nvSpPr>
        <p:spPr/>
        <p:txBody>
          <a:bodyPr/>
          <a:lstStyle/>
          <a:p>
            <a:fld id="{B456A6EA-F78A-4BAE-BF0C-95637377610D}" type="slidenum">
              <a:rPr lang="en-US" smtClean="0"/>
              <a:t>25</a:t>
            </a:fld>
            <a:endParaRPr lang="en-US" dirty="0"/>
          </a:p>
        </p:txBody>
      </p:sp>
    </p:spTree>
    <p:extLst>
      <p:ext uri="{BB962C8B-B14F-4D97-AF65-F5344CB8AC3E}">
        <p14:creationId xmlns:p14="http://schemas.microsoft.com/office/powerpoint/2010/main" val="11928514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FB49F7-D703-B2C6-1CF5-7C3F2E80EA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B41F0D-221D-D0B0-4998-02B608792A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CDEA4E-C730-8393-01A1-DE526E18081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5238081-C9EF-131F-CEC2-2F822B0C8129}"/>
              </a:ext>
            </a:extLst>
          </p:cNvPr>
          <p:cNvSpPr>
            <a:spLocks noGrp="1"/>
          </p:cNvSpPr>
          <p:nvPr>
            <p:ph type="sldNum" sz="quarter" idx="5"/>
          </p:nvPr>
        </p:nvSpPr>
        <p:spPr/>
        <p:txBody>
          <a:bodyPr/>
          <a:lstStyle/>
          <a:p>
            <a:fld id="{B456A6EA-F78A-4BAE-BF0C-95637377610D}" type="slidenum">
              <a:rPr lang="en-US" smtClean="0"/>
              <a:t>26</a:t>
            </a:fld>
            <a:endParaRPr lang="en-US" dirty="0"/>
          </a:p>
        </p:txBody>
      </p:sp>
    </p:spTree>
    <p:extLst>
      <p:ext uri="{BB962C8B-B14F-4D97-AF65-F5344CB8AC3E}">
        <p14:creationId xmlns:p14="http://schemas.microsoft.com/office/powerpoint/2010/main" val="1163707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AAB739-42B4-81BD-626E-4EDBFD86FC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82FDDD-B698-3F8E-579D-453024E348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BF288F-242A-D298-8066-48DF153C288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1D4D4DD-1FAF-BFEB-C8F3-8E5976F1AD56}"/>
              </a:ext>
            </a:extLst>
          </p:cNvPr>
          <p:cNvSpPr>
            <a:spLocks noGrp="1"/>
          </p:cNvSpPr>
          <p:nvPr>
            <p:ph type="sldNum" sz="quarter" idx="5"/>
          </p:nvPr>
        </p:nvSpPr>
        <p:spPr/>
        <p:txBody>
          <a:bodyPr/>
          <a:lstStyle/>
          <a:p>
            <a:fld id="{B456A6EA-F78A-4BAE-BF0C-95637377610D}" type="slidenum">
              <a:rPr lang="en-US" smtClean="0"/>
              <a:t>27</a:t>
            </a:fld>
            <a:endParaRPr lang="en-US" dirty="0"/>
          </a:p>
        </p:txBody>
      </p:sp>
    </p:spTree>
    <p:extLst>
      <p:ext uri="{BB962C8B-B14F-4D97-AF65-F5344CB8AC3E}">
        <p14:creationId xmlns:p14="http://schemas.microsoft.com/office/powerpoint/2010/main" val="16300842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77B98-9ADB-0951-3C9A-F531BB6AB8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203D38-F465-F4CB-EDFA-A32867C5C3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B410F5-DBFF-F88A-9A5B-E743D0D8CFB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BE7934D-2623-8915-E25E-83C46E474888}"/>
              </a:ext>
            </a:extLst>
          </p:cNvPr>
          <p:cNvSpPr>
            <a:spLocks noGrp="1"/>
          </p:cNvSpPr>
          <p:nvPr>
            <p:ph type="sldNum" sz="quarter" idx="5"/>
          </p:nvPr>
        </p:nvSpPr>
        <p:spPr/>
        <p:txBody>
          <a:bodyPr/>
          <a:lstStyle/>
          <a:p>
            <a:fld id="{B456A6EA-F78A-4BAE-BF0C-95637377610D}" type="slidenum">
              <a:rPr lang="en-US" smtClean="0"/>
              <a:t>28</a:t>
            </a:fld>
            <a:endParaRPr lang="en-US" dirty="0"/>
          </a:p>
        </p:txBody>
      </p:sp>
    </p:spTree>
    <p:extLst>
      <p:ext uri="{BB962C8B-B14F-4D97-AF65-F5344CB8AC3E}">
        <p14:creationId xmlns:p14="http://schemas.microsoft.com/office/powerpoint/2010/main" val="1790118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0D6AA7-6E0C-1D7B-0A7E-1F33D1F43B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2FD49D-1B42-1B2C-F013-3A08E2AE48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88CA34-39DD-9650-9CAF-3DAB7FC4916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A10451B-006E-3325-195E-BA34D2EEE646}"/>
              </a:ext>
            </a:extLst>
          </p:cNvPr>
          <p:cNvSpPr>
            <a:spLocks noGrp="1"/>
          </p:cNvSpPr>
          <p:nvPr>
            <p:ph type="sldNum" sz="quarter" idx="5"/>
          </p:nvPr>
        </p:nvSpPr>
        <p:spPr/>
        <p:txBody>
          <a:bodyPr/>
          <a:lstStyle/>
          <a:p>
            <a:fld id="{B456A6EA-F78A-4BAE-BF0C-95637377610D}" type="slidenum">
              <a:rPr lang="en-US" smtClean="0"/>
              <a:t>7</a:t>
            </a:fld>
            <a:endParaRPr lang="en-US" dirty="0"/>
          </a:p>
        </p:txBody>
      </p:sp>
    </p:spTree>
    <p:extLst>
      <p:ext uri="{BB962C8B-B14F-4D97-AF65-F5344CB8AC3E}">
        <p14:creationId xmlns:p14="http://schemas.microsoft.com/office/powerpoint/2010/main" val="365942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AE5B9-672D-C83F-C7AD-F42114A6FC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864288-7928-7985-7066-B19DD1A762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D52470-0CAC-8B70-14BE-D0D7076E979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C6030FF-518A-D49B-9056-79698F098C1B}"/>
              </a:ext>
            </a:extLst>
          </p:cNvPr>
          <p:cNvSpPr>
            <a:spLocks noGrp="1"/>
          </p:cNvSpPr>
          <p:nvPr>
            <p:ph type="sldNum" sz="quarter" idx="5"/>
          </p:nvPr>
        </p:nvSpPr>
        <p:spPr/>
        <p:txBody>
          <a:bodyPr/>
          <a:lstStyle/>
          <a:p>
            <a:fld id="{B456A6EA-F78A-4BAE-BF0C-95637377610D}" type="slidenum">
              <a:rPr lang="en-US" smtClean="0"/>
              <a:t>8</a:t>
            </a:fld>
            <a:endParaRPr lang="en-US" dirty="0"/>
          </a:p>
        </p:txBody>
      </p:sp>
    </p:spTree>
    <p:extLst>
      <p:ext uri="{BB962C8B-B14F-4D97-AF65-F5344CB8AC3E}">
        <p14:creationId xmlns:p14="http://schemas.microsoft.com/office/powerpoint/2010/main" val="880297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31F41D-D50D-6DD4-BAD4-8B52270539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085AE2-3910-4275-EA9E-5FAEEA4A29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8CC904-3BE3-09B4-6C43-61340E67E8E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158335C-E82A-457B-E0A3-058A33ABEA4A}"/>
              </a:ext>
            </a:extLst>
          </p:cNvPr>
          <p:cNvSpPr>
            <a:spLocks noGrp="1"/>
          </p:cNvSpPr>
          <p:nvPr>
            <p:ph type="sldNum" sz="quarter" idx="5"/>
          </p:nvPr>
        </p:nvSpPr>
        <p:spPr/>
        <p:txBody>
          <a:bodyPr/>
          <a:lstStyle/>
          <a:p>
            <a:fld id="{B456A6EA-F78A-4BAE-BF0C-95637377610D}" type="slidenum">
              <a:rPr lang="en-US" smtClean="0"/>
              <a:t>16</a:t>
            </a:fld>
            <a:endParaRPr lang="en-US" dirty="0"/>
          </a:p>
        </p:txBody>
      </p:sp>
    </p:spTree>
    <p:extLst>
      <p:ext uri="{BB962C8B-B14F-4D97-AF65-F5344CB8AC3E}">
        <p14:creationId xmlns:p14="http://schemas.microsoft.com/office/powerpoint/2010/main" val="1872420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DD55E-700A-E663-C78C-4CD78A6035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5816E2-BBF6-B7E6-B1F5-CB9BCFD939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302F44-380C-ABDA-0BA9-8E78C5A3A03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2B368B4-100E-DF06-26AD-1094B1FE79A1}"/>
              </a:ext>
            </a:extLst>
          </p:cNvPr>
          <p:cNvSpPr>
            <a:spLocks noGrp="1"/>
          </p:cNvSpPr>
          <p:nvPr>
            <p:ph type="sldNum" sz="quarter" idx="5"/>
          </p:nvPr>
        </p:nvSpPr>
        <p:spPr/>
        <p:txBody>
          <a:bodyPr/>
          <a:lstStyle/>
          <a:p>
            <a:fld id="{B456A6EA-F78A-4BAE-BF0C-95637377610D}" type="slidenum">
              <a:rPr lang="en-US" smtClean="0"/>
              <a:t>17</a:t>
            </a:fld>
            <a:endParaRPr lang="en-US" dirty="0"/>
          </a:p>
        </p:txBody>
      </p:sp>
    </p:spTree>
    <p:extLst>
      <p:ext uri="{BB962C8B-B14F-4D97-AF65-F5344CB8AC3E}">
        <p14:creationId xmlns:p14="http://schemas.microsoft.com/office/powerpoint/2010/main" val="3799376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5D99B9-C66C-AC54-BE7F-C7CDB574CC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8056C6-DF59-62D2-32CF-B22D2CC3BE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AF9020-7ABC-A9F4-5508-482A7B02BD3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150BE19-78AF-B1E1-F668-1EB20E7D1F09}"/>
              </a:ext>
            </a:extLst>
          </p:cNvPr>
          <p:cNvSpPr>
            <a:spLocks noGrp="1"/>
          </p:cNvSpPr>
          <p:nvPr>
            <p:ph type="sldNum" sz="quarter" idx="5"/>
          </p:nvPr>
        </p:nvSpPr>
        <p:spPr/>
        <p:txBody>
          <a:bodyPr/>
          <a:lstStyle/>
          <a:p>
            <a:fld id="{B456A6EA-F78A-4BAE-BF0C-95637377610D}" type="slidenum">
              <a:rPr lang="en-US" smtClean="0"/>
              <a:t>18</a:t>
            </a:fld>
            <a:endParaRPr lang="en-US" dirty="0"/>
          </a:p>
        </p:txBody>
      </p:sp>
    </p:spTree>
    <p:extLst>
      <p:ext uri="{BB962C8B-B14F-4D97-AF65-F5344CB8AC3E}">
        <p14:creationId xmlns:p14="http://schemas.microsoft.com/office/powerpoint/2010/main" val="2079867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03BE0D-A4D7-EC50-C032-C2388F2758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B5A27B-D825-1D1B-A34F-46862492FD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A6842B-C92C-0B4D-DDFC-56C4D2A9DCF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390F5A4-BFD9-DE25-C015-D138738654B3}"/>
              </a:ext>
            </a:extLst>
          </p:cNvPr>
          <p:cNvSpPr>
            <a:spLocks noGrp="1"/>
          </p:cNvSpPr>
          <p:nvPr>
            <p:ph type="sldNum" sz="quarter" idx="5"/>
          </p:nvPr>
        </p:nvSpPr>
        <p:spPr/>
        <p:txBody>
          <a:bodyPr/>
          <a:lstStyle/>
          <a:p>
            <a:fld id="{B456A6EA-F78A-4BAE-BF0C-95637377610D}" type="slidenum">
              <a:rPr lang="en-US" smtClean="0"/>
              <a:t>19</a:t>
            </a:fld>
            <a:endParaRPr lang="en-US" dirty="0"/>
          </a:p>
        </p:txBody>
      </p:sp>
    </p:spTree>
    <p:extLst>
      <p:ext uri="{BB962C8B-B14F-4D97-AF65-F5344CB8AC3E}">
        <p14:creationId xmlns:p14="http://schemas.microsoft.com/office/powerpoint/2010/main" val="3229190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A55D27-4D26-1253-8D38-A4697FCE78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32C14D-470A-932E-4416-2FEC7E35F6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3CE09D-0918-186F-71AA-F00BC50C4A9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18E3D74-AA67-7014-34E5-9C5251EC5551}"/>
              </a:ext>
            </a:extLst>
          </p:cNvPr>
          <p:cNvSpPr>
            <a:spLocks noGrp="1"/>
          </p:cNvSpPr>
          <p:nvPr>
            <p:ph type="sldNum" sz="quarter" idx="5"/>
          </p:nvPr>
        </p:nvSpPr>
        <p:spPr/>
        <p:txBody>
          <a:bodyPr/>
          <a:lstStyle/>
          <a:p>
            <a:fld id="{B456A6EA-F78A-4BAE-BF0C-95637377610D}" type="slidenum">
              <a:rPr lang="en-US" smtClean="0"/>
              <a:t>20</a:t>
            </a:fld>
            <a:endParaRPr lang="en-US" dirty="0"/>
          </a:p>
        </p:txBody>
      </p:sp>
    </p:spTree>
    <p:extLst>
      <p:ext uri="{BB962C8B-B14F-4D97-AF65-F5344CB8AC3E}">
        <p14:creationId xmlns:p14="http://schemas.microsoft.com/office/powerpoint/2010/main" val="2653772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0ECDEC-0F39-A1FA-9C36-022A4A6BBF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A87817-57C9-576E-4DB6-69C3C649E2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878029-6CCB-A215-6AAD-8E4314F0446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EE507C0-E4F5-118D-A50C-ACA1000C591A}"/>
              </a:ext>
            </a:extLst>
          </p:cNvPr>
          <p:cNvSpPr>
            <a:spLocks noGrp="1"/>
          </p:cNvSpPr>
          <p:nvPr>
            <p:ph type="sldNum" sz="quarter" idx="5"/>
          </p:nvPr>
        </p:nvSpPr>
        <p:spPr/>
        <p:txBody>
          <a:bodyPr/>
          <a:lstStyle/>
          <a:p>
            <a:fld id="{B456A6EA-F78A-4BAE-BF0C-95637377610D}" type="slidenum">
              <a:rPr lang="en-US" smtClean="0"/>
              <a:t>22</a:t>
            </a:fld>
            <a:endParaRPr lang="en-US" dirty="0"/>
          </a:p>
        </p:txBody>
      </p:sp>
    </p:spTree>
    <p:extLst>
      <p:ext uri="{BB962C8B-B14F-4D97-AF65-F5344CB8AC3E}">
        <p14:creationId xmlns:p14="http://schemas.microsoft.com/office/powerpoint/2010/main" val="2201167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2FE05-7CE1-C5D9-D9F6-E795F7B5B0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5C7BDCF-E2D7-8682-CEEB-06C8285EC3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D4118F-47E8-E69B-5302-56885E8B5EF0}"/>
              </a:ext>
            </a:extLst>
          </p:cNvPr>
          <p:cNvSpPr>
            <a:spLocks noGrp="1"/>
          </p:cNvSpPr>
          <p:nvPr>
            <p:ph type="dt" sz="half" idx="10"/>
          </p:nvPr>
        </p:nvSpPr>
        <p:spPr/>
        <p:txBody>
          <a:bodyPr/>
          <a:lstStyle/>
          <a:p>
            <a:fld id="{B4D67D19-3BAE-49B0-81FF-FF3F5BF1CEA9}" type="datetimeFigureOut">
              <a:rPr lang="en-US" smtClean="0"/>
              <a:t>10/21/2025</a:t>
            </a:fld>
            <a:endParaRPr lang="en-US" dirty="0"/>
          </a:p>
        </p:txBody>
      </p:sp>
      <p:sp>
        <p:nvSpPr>
          <p:cNvPr id="5" name="Footer Placeholder 4">
            <a:extLst>
              <a:ext uri="{FF2B5EF4-FFF2-40B4-BE49-F238E27FC236}">
                <a16:creationId xmlns:a16="http://schemas.microsoft.com/office/drawing/2014/main" id="{FBB1B764-DB24-7EDE-96A5-1CDE3848A9D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53360FB-222A-79E1-2103-5512EE8BD4A9}"/>
              </a:ext>
            </a:extLst>
          </p:cNvPr>
          <p:cNvSpPr>
            <a:spLocks noGrp="1"/>
          </p:cNvSpPr>
          <p:nvPr>
            <p:ph type="sldNum" sz="quarter" idx="12"/>
          </p:nvPr>
        </p:nvSpPr>
        <p:spPr/>
        <p:txBody>
          <a:bodyPr/>
          <a:lstStyle/>
          <a:p>
            <a:fld id="{B2691F1E-0F5D-4126-A82E-BA0177DDAF8B}" type="slidenum">
              <a:rPr lang="en-US" smtClean="0"/>
              <a:t>‹#›</a:t>
            </a:fld>
            <a:endParaRPr lang="en-US" dirty="0"/>
          </a:p>
        </p:txBody>
      </p:sp>
    </p:spTree>
    <p:extLst>
      <p:ext uri="{BB962C8B-B14F-4D97-AF65-F5344CB8AC3E}">
        <p14:creationId xmlns:p14="http://schemas.microsoft.com/office/powerpoint/2010/main" val="4111440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C5585-15EF-181A-DC43-D77FDF7CB97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49C88CF-FBD3-A2F2-1B95-C05B155D95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1CC5BD-42B1-3C90-7750-B498BB399357}"/>
              </a:ext>
            </a:extLst>
          </p:cNvPr>
          <p:cNvSpPr>
            <a:spLocks noGrp="1"/>
          </p:cNvSpPr>
          <p:nvPr>
            <p:ph type="dt" sz="half" idx="10"/>
          </p:nvPr>
        </p:nvSpPr>
        <p:spPr/>
        <p:txBody>
          <a:bodyPr/>
          <a:lstStyle/>
          <a:p>
            <a:fld id="{B4D67D19-3BAE-49B0-81FF-FF3F5BF1CEA9}" type="datetimeFigureOut">
              <a:rPr lang="en-US" smtClean="0"/>
              <a:t>10/21/2025</a:t>
            </a:fld>
            <a:endParaRPr lang="en-US" dirty="0"/>
          </a:p>
        </p:txBody>
      </p:sp>
      <p:sp>
        <p:nvSpPr>
          <p:cNvPr id="5" name="Footer Placeholder 4">
            <a:extLst>
              <a:ext uri="{FF2B5EF4-FFF2-40B4-BE49-F238E27FC236}">
                <a16:creationId xmlns:a16="http://schemas.microsoft.com/office/drawing/2014/main" id="{79C53832-C00F-31B8-9BC4-6E3CE984839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BD989D6-869A-2F78-E691-B9039423FC37}"/>
              </a:ext>
            </a:extLst>
          </p:cNvPr>
          <p:cNvSpPr>
            <a:spLocks noGrp="1"/>
          </p:cNvSpPr>
          <p:nvPr>
            <p:ph type="sldNum" sz="quarter" idx="12"/>
          </p:nvPr>
        </p:nvSpPr>
        <p:spPr/>
        <p:txBody>
          <a:bodyPr/>
          <a:lstStyle/>
          <a:p>
            <a:fld id="{B2691F1E-0F5D-4126-A82E-BA0177DDAF8B}" type="slidenum">
              <a:rPr lang="en-US" smtClean="0"/>
              <a:t>‹#›</a:t>
            </a:fld>
            <a:endParaRPr lang="en-US" dirty="0"/>
          </a:p>
        </p:txBody>
      </p:sp>
    </p:spTree>
    <p:extLst>
      <p:ext uri="{BB962C8B-B14F-4D97-AF65-F5344CB8AC3E}">
        <p14:creationId xmlns:p14="http://schemas.microsoft.com/office/powerpoint/2010/main" val="635588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737834-C80A-DB66-5264-738877C8627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70488C3-2095-D037-4A86-1F6485DE57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004A79-1FF8-9DBE-0D55-C44157F532AC}"/>
              </a:ext>
            </a:extLst>
          </p:cNvPr>
          <p:cNvSpPr>
            <a:spLocks noGrp="1"/>
          </p:cNvSpPr>
          <p:nvPr>
            <p:ph type="dt" sz="half" idx="10"/>
          </p:nvPr>
        </p:nvSpPr>
        <p:spPr/>
        <p:txBody>
          <a:bodyPr/>
          <a:lstStyle/>
          <a:p>
            <a:fld id="{B4D67D19-3BAE-49B0-81FF-FF3F5BF1CEA9}" type="datetimeFigureOut">
              <a:rPr lang="en-US" smtClean="0"/>
              <a:t>10/21/2025</a:t>
            </a:fld>
            <a:endParaRPr lang="en-US" dirty="0"/>
          </a:p>
        </p:txBody>
      </p:sp>
      <p:sp>
        <p:nvSpPr>
          <p:cNvPr id="5" name="Footer Placeholder 4">
            <a:extLst>
              <a:ext uri="{FF2B5EF4-FFF2-40B4-BE49-F238E27FC236}">
                <a16:creationId xmlns:a16="http://schemas.microsoft.com/office/drawing/2014/main" id="{461C941A-C23E-6846-40B1-845CF579A57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70A73D3-8683-0F47-EE2D-1E2D14C50310}"/>
              </a:ext>
            </a:extLst>
          </p:cNvPr>
          <p:cNvSpPr>
            <a:spLocks noGrp="1"/>
          </p:cNvSpPr>
          <p:nvPr>
            <p:ph type="sldNum" sz="quarter" idx="12"/>
          </p:nvPr>
        </p:nvSpPr>
        <p:spPr/>
        <p:txBody>
          <a:bodyPr/>
          <a:lstStyle/>
          <a:p>
            <a:fld id="{B2691F1E-0F5D-4126-A82E-BA0177DDAF8B}" type="slidenum">
              <a:rPr lang="en-US" smtClean="0"/>
              <a:t>‹#›</a:t>
            </a:fld>
            <a:endParaRPr lang="en-US" dirty="0"/>
          </a:p>
        </p:txBody>
      </p:sp>
    </p:spTree>
    <p:extLst>
      <p:ext uri="{BB962C8B-B14F-4D97-AF65-F5344CB8AC3E}">
        <p14:creationId xmlns:p14="http://schemas.microsoft.com/office/powerpoint/2010/main" val="3847104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C8392-A123-E50D-9311-0F608B55CF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BED6DA-B367-1BC0-B151-141C5732E3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51E3E7-3A81-8A2F-9CF1-A3333C728EE9}"/>
              </a:ext>
            </a:extLst>
          </p:cNvPr>
          <p:cNvSpPr>
            <a:spLocks noGrp="1"/>
          </p:cNvSpPr>
          <p:nvPr>
            <p:ph type="dt" sz="half" idx="10"/>
          </p:nvPr>
        </p:nvSpPr>
        <p:spPr/>
        <p:txBody>
          <a:bodyPr/>
          <a:lstStyle/>
          <a:p>
            <a:fld id="{B4D67D19-3BAE-49B0-81FF-FF3F5BF1CEA9}" type="datetimeFigureOut">
              <a:rPr lang="en-US" smtClean="0"/>
              <a:t>10/21/2025</a:t>
            </a:fld>
            <a:endParaRPr lang="en-US" dirty="0"/>
          </a:p>
        </p:txBody>
      </p:sp>
      <p:sp>
        <p:nvSpPr>
          <p:cNvPr id="5" name="Footer Placeholder 4">
            <a:extLst>
              <a:ext uri="{FF2B5EF4-FFF2-40B4-BE49-F238E27FC236}">
                <a16:creationId xmlns:a16="http://schemas.microsoft.com/office/drawing/2014/main" id="{DFDD26D6-C88C-32C1-3CB5-A333B6BE329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1F1B316-635F-2DDC-02C9-B45A80B7D794}"/>
              </a:ext>
            </a:extLst>
          </p:cNvPr>
          <p:cNvSpPr>
            <a:spLocks noGrp="1"/>
          </p:cNvSpPr>
          <p:nvPr>
            <p:ph type="sldNum" sz="quarter" idx="12"/>
          </p:nvPr>
        </p:nvSpPr>
        <p:spPr/>
        <p:txBody>
          <a:bodyPr/>
          <a:lstStyle/>
          <a:p>
            <a:fld id="{B2691F1E-0F5D-4126-A82E-BA0177DDAF8B}" type="slidenum">
              <a:rPr lang="en-US" smtClean="0"/>
              <a:t>‹#›</a:t>
            </a:fld>
            <a:endParaRPr lang="en-US" dirty="0"/>
          </a:p>
        </p:txBody>
      </p:sp>
    </p:spTree>
    <p:extLst>
      <p:ext uri="{BB962C8B-B14F-4D97-AF65-F5344CB8AC3E}">
        <p14:creationId xmlns:p14="http://schemas.microsoft.com/office/powerpoint/2010/main" val="1073128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63EDE-CEF4-30EB-D132-FEB0F9AD38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ECB04DA-96B5-2E71-7D42-016D712602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7BB9B2-F043-68A5-8CFE-AC75E0AC0A8F}"/>
              </a:ext>
            </a:extLst>
          </p:cNvPr>
          <p:cNvSpPr>
            <a:spLocks noGrp="1"/>
          </p:cNvSpPr>
          <p:nvPr>
            <p:ph type="dt" sz="half" idx="10"/>
          </p:nvPr>
        </p:nvSpPr>
        <p:spPr/>
        <p:txBody>
          <a:bodyPr/>
          <a:lstStyle/>
          <a:p>
            <a:fld id="{B4D67D19-3BAE-49B0-81FF-FF3F5BF1CEA9}" type="datetimeFigureOut">
              <a:rPr lang="en-US" smtClean="0"/>
              <a:t>10/21/2025</a:t>
            </a:fld>
            <a:endParaRPr lang="en-US" dirty="0"/>
          </a:p>
        </p:txBody>
      </p:sp>
      <p:sp>
        <p:nvSpPr>
          <p:cNvPr id="5" name="Footer Placeholder 4">
            <a:extLst>
              <a:ext uri="{FF2B5EF4-FFF2-40B4-BE49-F238E27FC236}">
                <a16:creationId xmlns:a16="http://schemas.microsoft.com/office/drawing/2014/main" id="{B33C390C-AAD4-817A-0765-991FF9C47CE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083D3A7-7180-1B09-5D76-F15294E8AA73}"/>
              </a:ext>
            </a:extLst>
          </p:cNvPr>
          <p:cNvSpPr>
            <a:spLocks noGrp="1"/>
          </p:cNvSpPr>
          <p:nvPr>
            <p:ph type="sldNum" sz="quarter" idx="12"/>
          </p:nvPr>
        </p:nvSpPr>
        <p:spPr/>
        <p:txBody>
          <a:bodyPr/>
          <a:lstStyle/>
          <a:p>
            <a:fld id="{B2691F1E-0F5D-4126-A82E-BA0177DDAF8B}" type="slidenum">
              <a:rPr lang="en-US" smtClean="0"/>
              <a:t>‹#›</a:t>
            </a:fld>
            <a:endParaRPr lang="en-US" dirty="0"/>
          </a:p>
        </p:txBody>
      </p:sp>
    </p:spTree>
    <p:extLst>
      <p:ext uri="{BB962C8B-B14F-4D97-AF65-F5344CB8AC3E}">
        <p14:creationId xmlns:p14="http://schemas.microsoft.com/office/powerpoint/2010/main" val="1990607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2BF0B-2D5C-F1E4-48CC-7C5BEBC2E0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30B430-F6EA-F31B-5064-5B037CF3D6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B0331DC-43B8-2341-DC4A-A0BE3FA70D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BA1692-482F-340A-D177-36D48E61D220}"/>
              </a:ext>
            </a:extLst>
          </p:cNvPr>
          <p:cNvSpPr>
            <a:spLocks noGrp="1"/>
          </p:cNvSpPr>
          <p:nvPr>
            <p:ph type="dt" sz="half" idx="10"/>
          </p:nvPr>
        </p:nvSpPr>
        <p:spPr/>
        <p:txBody>
          <a:bodyPr/>
          <a:lstStyle/>
          <a:p>
            <a:fld id="{B4D67D19-3BAE-49B0-81FF-FF3F5BF1CEA9}" type="datetimeFigureOut">
              <a:rPr lang="en-US" smtClean="0"/>
              <a:t>10/21/2025</a:t>
            </a:fld>
            <a:endParaRPr lang="en-US" dirty="0"/>
          </a:p>
        </p:txBody>
      </p:sp>
      <p:sp>
        <p:nvSpPr>
          <p:cNvPr id="6" name="Footer Placeholder 5">
            <a:extLst>
              <a:ext uri="{FF2B5EF4-FFF2-40B4-BE49-F238E27FC236}">
                <a16:creationId xmlns:a16="http://schemas.microsoft.com/office/drawing/2014/main" id="{514D8452-AD8F-0DF1-488B-33150890FB3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3BCAF28-0C8B-5708-421C-5229F911D2E8}"/>
              </a:ext>
            </a:extLst>
          </p:cNvPr>
          <p:cNvSpPr>
            <a:spLocks noGrp="1"/>
          </p:cNvSpPr>
          <p:nvPr>
            <p:ph type="sldNum" sz="quarter" idx="12"/>
          </p:nvPr>
        </p:nvSpPr>
        <p:spPr/>
        <p:txBody>
          <a:bodyPr/>
          <a:lstStyle/>
          <a:p>
            <a:fld id="{B2691F1E-0F5D-4126-A82E-BA0177DDAF8B}" type="slidenum">
              <a:rPr lang="en-US" smtClean="0"/>
              <a:t>‹#›</a:t>
            </a:fld>
            <a:endParaRPr lang="en-US" dirty="0"/>
          </a:p>
        </p:txBody>
      </p:sp>
    </p:spTree>
    <p:extLst>
      <p:ext uri="{BB962C8B-B14F-4D97-AF65-F5344CB8AC3E}">
        <p14:creationId xmlns:p14="http://schemas.microsoft.com/office/powerpoint/2010/main" val="2052615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4C417-77B4-2EFE-741C-51A7377E1DB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2687AE-8942-C7CD-EA91-4CDB965423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F91C72-4BAF-7BA8-F078-6EBDD727F5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E1A059-D2F0-6A96-FE67-D760EBE07A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FE3BB6-5CB6-D8B6-C27E-2A8A33FD3EF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31996C3-EC6F-E962-88C7-55F919A79B6C}"/>
              </a:ext>
            </a:extLst>
          </p:cNvPr>
          <p:cNvSpPr>
            <a:spLocks noGrp="1"/>
          </p:cNvSpPr>
          <p:nvPr>
            <p:ph type="dt" sz="half" idx="10"/>
          </p:nvPr>
        </p:nvSpPr>
        <p:spPr/>
        <p:txBody>
          <a:bodyPr/>
          <a:lstStyle/>
          <a:p>
            <a:fld id="{B4D67D19-3BAE-49B0-81FF-FF3F5BF1CEA9}" type="datetimeFigureOut">
              <a:rPr lang="en-US" smtClean="0"/>
              <a:t>10/21/2025</a:t>
            </a:fld>
            <a:endParaRPr lang="en-US" dirty="0"/>
          </a:p>
        </p:txBody>
      </p:sp>
      <p:sp>
        <p:nvSpPr>
          <p:cNvPr id="8" name="Footer Placeholder 7">
            <a:extLst>
              <a:ext uri="{FF2B5EF4-FFF2-40B4-BE49-F238E27FC236}">
                <a16:creationId xmlns:a16="http://schemas.microsoft.com/office/drawing/2014/main" id="{0827C6BD-9EC5-86C3-F3E5-00DFB46FE3D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D8B086B-4698-3206-F427-872ABA954098}"/>
              </a:ext>
            </a:extLst>
          </p:cNvPr>
          <p:cNvSpPr>
            <a:spLocks noGrp="1"/>
          </p:cNvSpPr>
          <p:nvPr>
            <p:ph type="sldNum" sz="quarter" idx="12"/>
          </p:nvPr>
        </p:nvSpPr>
        <p:spPr/>
        <p:txBody>
          <a:bodyPr/>
          <a:lstStyle/>
          <a:p>
            <a:fld id="{B2691F1E-0F5D-4126-A82E-BA0177DDAF8B}" type="slidenum">
              <a:rPr lang="en-US" smtClean="0"/>
              <a:t>‹#›</a:t>
            </a:fld>
            <a:endParaRPr lang="en-US" dirty="0"/>
          </a:p>
        </p:txBody>
      </p:sp>
    </p:spTree>
    <p:extLst>
      <p:ext uri="{BB962C8B-B14F-4D97-AF65-F5344CB8AC3E}">
        <p14:creationId xmlns:p14="http://schemas.microsoft.com/office/powerpoint/2010/main" val="2923299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FE257-B8B0-3AE7-0CF5-83EFC8BE840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9F48CAE-7956-49CD-4CE5-A44D80CEEB06}"/>
              </a:ext>
            </a:extLst>
          </p:cNvPr>
          <p:cNvSpPr>
            <a:spLocks noGrp="1"/>
          </p:cNvSpPr>
          <p:nvPr>
            <p:ph type="dt" sz="half" idx="10"/>
          </p:nvPr>
        </p:nvSpPr>
        <p:spPr/>
        <p:txBody>
          <a:bodyPr/>
          <a:lstStyle/>
          <a:p>
            <a:fld id="{B4D67D19-3BAE-49B0-81FF-FF3F5BF1CEA9}" type="datetimeFigureOut">
              <a:rPr lang="en-US" smtClean="0"/>
              <a:t>10/21/2025</a:t>
            </a:fld>
            <a:endParaRPr lang="en-US" dirty="0"/>
          </a:p>
        </p:txBody>
      </p:sp>
      <p:sp>
        <p:nvSpPr>
          <p:cNvPr id="4" name="Footer Placeholder 3">
            <a:extLst>
              <a:ext uri="{FF2B5EF4-FFF2-40B4-BE49-F238E27FC236}">
                <a16:creationId xmlns:a16="http://schemas.microsoft.com/office/drawing/2014/main" id="{98BE4857-4B16-52A8-5B76-38FE225BB2C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FC3F0FA-DE84-38C3-415D-5A59D1CBA3CC}"/>
              </a:ext>
            </a:extLst>
          </p:cNvPr>
          <p:cNvSpPr>
            <a:spLocks noGrp="1"/>
          </p:cNvSpPr>
          <p:nvPr>
            <p:ph type="sldNum" sz="quarter" idx="12"/>
          </p:nvPr>
        </p:nvSpPr>
        <p:spPr/>
        <p:txBody>
          <a:bodyPr/>
          <a:lstStyle/>
          <a:p>
            <a:fld id="{B2691F1E-0F5D-4126-A82E-BA0177DDAF8B}" type="slidenum">
              <a:rPr lang="en-US" smtClean="0"/>
              <a:t>‹#›</a:t>
            </a:fld>
            <a:endParaRPr lang="en-US" dirty="0"/>
          </a:p>
        </p:txBody>
      </p:sp>
    </p:spTree>
    <p:extLst>
      <p:ext uri="{BB962C8B-B14F-4D97-AF65-F5344CB8AC3E}">
        <p14:creationId xmlns:p14="http://schemas.microsoft.com/office/powerpoint/2010/main" val="546579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137E20-264C-875D-7668-151BC5232E1E}"/>
              </a:ext>
            </a:extLst>
          </p:cNvPr>
          <p:cNvSpPr>
            <a:spLocks noGrp="1"/>
          </p:cNvSpPr>
          <p:nvPr>
            <p:ph type="dt" sz="half" idx="10"/>
          </p:nvPr>
        </p:nvSpPr>
        <p:spPr/>
        <p:txBody>
          <a:bodyPr/>
          <a:lstStyle/>
          <a:p>
            <a:fld id="{B4D67D19-3BAE-49B0-81FF-FF3F5BF1CEA9}" type="datetimeFigureOut">
              <a:rPr lang="en-US" smtClean="0"/>
              <a:t>10/21/2025</a:t>
            </a:fld>
            <a:endParaRPr lang="en-US" dirty="0"/>
          </a:p>
        </p:txBody>
      </p:sp>
      <p:sp>
        <p:nvSpPr>
          <p:cNvPr id="3" name="Footer Placeholder 2">
            <a:extLst>
              <a:ext uri="{FF2B5EF4-FFF2-40B4-BE49-F238E27FC236}">
                <a16:creationId xmlns:a16="http://schemas.microsoft.com/office/drawing/2014/main" id="{990C39BC-2469-7B3A-72E0-E9E3F342745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60FF63A-436C-57A9-0043-2E19D8CE4329}"/>
              </a:ext>
            </a:extLst>
          </p:cNvPr>
          <p:cNvSpPr>
            <a:spLocks noGrp="1"/>
          </p:cNvSpPr>
          <p:nvPr>
            <p:ph type="sldNum" sz="quarter" idx="12"/>
          </p:nvPr>
        </p:nvSpPr>
        <p:spPr/>
        <p:txBody>
          <a:bodyPr/>
          <a:lstStyle/>
          <a:p>
            <a:fld id="{B2691F1E-0F5D-4126-A82E-BA0177DDAF8B}" type="slidenum">
              <a:rPr lang="en-US" smtClean="0"/>
              <a:t>‹#›</a:t>
            </a:fld>
            <a:endParaRPr lang="en-US" dirty="0"/>
          </a:p>
        </p:txBody>
      </p:sp>
    </p:spTree>
    <p:extLst>
      <p:ext uri="{BB962C8B-B14F-4D97-AF65-F5344CB8AC3E}">
        <p14:creationId xmlns:p14="http://schemas.microsoft.com/office/powerpoint/2010/main" val="1074934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7E2C0-1815-2579-D7FC-28161E3EAB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7C180EB-778C-2D59-B833-05B7921A19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68C5001-41DF-A827-8A63-913CB843A4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48043D-53BB-F650-1C5D-074008F479E1}"/>
              </a:ext>
            </a:extLst>
          </p:cNvPr>
          <p:cNvSpPr>
            <a:spLocks noGrp="1"/>
          </p:cNvSpPr>
          <p:nvPr>
            <p:ph type="dt" sz="half" idx="10"/>
          </p:nvPr>
        </p:nvSpPr>
        <p:spPr/>
        <p:txBody>
          <a:bodyPr/>
          <a:lstStyle/>
          <a:p>
            <a:fld id="{B4D67D19-3BAE-49B0-81FF-FF3F5BF1CEA9}" type="datetimeFigureOut">
              <a:rPr lang="en-US" smtClean="0"/>
              <a:t>10/21/2025</a:t>
            </a:fld>
            <a:endParaRPr lang="en-US" dirty="0"/>
          </a:p>
        </p:txBody>
      </p:sp>
      <p:sp>
        <p:nvSpPr>
          <p:cNvPr id="6" name="Footer Placeholder 5">
            <a:extLst>
              <a:ext uri="{FF2B5EF4-FFF2-40B4-BE49-F238E27FC236}">
                <a16:creationId xmlns:a16="http://schemas.microsoft.com/office/drawing/2014/main" id="{70902EF8-A7C0-44AA-9807-D4448BA0395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2F85D74-BB62-3BC1-35AD-2B4C801633CF}"/>
              </a:ext>
            </a:extLst>
          </p:cNvPr>
          <p:cNvSpPr>
            <a:spLocks noGrp="1"/>
          </p:cNvSpPr>
          <p:nvPr>
            <p:ph type="sldNum" sz="quarter" idx="12"/>
          </p:nvPr>
        </p:nvSpPr>
        <p:spPr/>
        <p:txBody>
          <a:bodyPr/>
          <a:lstStyle/>
          <a:p>
            <a:fld id="{B2691F1E-0F5D-4126-A82E-BA0177DDAF8B}" type="slidenum">
              <a:rPr lang="en-US" smtClean="0"/>
              <a:t>‹#›</a:t>
            </a:fld>
            <a:endParaRPr lang="en-US" dirty="0"/>
          </a:p>
        </p:txBody>
      </p:sp>
    </p:spTree>
    <p:extLst>
      <p:ext uri="{BB962C8B-B14F-4D97-AF65-F5344CB8AC3E}">
        <p14:creationId xmlns:p14="http://schemas.microsoft.com/office/powerpoint/2010/main" val="2940898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FCA14-BEF0-2C7F-2E50-D5D2645843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A5C874-3529-E223-68F9-E50A140615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6AE00D1-6D0C-6DC2-0AA1-580AF5002C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FA8813-A207-DF88-2D06-1C1FCBB0D4AE}"/>
              </a:ext>
            </a:extLst>
          </p:cNvPr>
          <p:cNvSpPr>
            <a:spLocks noGrp="1"/>
          </p:cNvSpPr>
          <p:nvPr>
            <p:ph type="dt" sz="half" idx="10"/>
          </p:nvPr>
        </p:nvSpPr>
        <p:spPr/>
        <p:txBody>
          <a:bodyPr/>
          <a:lstStyle/>
          <a:p>
            <a:fld id="{B4D67D19-3BAE-49B0-81FF-FF3F5BF1CEA9}" type="datetimeFigureOut">
              <a:rPr lang="en-US" smtClean="0"/>
              <a:t>10/21/2025</a:t>
            </a:fld>
            <a:endParaRPr lang="en-US" dirty="0"/>
          </a:p>
        </p:txBody>
      </p:sp>
      <p:sp>
        <p:nvSpPr>
          <p:cNvPr id="6" name="Footer Placeholder 5">
            <a:extLst>
              <a:ext uri="{FF2B5EF4-FFF2-40B4-BE49-F238E27FC236}">
                <a16:creationId xmlns:a16="http://schemas.microsoft.com/office/drawing/2014/main" id="{904E56CC-18C4-55C3-0EE2-D1AF592EF6C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3188DCB-687B-E1C0-B105-D21B90A795E4}"/>
              </a:ext>
            </a:extLst>
          </p:cNvPr>
          <p:cNvSpPr>
            <a:spLocks noGrp="1"/>
          </p:cNvSpPr>
          <p:nvPr>
            <p:ph type="sldNum" sz="quarter" idx="12"/>
          </p:nvPr>
        </p:nvSpPr>
        <p:spPr/>
        <p:txBody>
          <a:bodyPr/>
          <a:lstStyle/>
          <a:p>
            <a:fld id="{B2691F1E-0F5D-4126-A82E-BA0177DDAF8B}" type="slidenum">
              <a:rPr lang="en-US" smtClean="0"/>
              <a:t>‹#›</a:t>
            </a:fld>
            <a:endParaRPr lang="en-US" dirty="0"/>
          </a:p>
        </p:txBody>
      </p:sp>
    </p:spTree>
    <p:extLst>
      <p:ext uri="{BB962C8B-B14F-4D97-AF65-F5344CB8AC3E}">
        <p14:creationId xmlns:p14="http://schemas.microsoft.com/office/powerpoint/2010/main" val="55982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BA0F8C-3C13-54D8-F6AB-A04814CC53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C99CA6F-8BFD-3113-1669-A231C0788F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72F6DA-C7CF-FE5B-9339-A9C738BEC7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D67D19-3BAE-49B0-81FF-FF3F5BF1CEA9}" type="datetimeFigureOut">
              <a:rPr lang="en-US" smtClean="0"/>
              <a:t>10/21/2025</a:t>
            </a:fld>
            <a:endParaRPr lang="en-US" dirty="0"/>
          </a:p>
        </p:txBody>
      </p:sp>
      <p:sp>
        <p:nvSpPr>
          <p:cNvPr id="5" name="Footer Placeholder 4">
            <a:extLst>
              <a:ext uri="{FF2B5EF4-FFF2-40B4-BE49-F238E27FC236}">
                <a16:creationId xmlns:a16="http://schemas.microsoft.com/office/drawing/2014/main" id="{B1A88261-B7D4-EC29-A5D9-19092511E8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C48D8D6-8A01-98B7-6114-4EEF5E5C0D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691F1E-0F5D-4126-A82E-BA0177DDAF8B}" type="slidenum">
              <a:rPr lang="en-US" smtClean="0"/>
              <a:t>‹#›</a:t>
            </a:fld>
            <a:endParaRPr lang="en-US" dirty="0"/>
          </a:p>
        </p:txBody>
      </p:sp>
      <p:pic>
        <p:nvPicPr>
          <p:cNvPr id="8" name="Picture 7" descr="A picture containing text, scissors&#10;&#10;Description automatically generated">
            <a:extLst>
              <a:ext uri="{FF2B5EF4-FFF2-40B4-BE49-F238E27FC236}">
                <a16:creationId xmlns:a16="http://schemas.microsoft.com/office/drawing/2014/main" id="{CA0026FC-5740-166E-F8B0-1C4D4ACD936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273790" y="6400280"/>
            <a:ext cx="1644420" cy="411105"/>
          </a:xfrm>
          <a:prstGeom prst="rect">
            <a:avLst/>
          </a:prstGeom>
        </p:spPr>
      </p:pic>
    </p:spTree>
    <p:extLst>
      <p:ext uri="{BB962C8B-B14F-4D97-AF65-F5344CB8AC3E}">
        <p14:creationId xmlns:p14="http://schemas.microsoft.com/office/powerpoint/2010/main" val="874042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linkedin.com/in/sukhi-chuhan/" TargetMode="External"/><Relationship Id="rId2" Type="http://schemas.openxmlformats.org/officeDocument/2006/relationships/hyperlink" Target="https://www.linkedin.com/in/fcorella/" TargetMode="External"/><Relationship Id="rId1" Type="http://schemas.openxmlformats.org/officeDocument/2006/relationships/slideLayout" Target="../slideLayouts/slideLayout1.xml"/><Relationship Id="rId5" Type="http://schemas.openxmlformats.org/officeDocument/2006/relationships/hyperlink" Target="https://www.linkedin.com/in/veronicawojnas/" TargetMode="External"/><Relationship Id="rId4" Type="http://schemas.openxmlformats.org/officeDocument/2006/relationships/hyperlink" Target="https://www.pemaselden.com/"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21.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29.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10.tmp"/><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60.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9.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2009EF1-50D2-FCBB-F774-CFF293DAE300}"/>
              </a:ext>
            </a:extLst>
          </p:cNvPr>
          <p:cNvSpPr>
            <a:spLocks noGrp="1"/>
          </p:cNvSpPr>
          <p:nvPr>
            <p:ph type="subTitle" idx="1"/>
          </p:nvPr>
        </p:nvSpPr>
        <p:spPr>
          <a:xfrm>
            <a:off x="2458064" y="2703871"/>
            <a:ext cx="7275871" cy="3500283"/>
          </a:xfrm>
        </p:spPr>
        <p:txBody>
          <a:bodyPr>
            <a:normAutofit/>
          </a:bodyPr>
          <a:lstStyle/>
          <a:p>
            <a:pPr>
              <a:spcBef>
                <a:spcPts val="0"/>
              </a:spcBef>
            </a:pPr>
            <a:r>
              <a:rPr lang="en-US" dirty="0"/>
              <a:t>Presentation at IIW XLI, by </a:t>
            </a:r>
            <a:endParaRPr lang="en-US" dirty="0">
              <a:hlinkClick r:id="rId2"/>
            </a:endParaRPr>
          </a:p>
          <a:p>
            <a:r>
              <a:rPr lang="en-US" dirty="0">
                <a:hlinkClick r:id="rId2"/>
              </a:rPr>
              <a:t>Francisco Corella</a:t>
            </a:r>
            <a:endParaRPr lang="en-US" dirty="0"/>
          </a:p>
          <a:p>
            <a:pPr>
              <a:spcBef>
                <a:spcPts val="0"/>
              </a:spcBef>
            </a:pPr>
            <a:r>
              <a:rPr lang="en-US" dirty="0"/>
              <a:t>fcorella@pomcor.com</a:t>
            </a:r>
          </a:p>
          <a:p>
            <a:pPr>
              <a:spcBef>
                <a:spcPts val="0"/>
              </a:spcBef>
            </a:pPr>
            <a:endParaRPr lang="en-US" dirty="0"/>
          </a:p>
          <a:p>
            <a:pPr>
              <a:spcBef>
                <a:spcPts val="0"/>
              </a:spcBef>
            </a:pPr>
            <a:r>
              <a:rPr lang="en-US" dirty="0"/>
              <a:t>Joint work with</a:t>
            </a:r>
          </a:p>
          <a:p>
            <a:pPr>
              <a:spcBef>
                <a:spcPts val="0"/>
              </a:spcBef>
            </a:pPr>
            <a:r>
              <a:rPr lang="en-US" dirty="0">
                <a:hlinkClick r:id="rId3"/>
              </a:rPr>
              <a:t>Sukhi Chuhan</a:t>
            </a:r>
            <a:r>
              <a:rPr lang="en-US" dirty="0"/>
              <a:t>, </a:t>
            </a:r>
            <a:r>
              <a:rPr lang="en-US" dirty="0">
                <a:hlinkClick r:id="rId4"/>
              </a:rPr>
              <a:t>Pema Selden</a:t>
            </a:r>
            <a:r>
              <a:rPr lang="en-US" dirty="0"/>
              <a:t> and </a:t>
            </a:r>
            <a:r>
              <a:rPr lang="en-US" dirty="0">
                <a:hlinkClick r:id="rId5"/>
              </a:rPr>
              <a:t>Veronica </a:t>
            </a:r>
            <a:r>
              <a:rPr lang="en-US" dirty="0" err="1">
                <a:hlinkClick r:id="rId5"/>
              </a:rPr>
              <a:t>Wojnas</a:t>
            </a:r>
            <a:endParaRPr lang="en-US" dirty="0"/>
          </a:p>
          <a:p>
            <a:pPr>
              <a:spcBef>
                <a:spcPts val="0"/>
              </a:spcBef>
            </a:pPr>
            <a:endParaRPr lang="en-US" dirty="0"/>
          </a:p>
          <a:p>
            <a:pPr>
              <a:spcBef>
                <a:spcPts val="0"/>
              </a:spcBef>
            </a:pPr>
            <a:r>
              <a:rPr lang="en-US" dirty="0"/>
              <a:t>October 2025</a:t>
            </a:r>
          </a:p>
          <a:p>
            <a:pPr>
              <a:spcBef>
                <a:spcPts val="0"/>
              </a:spcBef>
            </a:pPr>
            <a:endParaRPr lang="en-US" dirty="0"/>
          </a:p>
          <a:p>
            <a:pPr>
              <a:spcBef>
                <a:spcPts val="0"/>
              </a:spcBef>
            </a:pPr>
            <a:endParaRPr lang="en-US" dirty="0"/>
          </a:p>
        </p:txBody>
      </p:sp>
      <p:sp>
        <p:nvSpPr>
          <p:cNvPr id="6" name="Title 1">
            <a:extLst>
              <a:ext uri="{FF2B5EF4-FFF2-40B4-BE49-F238E27FC236}">
                <a16:creationId xmlns:a16="http://schemas.microsoft.com/office/drawing/2014/main" id="{D48A5C17-65D2-5BDD-66AE-71EBA20460B9}"/>
              </a:ext>
            </a:extLst>
          </p:cNvPr>
          <p:cNvSpPr txBox="1">
            <a:spLocks/>
          </p:cNvSpPr>
          <p:nvPr/>
        </p:nvSpPr>
        <p:spPr>
          <a:xfrm>
            <a:off x="948617" y="495639"/>
            <a:ext cx="10668000" cy="203557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solidFill>
                  <a:schemeClr val="accent6"/>
                </a:solidFill>
              </a:rPr>
              <a:t>A driver’s license credential usable for website registration and traffic stops</a:t>
            </a:r>
          </a:p>
        </p:txBody>
      </p:sp>
    </p:spTree>
    <p:extLst>
      <p:ext uri="{BB962C8B-B14F-4D97-AF65-F5344CB8AC3E}">
        <p14:creationId xmlns:p14="http://schemas.microsoft.com/office/powerpoint/2010/main" val="168699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56E822-92D0-27DA-FB10-3AC851F2A223}"/>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10FD73AF-E7F1-CEDF-B6BF-AB9C928B0F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404" y="-123288"/>
            <a:ext cx="11673192" cy="6858000"/>
          </a:xfrm>
          <a:prstGeom prst="rect">
            <a:avLst/>
          </a:prstGeom>
        </p:spPr>
      </p:pic>
      <p:cxnSp>
        <p:nvCxnSpPr>
          <p:cNvPr id="6" name="Straight Arrow Connector 5">
            <a:extLst>
              <a:ext uri="{FF2B5EF4-FFF2-40B4-BE49-F238E27FC236}">
                <a16:creationId xmlns:a16="http://schemas.microsoft.com/office/drawing/2014/main" id="{19A1CCBA-9A4E-B49A-3A49-9CAA8E2BB925}"/>
              </a:ext>
            </a:extLst>
          </p:cNvPr>
          <p:cNvCxnSpPr/>
          <p:nvPr/>
        </p:nvCxnSpPr>
        <p:spPr>
          <a:xfrm flipV="1">
            <a:off x="3695861" y="3174101"/>
            <a:ext cx="770562" cy="513708"/>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7563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4B65FC2D-68C0-BFB0-6A2B-8BD3F616D7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404" y="0"/>
            <a:ext cx="11673192" cy="6858000"/>
          </a:xfrm>
          <a:prstGeom prst="rect">
            <a:avLst/>
          </a:prstGeom>
        </p:spPr>
      </p:pic>
    </p:spTree>
    <p:extLst>
      <p:ext uri="{BB962C8B-B14F-4D97-AF65-F5344CB8AC3E}">
        <p14:creationId xmlns:p14="http://schemas.microsoft.com/office/powerpoint/2010/main" val="2445594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5F0ABE33-484C-B63C-0902-4F1D38DE52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404" y="0"/>
            <a:ext cx="11673192" cy="6858000"/>
          </a:xfrm>
          <a:prstGeom prst="rect">
            <a:avLst/>
          </a:prstGeom>
        </p:spPr>
      </p:pic>
    </p:spTree>
    <p:extLst>
      <p:ext uri="{BB962C8B-B14F-4D97-AF65-F5344CB8AC3E}">
        <p14:creationId xmlns:p14="http://schemas.microsoft.com/office/powerpoint/2010/main" val="2174388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47128-5680-7D0D-8D8D-EFB2BC5406D0}"/>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97B88312-46C5-0B76-057B-E71FDF093C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404" y="0"/>
            <a:ext cx="11673192" cy="6858000"/>
          </a:xfrm>
          <a:prstGeom prst="rect">
            <a:avLst/>
          </a:prstGeom>
        </p:spPr>
      </p:pic>
      <p:cxnSp>
        <p:nvCxnSpPr>
          <p:cNvPr id="4" name="Straight Arrow Connector 3">
            <a:extLst>
              <a:ext uri="{FF2B5EF4-FFF2-40B4-BE49-F238E27FC236}">
                <a16:creationId xmlns:a16="http://schemas.microsoft.com/office/drawing/2014/main" id="{2D48A8AB-E912-BF3D-E215-F8EB38EDC05E}"/>
              </a:ext>
            </a:extLst>
          </p:cNvPr>
          <p:cNvCxnSpPr>
            <a:cxnSpLocks/>
          </p:cNvCxnSpPr>
          <p:nvPr/>
        </p:nvCxnSpPr>
        <p:spPr>
          <a:xfrm flipH="1">
            <a:off x="4318142" y="2531550"/>
            <a:ext cx="748128" cy="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8715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93CD97-5387-DE13-359B-858204F5FBAC}"/>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802668C6-0387-FA98-3F48-07560B2B18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808" y="296562"/>
            <a:ext cx="11673192" cy="6858000"/>
          </a:xfrm>
          <a:prstGeom prst="rect">
            <a:avLst/>
          </a:prstGeom>
        </p:spPr>
      </p:pic>
      <p:cxnSp>
        <p:nvCxnSpPr>
          <p:cNvPr id="4" name="Straight Arrow Connector 3">
            <a:extLst>
              <a:ext uri="{FF2B5EF4-FFF2-40B4-BE49-F238E27FC236}">
                <a16:creationId xmlns:a16="http://schemas.microsoft.com/office/drawing/2014/main" id="{950989FF-62B4-959A-C630-58FC12175BA9}"/>
              </a:ext>
            </a:extLst>
          </p:cNvPr>
          <p:cNvCxnSpPr>
            <a:cxnSpLocks/>
          </p:cNvCxnSpPr>
          <p:nvPr/>
        </p:nvCxnSpPr>
        <p:spPr>
          <a:xfrm flipH="1">
            <a:off x="4318142" y="2531550"/>
            <a:ext cx="748128" cy="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 name="Straight Arrow Connector 1">
            <a:extLst>
              <a:ext uri="{FF2B5EF4-FFF2-40B4-BE49-F238E27FC236}">
                <a16:creationId xmlns:a16="http://schemas.microsoft.com/office/drawing/2014/main" id="{9AC0EE23-6BCA-F616-6C71-DF227C0E0556}"/>
              </a:ext>
            </a:extLst>
          </p:cNvPr>
          <p:cNvCxnSpPr>
            <a:cxnSpLocks/>
          </p:cNvCxnSpPr>
          <p:nvPr/>
        </p:nvCxnSpPr>
        <p:spPr>
          <a:xfrm rot="5400000" flipH="1">
            <a:off x="1047721" y="4796962"/>
            <a:ext cx="748128" cy="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5192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D0B67B1A-D724-E135-B6DA-030136B6CE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404" y="0"/>
            <a:ext cx="11673192" cy="6858000"/>
          </a:xfrm>
          <a:prstGeom prst="rect">
            <a:avLst/>
          </a:prstGeom>
        </p:spPr>
      </p:pic>
      <p:cxnSp>
        <p:nvCxnSpPr>
          <p:cNvPr id="4" name="Straight Arrow Connector 3">
            <a:extLst>
              <a:ext uri="{FF2B5EF4-FFF2-40B4-BE49-F238E27FC236}">
                <a16:creationId xmlns:a16="http://schemas.microsoft.com/office/drawing/2014/main" id="{C8892BA8-27D9-AF20-ACF0-DD08C7003587}"/>
              </a:ext>
            </a:extLst>
          </p:cNvPr>
          <p:cNvCxnSpPr>
            <a:cxnSpLocks/>
          </p:cNvCxnSpPr>
          <p:nvPr/>
        </p:nvCxnSpPr>
        <p:spPr>
          <a:xfrm rot="5400000" flipH="1">
            <a:off x="1972395" y="4026400"/>
            <a:ext cx="748128" cy="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11D9E471-6389-7987-F715-7DBC43EBDFD4}"/>
              </a:ext>
            </a:extLst>
          </p:cNvPr>
          <p:cNvSpPr txBox="1"/>
          <p:nvPr/>
        </p:nvSpPr>
        <p:spPr>
          <a:xfrm>
            <a:off x="903889" y="4382736"/>
            <a:ext cx="4351283" cy="830997"/>
          </a:xfrm>
          <a:prstGeom prst="rect">
            <a:avLst/>
          </a:prstGeom>
          <a:noFill/>
        </p:spPr>
        <p:txBody>
          <a:bodyPr wrap="square" rtlCol="0">
            <a:spAutoFit/>
          </a:bodyPr>
          <a:lstStyle/>
          <a:p>
            <a:r>
              <a:rPr lang="en-US" sz="2400" dirty="0">
                <a:solidFill>
                  <a:srgbClr val="FF0000"/>
                </a:solidFill>
              </a:rPr>
              <a:t>URL requesting driver record, which has the attributes</a:t>
            </a:r>
          </a:p>
        </p:txBody>
      </p:sp>
    </p:spTree>
    <p:extLst>
      <p:ext uri="{BB962C8B-B14F-4D97-AF65-F5344CB8AC3E}">
        <p14:creationId xmlns:p14="http://schemas.microsoft.com/office/powerpoint/2010/main" val="3930364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247EA6-D162-8F82-D8C0-EAC27BAB01C4}"/>
            </a:ext>
          </a:extLst>
        </p:cNvPr>
        <p:cNvGrpSpPr/>
        <p:nvPr/>
      </p:nvGrpSpPr>
      <p:grpSpPr>
        <a:xfrm>
          <a:off x="0" y="0"/>
          <a:ext cx="0" cy="0"/>
          <a:chOff x="0" y="0"/>
          <a:chExt cx="0" cy="0"/>
        </a:xfrm>
      </p:grpSpPr>
      <p:sp>
        <p:nvSpPr>
          <p:cNvPr id="55" name="TextBox 54">
            <a:extLst>
              <a:ext uri="{FF2B5EF4-FFF2-40B4-BE49-F238E27FC236}">
                <a16:creationId xmlns:a16="http://schemas.microsoft.com/office/drawing/2014/main" id="{B8662543-72E4-F2C5-6A27-03283682865B}"/>
              </a:ext>
            </a:extLst>
          </p:cNvPr>
          <p:cNvSpPr txBox="1"/>
          <p:nvPr/>
        </p:nvSpPr>
        <p:spPr>
          <a:xfrm>
            <a:off x="1513703" y="164408"/>
            <a:ext cx="7179275" cy="6186309"/>
          </a:xfrm>
          <a:prstGeom prst="rect">
            <a:avLst/>
          </a:prstGeom>
          <a:noFill/>
          <a:ln w="25400">
            <a:solidFill>
              <a:schemeClr val="accent1">
                <a:shade val="15000"/>
              </a:schemeClr>
            </a:solidFill>
          </a:ln>
        </p:spPr>
        <p:txBody>
          <a:bodyPr wrap="square" rtlCol="0">
            <a:spAutoFit/>
          </a:bodyPr>
          <a:lstStyle/>
          <a:p>
            <a:pPr algn="ctr"/>
            <a:r>
              <a:rPr lang="en-US" dirty="0"/>
              <a:t>RSTA office</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54" name="TextBox 53">
            <a:extLst>
              <a:ext uri="{FF2B5EF4-FFF2-40B4-BE49-F238E27FC236}">
                <a16:creationId xmlns:a16="http://schemas.microsoft.com/office/drawing/2014/main" id="{3A72686B-0850-AAD9-F1FF-F8F4B73A3434}"/>
              </a:ext>
            </a:extLst>
          </p:cNvPr>
          <p:cNvSpPr txBox="1"/>
          <p:nvPr/>
        </p:nvSpPr>
        <p:spPr>
          <a:xfrm>
            <a:off x="1750748" y="507283"/>
            <a:ext cx="6081297" cy="2308324"/>
          </a:xfrm>
          <a:prstGeom prst="rect">
            <a:avLst/>
          </a:prstGeom>
          <a:noFill/>
          <a:ln w="25400">
            <a:solidFill>
              <a:schemeClr val="accent1">
                <a:shade val="15000"/>
              </a:schemeClr>
            </a:solidFill>
          </a:ln>
        </p:spPr>
        <p:txBody>
          <a:bodyPr wrap="square" rtlCol="0">
            <a:spAutoFit/>
          </a:bodyPr>
          <a:lstStyle/>
          <a:p>
            <a:pPr algn="ctr"/>
            <a:r>
              <a:rPr lang="en-US" dirty="0"/>
              <a:t>RSTA data center</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13" name="TextBox 12">
            <a:extLst>
              <a:ext uri="{FF2B5EF4-FFF2-40B4-BE49-F238E27FC236}">
                <a16:creationId xmlns:a16="http://schemas.microsoft.com/office/drawing/2014/main" id="{EA695CF4-B8A0-4217-D4CC-76C93D53044B}"/>
              </a:ext>
            </a:extLst>
          </p:cNvPr>
          <p:cNvSpPr txBox="1"/>
          <p:nvPr/>
        </p:nvSpPr>
        <p:spPr>
          <a:xfrm>
            <a:off x="2001304" y="953169"/>
            <a:ext cx="1402816" cy="1200329"/>
          </a:xfrm>
          <a:prstGeom prst="rect">
            <a:avLst/>
          </a:prstGeom>
          <a:noFill/>
          <a:ln w="25400">
            <a:solidFill>
              <a:schemeClr val="accent1">
                <a:shade val="15000"/>
              </a:schemeClr>
            </a:solidFill>
          </a:ln>
        </p:spPr>
        <p:txBody>
          <a:bodyPr wrap="square" rtlCol="0">
            <a:spAutoFit/>
          </a:bodyPr>
          <a:lstStyle/>
          <a:p>
            <a:pPr algn="ctr"/>
            <a:r>
              <a:rPr lang="en-US" dirty="0"/>
              <a:t>Internal</a:t>
            </a:r>
          </a:p>
          <a:p>
            <a:pPr algn="ctr"/>
            <a:r>
              <a:rPr lang="en-US" dirty="0"/>
              <a:t>Server</a:t>
            </a:r>
          </a:p>
          <a:p>
            <a:pPr algn="ctr"/>
            <a:endParaRPr lang="en-US" dirty="0"/>
          </a:p>
          <a:p>
            <a:pPr algn="ctr"/>
            <a:endParaRPr lang="en-US" dirty="0"/>
          </a:p>
        </p:txBody>
      </p:sp>
      <p:pic>
        <p:nvPicPr>
          <p:cNvPr id="17" name="Graphic 16" descr="Cloud outline">
            <a:extLst>
              <a:ext uri="{FF2B5EF4-FFF2-40B4-BE49-F238E27FC236}">
                <a16:creationId xmlns:a16="http://schemas.microsoft.com/office/drawing/2014/main" id="{3644EA16-2E01-14DC-D082-EB10509166A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31282" y="722964"/>
            <a:ext cx="1402816" cy="1643185"/>
          </a:xfrm>
          <a:prstGeom prst="rect">
            <a:avLst/>
          </a:prstGeom>
        </p:spPr>
      </p:pic>
      <p:pic>
        <p:nvPicPr>
          <p:cNvPr id="21" name="Graphic 20" descr="Cloud outline">
            <a:extLst>
              <a:ext uri="{FF2B5EF4-FFF2-40B4-BE49-F238E27FC236}">
                <a16:creationId xmlns:a16="http://schemas.microsoft.com/office/drawing/2014/main" id="{58D536B8-E017-5A5B-7CE6-D55CC5DBDF2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39170" y="1924604"/>
            <a:ext cx="1402816" cy="1643186"/>
          </a:xfrm>
          <a:prstGeom prst="rect">
            <a:avLst/>
          </a:prstGeom>
        </p:spPr>
      </p:pic>
      <p:sp>
        <p:nvSpPr>
          <p:cNvPr id="22" name="TextBox 21">
            <a:extLst>
              <a:ext uri="{FF2B5EF4-FFF2-40B4-BE49-F238E27FC236}">
                <a16:creationId xmlns:a16="http://schemas.microsoft.com/office/drawing/2014/main" id="{24D739D2-1DDD-9ACD-355B-D75B0B565410}"/>
              </a:ext>
            </a:extLst>
          </p:cNvPr>
          <p:cNvSpPr txBox="1"/>
          <p:nvPr/>
        </p:nvSpPr>
        <p:spPr>
          <a:xfrm>
            <a:off x="7127219" y="3535213"/>
            <a:ext cx="1402816" cy="923330"/>
          </a:xfrm>
          <a:prstGeom prst="rect">
            <a:avLst/>
          </a:prstGeom>
          <a:noFill/>
          <a:ln w="25400">
            <a:solidFill>
              <a:schemeClr val="accent1">
                <a:shade val="15000"/>
              </a:schemeClr>
            </a:solidFill>
          </a:ln>
        </p:spPr>
        <p:txBody>
          <a:bodyPr wrap="square" rtlCol="0">
            <a:spAutoFit/>
          </a:bodyPr>
          <a:lstStyle/>
          <a:p>
            <a:pPr algn="ctr"/>
            <a:r>
              <a:rPr lang="en-US" dirty="0" err="1"/>
              <a:t>Broswser</a:t>
            </a:r>
            <a:endParaRPr lang="en-US" dirty="0"/>
          </a:p>
          <a:p>
            <a:pPr algn="ctr"/>
            <a:endParaRPr lang="en-US" dirty="0"/>
          </a:p>
          <a:p>
            <a:pPr algn="ctr"/>
            <a:endParaRPr lang="en-US" dirty="0"/>
          </a:p>
        </p:txBody>
      </p:sp>
      <p:sp>
        <p:nvSpPr>
          <p:cNvPr id="23" name="TextBox 22">
            <a:extLst>
              <a:ext uri="{FF2B5EF4-FFF2-40B4-BE49-F238E27FC236}">
                <a16:creationId xmlns:a16="http://schemas.microsoft.com/office/drawing/2014/main" id="{531B6982-CE78-193C-A25C-2CCF22F65E83}"/>
              </a:ext>
            </a:extLst>
          </p:cNvPr>
          <p:cNvSpPr txBox="1"/>
          <p:nvPr/>
        </p:nvSpPr>
        <p:spPr>
          <a:xfrm>
            <a:off x="1997885" y="3535212"/>
            <a:ext cx="1402816" cy="923330"/>
          </a:xfrm>
          <a:prstGeom prst="rect">
            <a:avLst/>
          </a:prstGeom>
          <a:noFill/>
          <a:ln w="25400">
            <a:solidFill>
              <a:schemeClr val="accent1">
                <a:shade val="15000"/>
              </a:schemeClr>
            </a:solidFill>
          </a:ln>
        </p:spPr>
        <p:txBody>
          <a:bodyPr wrap="square" rtlCol="0">
            <a:spAutoFit/>
          </a:bodyPr>
          <a:lstStyle/>
          <a:p>
            <a:pPr algn="ctr"/>
            <a:r>
              <a:rPr lang="en-US" dirty="0"/>
              <a:t>Browser</a:t>
            </a:r>
          </a:p>
          <a:p>
            <a:pPr algn="ctr"/>
            <a:endParaRPr lang="en-US" dirty="0"/>
          </a:p>
          <a:p>
            <a:pPr algn="ctr"/>
            <a:endParaRPr lang="en-US" dirty="0"/>
          </a:p>
        </p:txBody>
      </p:sp>
      <p:sp>
        <p:nvSpPr>
          <p:cNvPr id="26" name="TextBox 25">
            <a:extLst>
              <a:ext uri="{FF2B5EF4-FFF2-40B4-BE49-F238E27FC236}">
                <a16:creationId xmlns:a16="http://schemas.microsoft.com/office/drawing/2014/main" id="{F241ED71-16AA-9905-0663-DDB4FF799BDD}"/>
              </a:ext>
            </a:extLst>
          </p:cNvPr>
          <p:cNvSpPr txBox="1"/>
          <p:nvPr/>
        </p:nvSpPr>
        <p:spPr>
          <a:xfrm>
            <a:off x="4557447" y="1335349"/>
            <a:ext cx="1402816" cy="646331"/>
          </a:xfrm>
          <a:prstGeom prst="rect">
            <a:avLst/>
          </a:prstGeom>
          <a:noFill/>
          <a:ln w="25400">
            <a:noFill/>
          </a:ln>
        </p:spPr>
        <p:txBody>
          <a:bodyPr wrap="square" rtlCol="0">
            <a:spAutoFit/>
          </a:bodyPr>
          <a:lstStyle/>
          <a:p>
            <a:pPr algn="ctr"/>
            <a:r>
              <a:rPr lang="en-US" dirty="0"/>
              <a:t>Private</a:t>
            </a:r>
          </a:p>
          <a:p>
            <a:pPr algn="ctr"/>
            <a:r>
              <a:rPr lang="en-US" dirty="0"/>
              <a:t>network</a:t>
            </a:r>
          </a:p>
        </p:txBody>
      </p:sp>
      <p:grpSp>
        <p:nvGrpSpPr>
          <p:cNvPr id="43" name="Group 42">
            <a:extLst>
              <a:ext uri="{FF2B5EF4-FFF2-40B4-BE49-F238E27FC236}">
                <a16:creationId xmlns:a16="http://schemas.microsoft.com/office/drawing/2014/main" id="{EAD519ED-9991-A699-8E95-7EDC32B28D2E}"/>
              </a:ext>
            </a:extLst>
          </p:cNvPr>
          <p:cNvGrpSpPr/>
          <p:nvPr/>
        </p:nvGrpSpPr>
        <p:grpSpPr>
          <a:xfrm>
            <a:off x="2452157" y="4740509"/>
            <a:ext cx="494271" cy="1136818"/>
            <a:chOff x="4658497" y="4028306"/>
            <a:chExt cx="595462" cy="1447480"/>
          </a:xfrm>
        </p:grpSpPr>
        <p:sp>
          <p:nvSpPr>
            <p:cNvPr id="30" name="Oval 29">
              <a:extLst>
                <a:ext uri="{FF2B5EF4-FFF2-40B4-BE49-F238E27FC236}">
                  <a16:creationId xmlns:a16="http://schemas.microsoft.com/office/drawing/2014/main" id="{D42E8A13-602D-A3D6-68CF-1DE8F549195A}"/>
                </a:ext>
              </a:extLst>
            </p:cNvPr>
            <p:cNvSpPr/>
            <p:nvPr/>
          </p:nvSpPr>
          <p:spPr>
            <a:xfrm>
              <a:off x="4782063" y="4028306"/>
              <a:ext cx="370703" cy="34361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D11ACB18-71E3-BCB1-FACB-B7618FE87CDA}"/>
                </a:ext>
              </a:extLst>
            </p:cNvPr>
            <p:cNvCxnSpPr>
              <a:cxnSpLocks/>
            </p:cNvCxnSpPr>
            <p:nvPr/>
          </p:nvCxnSpPr>
          <p:spPr>
            <a:xfrm>
              <a:off x="4960347" y="4388390"/>
              <a:ext cx="0"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1C0A2DB-5400-5690-0BB1-D8E80DF67B6D}"/>
                </a:ext>
              </a:extLst>
            </p:cNvPr>
            <p:cNvCxnSpPr>
              <a:cxnSpLocks/>
            </p:cNvCxnSpPr>
            <p:nvPr/>
          </p:nvCxnSpPr>
          <p:spPr>
            <a:xfrm flipH="1">
              <a:off x="4658497" y="4932088"/>
              <a:ext cx="301851"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010F299-1D02-2DF3-71F0-8674DB62045B}"/>
                </a:ext>
              </a:extLst>
            </p:cNvPr>
            <p:cNvCxnSpPr>
              <a:cxnSpLocks/>
            </p:cNvCxnSpPr>
            <p:nvPr/>
          </p:nvCxnSpPr>
          <p:spPr>
            <a:xfrm>
              <a:off x="4960347" y="4932088"/>
              <a:ext cx="217134"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BA98622-6E1E-E25E-4978-EDA4143FAAD8}"/>
                </a:ext>
              </a:extLst>
            </p:cNvPr>
            <p:cNvCxnSpPr>
              <a:cxnSpLocks/>
            </p:cNvCxnSpPr>
            <p:nvPr/>
          </p:nvCxnSpPr>
          <p:spPr>
            <a:xfrm rot="5400000">
              <a:off x="4982110" y="4380153"/>
              <a:ext cx="0"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4" name="Group 43">
            <a:extLst>
              <a:ext uri="{FF2B5EF4-FFF2-40B4-BE49-F238E27FC236}">
                <a16:creationId xmlns:a16="http://schemas.microsoft.com/office/drawing/2014/main" id="{07C9CBFA-53BE-0DA4-6748-DE1EB7312479}"/>
              </a:ext>
            </a:extLst>
          </p:cNvPr>
          <p:cNvGrpSpPr/>
          <p:nvPr/>
        </p:nvGrpSpPr>
        <p:grpSpPr>
          <a:xfrm>
            <a:off x="7581491" y="4740509"/>
            <a:ext cx="494271" cy="1136818"/>
            <a:chOff x="4658497" y="4028306"/>
            <a:chExt cx="595462" cy="1447480"/>
          </a:xfrm>
        </p:grpSpPr>
        <p:sp>
          <p:nvSpPr>
            <p:cNvPr id="45" name="Oval 44">
              <a:extLst>
                <a:ext uri="{FF2B5EF4-FFF2-40B4-BE49-F238E27FC236}">
                  <a16:creationId xmlns:a16="http://schemas.microsoft.com/office/drawing/2014/main" id="{FFAECCEA-C94F-A01C-386D-62B2F270FCC9}"/>
                </a:ext>
              </a:extLst>
            </p:cNvPr>
            <p:cNvSpPr/>
            <p:nvPr/>
          </p:nvSpPr>
          <p:spPr>
            <a:xfrm>
              <a:off x="4782063" y="4028306"/>
              <a:ext cx="370703" cy="34361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a:extLst>
                <a:ext uri="{FF2B5EF4-FFF2-40B4-BE49-F238E27FC236}">
                  <a16:creationId xmlns:a16="http://schemas.microsoft.com/office/drawing/2014/main" id="{09AEA14D-5950-03E0-27DC-222500E5D1E9}"/>
                </a:ext>
              </a:extLst>
            </p:cNvPr>
            <p:cNvCxnSpPr>
              <a:cxnSpLocks/>
            </p:cNvCxnSpPr>
            <p:nvPr/>
          </p:nvCxnSpPr>
          <p:spPr>
            <a:xfrm>
              <a:off x="4960347" y="4388390"/>
              <a:ext cx="0"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EE67614-79AC-72BE-B746-05575B506E34}"/>
                </a:ext>
              </a:extLst>
            </p:cNvPr>
            <p:cNvCxnSpPr>
              <a:cxnSpLocks/>
            </p:cNvCxnSpPr>
            <p:nvPr/>
          </p:nvCxnSpPr>
          <p:spPr>
            <a:xfrm flipH="1">
              <a:off x="4658497" y="4932088"/>
              <a:ext cx="301851"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0EEAE1F0-1E41-5B8A-A0E3-7FA36B7864BD}"/>
                </a:ext>
              </a:extLst>
            </p:cNvPr>
            <p:cNvCxnSpPr>
              <a:cxnSpLocks/>
            </p:cNvCxnSpPr>
            <p:nvPr/>
          </p:nvCxnSpPr>
          <p:spPr>
            <a:xfrm>
              <a:off x="4960347" y="4932088"/>
              <a:ext cx="217134"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D1D16B8-9648-A4F5-92D7-AD655EE74705}"/>
                </a:ext>
              </a:extLst>
            </p:cNvPr>
            <p:cNvCxnSpPr>
              <a:cxnSpLocks/>
            </p:cNvCxnSpPr>
            <p:nvPr/>
          </p:nvCxnSpPr>
          <p:spPr>
            <a:xfrm rot="5400000">
              <a:off x="4982110" y="4380153"/>
              <a:ext cx="0"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0" name="TextBox 49">
            <a:extLst>
              <a:ext uri="{FF2B5EF4-FFF2-40B4-BE49-F238E27FC236}">
                <a16:creationId xmlns:a16="http://schemas.microsoft.com/office/drawing/2014/main" id="{71CC06E0-B52F-9022-3C35-6DF486C309AC}"/>
              </a:ext>
            </a:extLst>
          </p:cNvPr>
          <p:cNvSpPr txBox="1"/>
          <p:nvPr/>
        </p:nvSpPr>
        <p:spPr>
          <a:xfrm>
            <a:off x="1958441" y="5856092"/>
            <a:ext cx="1524669" cy="369332"/>
          </a:xfrm>
          <a:prstGeom prst="rect">
            <a:avLst/>
          </a:prstGeom>
          <a:noFill/>
          <a:ln w="25400">
            <a:noFill/>
          </a:ln>
        </p:spPr>
        <p:txBody>
          <a:bodyPr wrap="square" rtlCol="0">
            <a:spAutoFit/>
          </a:bodyPr>
          <a:lstStyle/>
          <a:p>
            <a:pPr algn="ctr"/>
            <a:r>
              <a:rPr lang="en-US" dirty="0"/>
              <a:t>Administrator</a:t>
            </a:r>
          </a:p>
        </p:txBody>
      </p:sp>
      <p:sp>
        <p:nvSpPr>
          <p:cNvPr id="51" name="TextBox 50">
            <a:extLst>
              <a:ext uri="{FF2B5EF4-FFF2-40B4-BE49-F238E27FC236}">
                <a16:creationId xmlns:a16="http://schemas.microsoft.com/office/drawing/2014/main" id="{F8A535AE-8BF0-80F1-72A2-BD9E73545B59}"/>
              </a:ext>
            </a:extLst>
          </p:cNvPr>
          <p:cNvSpPr txBox="1"/>
          <p:nvPr/>
        </p:nvSpPr>
        <p:spPr>
          <a:xfrm>
            <a:off x="5103341" y="5877327"/>
            <a:ext cx="3509104" cy="369332"/>
          </a:xfrm>
          <a:prstGeom prst="rect">
            <a:avLst/>
          </a:prstGeom>
          <a:noFill/>
          <a:ln w="25400">
            <a:noFill/>
          </a:ln>
        </p:spPr>
        <p:txBody>
          <a:bodyPr wrap="square" rtlCol="0">
            <a:spAutoFit/>
          </a:bodyPr>
          <a:lstStyle/>
          <a:p>
            <a:pPr algn="r"/>
            <a:r>
              <a:rPr lang="en-US" dirty="0"/>
              <a:t>Driver in RSTA office passing exam</a:t>
            </a:r>
          </a:p>
        </p:txBody>
      </p:sp>
      <p:sp>
        <p:nvSpPr>
          <p:cNvPr id="18" name="TextBox 17">
            <a:extLst>
              <a:ext uri="{FF2B5EF4-FFF2-40B4-BE49-F238E27FC236}">
                <a16:creationId xmlns:a16="http://schemas.microsoft.com/office/drawing/2014/main" id="{4E93C4E8-E65D-C462-375C-C1E678660721}"/>
              </a:ext>
            </a:extLst>
          </p:cNvPr>
          <p:cNvSpPr txBox="1"/>
          <p:nvPr/>
        </p:nvSpPr>
        <p:spPr>
          <a:xfrm>
            <a:off x="4910920" y="2599417"/>
            <a:ext cx="745298" cy="461665"/>
          </a:xfrm>
          <a:prstGeom prst="rect">
            <a:avLst/>
          </a:prstGeom>
          <a:solidFill>
            <a:schemeClr val="bg1"/>
          </a:solidFill>
          <a:ln w="25400">
            <a:solidFill>
              <a:schemeClr val="accent1">
                <a:shade val="15000"/>
              </a:schemeClr>
            </a:solidFill>
          </a:ln>
        </p:spPr>
        <p:txBody>
          <a:bodyPr wrap="square" rtlCol="0">
            <a:spAutoFit/>
          </a:bodyPr>
          <a:lstStyle/>
          <a:p>
            <a:pPr algn="ctr"/>
            <a:r>
              <a:rPr lang="en-US" sz="2400" dirty="0"/>
              <a:t>QR</a:t>
            </a:r>
          </a:p>
        </p:txBody>
      </p:sp>
      <p:sp>
        <p:nvSpPr>
          <p:cNvPr id="10" name="TextBox 9">
            <a:extLst>
              <a:ext uri="{FF2B5EF4-FFF2-40B4-BE49-F238E27FC236}">
                <a16:creationId xmlns:a16="http://schemas.microsoft.com/office/drawing/2014/main" id="{80F5D855-8552-C2A5-9EE8-F20D2FCFA847}"/>
              </a:ext>
            </a:extLst>
          </p:cNvPr>
          <p:cNvSpPr txBox="1"/>
          <p:nvPr/>
        </p:nvSpPr>
        <p:spPr>
          <a:xfrm>
            <a:off x="7127219" y="953170"/>
            <a:ext cx="1402816" cy="1200329"/>
          </a:xfrm>
          <a:prstGeom prst="rect">
            <a:avLst/>
          </a:prstGeom>
          <a:solidFill>
            <a:schemeClr val="bg1"/>
          </a:solidFill>
          <a:ln w="25400">
            <a:solidFill>
              <a:schemeClr val="accent1">
                <a:shade val="15000"/>
              </a:schemeClr>
            </a:solidFill>
          </a:ln>
        </p:spPr>
        <p:txBody>
          <a:bodyPr wrap="square" rtlCol="0">
            <a:spAutoFit/>
          </a:bodyPr>
          <a:lstStyle/>
          <a:p>
            <a:pPr algn="ctr"/>
            <a:r>
              <a:rPr lang="en-US" dirty="0"/>
              <a:t>Edge</a:t>
            </a:r>
          </a:p>
          <a:p>
            <a:pPr algn="ctr"/>
            <a:r>
              <a:rPr lang="en-US" dirty="0"/>
              <a:t>Server</a:t>
            </a:r>
          </a:p>
          <a:p>
            <a:pPr algn="ctr"/>
            <a:endParaRPr lang="en-US" dirty="0"/>
          </a:p>
          <a:p>
            <a:pPr algn="ctr"/>
            <a:endParaRPr lang="en-US" dirty="0"/>
          </a:p>
        </p:txBody>
      </p:sp>
      <p:cxnSp>
        <p:nvCxnSpPr>
          <p:cNvPr id="2" name="Straight Arrow Connector 1">
            <a:extLst>
              <a:ext uri="{FF2B5EF4-FFF2-40B4-BE49-F238E27FC236}">
                <a16:creationId xmlns:a16="http://schemas.microsoft.com/office/drawing/2014/main" id="{1FC069B9-7923-78FC-BEDD-F716042F30FA}"/>
              </a:ext>
            </a:extLst>
          </p:cNvPr>
          <p:cNvCxnSpPr>
            <a:cxnSpLocks/>
          </p:cNvCxnSpPr>
          <p:nvPr/>
        </p:nvCxnSpPr>
        <p:spPr>
          <a:xfrm>
            <a:off x="3416892" y="1946947"/>
            <a:ext cx="1510219" cy="674813"/>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1A1C8867-8771-D8DE-7F99-B54E81973B72}"/>
              </a:ext>
            </a:extLst>
          </p:cNvPr>
          <p:cNvSpPr txBox="1"/>
          <p:nvPr/>
        </p:nvSpPr>
        <p:spPr>
          <a:xfrm>
            <a:off x="3338161" y="2175841"/>
            <a:ext cx="1667679" cy="1015663"/>
          </a:xfrm>
          <a:prstGeom prst="rect">
            <a:avLst/>
          </a:prstGeom>
          <a:noFill/>
        </p:spPr>
        <p:txBody>
          <a:bodyPr wrap="square" rtlCol="0">
            <a:spAutoFit/>
          </a:bodyPr>
          <a:lstStyle/>
          <a:p>
            <a:r>
              <a:rPr lang="en-US" sz="2000" dirty="0">
                <a:solidFill>
                  <a:srgbClr val="FF0000"/>
                </a:solidFill>
              </a:rPr>
              <a:t>URL requesting the attributes</a:t>
            </a:r>
          </a:p>
        </p:txBody>
      </p:sp>
    </p:spTree>
    <p:extLst>
      <p:ext uri="{BB962C8B-B14F-4D97-AF65-F5344CB8AC3E}">
        <p14:creationId xmlns:p14="http://schemas.microsoft.com/office/powerpoint/2010/main" val="19888887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8BF7C8-7797-9489-8E17-8F437AE86D0E}"/>
            </a:ext>
          </a:extLst>
        </p:cNvPr>
        <p:cNvGrpSpPr/>
        <p:nvPr/>
      </p:nvGrpSpPr>
      <p:grpSpPr>
        <a:xfrm>
          <a:off x="0" y="0"/>
          <a:ext cx="0" cy="0"/>
          <a:chOff x="0" y="0"/>
          <a:chExt cx="0" cy="0"/>
        </a:xfrm>
      </p:grpSpPr>
      <p:sp>
        <p:nvSpPr>
          <p:cNvPr id="55" name="TextBox 54">
            <a:extLst>
              <a:ext uri="{FF2B5EF4-FFF2-40B4-BE49-F238E27FC236}">
                <a16:creationId xmlns:a16="http://schemas.microsoft.com/office/drawing/2014/main" id="{5888D54A-ADD3-4529-5DCF-7556D01F3FA9}"/>
              </a:ext>
            </a:extLst>
          </p:cNvPr>
          <p:cNvSpPr txBox="1"/>
          <p:nvPr/>
        </p:nvSpPr>
        <p:spPr>
          <a:xfrm>
            <a:off x="1513703" y="164408"/>
            <a:ext cx="7179275" cy="6186309"/>
          </a:xfrm>
          <a:prstGeom prst="rect">
            <a:avLst/>
          </a:prstGeom>
          <a:noFill/>
          <a:ln w="25400">
            <a:solidFill>
              <a:schemeClr val="accent1">
                <a:shade val="15000"/>
              </a:schemeClr>
            </a:solidFill>
          </a:ln>
        </p:spPr>
        <p:txBody>
          <a:bodyPr wrap="square" rtlCol="0">
            <a:spAutoFit/>
          </a:bodyPr>
          <a:lstStyle/>
          <a:p>
            <a:pPr algn="ctr"/>
            <a:r>
              <a:rPr lang="en-US" dirty="0"/>
              <a:t>RSTA office</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54" name="TextBox 53">
            <a:extLst>
              <a:ext uri="{FF2B5EF4-FFF2-40B4-BE49-F238E27FC236}">
                <a16:creationId xmlns:a16="http://schemas.microsoft.com/office/drawing/2014/main" id="{EAE6D579-CBCD-D2B6-1EEB-E4E6CB733C48}"/>
              </a:ext>
            </a:extLst>
          </p:cNvPr>
          <p:cNvSpPr txBox="1"/>
          <p:nvPr/>
        </p:nvSpPr>
        <p:spPr>
          <a:xfrm>
            <a:off x="1750748" y="507283"/>
            <a:ext cx="6081297" cy="2308324"/>
          </a:xfrm>
          <a:prstGeom prst="rect">
            <a:avLst/>
          </a:prstGeom>
          <a:noFill/>
          <a:ln w="25400">
            <a:solidFill>
              <a:schemeClr val="accent1">
                <a:shade val="15000"/>
              </a:schemeClr>
            </a:solidFill>
          </a:ln>
        </p:spPr>
        <p:txBody>
          <a:bodyPr wrap="square" rtlCol="0">
            <a:spAutoFit/>
          </a:bodyPr>
          <a:lstStyle/>
          <a:p>
            <a:pPr algn="ctr"/>
            <a:r>
              <a:rPr lang="en-US" dirty="0"/>
              <a:t>RSTA data center</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13" name="TextBox 12">
            <a:extLst>
              <a:ext uri="{FF2B5EF4-FFF2-40B4-BE49-F238E27FC236}">
                <a16:creationId xmlns:a16="http://schemas.microsoft.com/office/drawing/2014/main" id="{59A3E417-C2D7-941D-ACD2-829A78C7A737}"/>
              </a:ext>
            </a:extLst>
          </p:cNvPr>
          <p:cNvSpPr txBox="1"/>
          <p:nvPr/>
        </p:nvSpPr>
        <p:spPr>
          <a:xfrm>
            <a:off x="2001304" y="953169"/>
            <a:ext cx="1402816" cy="1200329"/>
          </a:xfrm>
          <a:prstGeom prst="rect">
            <a:avLst/>
          </a:prstGeom>
          <a:noFill/>
          <a:ln w="25400">
            <a:solidFill>
              <a:schemeClr val="accent1">
                <a:shade val="15000"/>
              </a:schemeClr>
            </a:solidFill>
          </a:ln>
        </p:spPr>
        <p:txBody>
          <a:bodyPr wrap="square" rtlCol="0">
            <a:spAutoFit/>
          </a:bodyPr>
          <a:lstStyle/>
          <a:p>
            <a:pPr algn="ctr"/>
            <a:r>
              <a:rPr lang="en-US" dirty="0"/>
              <a:t>Internal</a:t>
            </a:r>
          </a:p>
          <a:p>
            <a:pPr algn="ctr"/>
            <a:r>
              <a:rPr lang="en-US" dirty="0"/>
              <a:t>Server</a:t>
            </a:r>
          </a:p>
          <a:p>
            <a:pPr algn="ctr"/>
            <a:endParaRPr lang="en-US" dirty="0"/>
          </a:p>
          <a:p>
            <a:pPr algn="ctr"/>
            <a:endParaRPr lang="en-US" dirty="0"/>
          </a:p>
        </p:txBody>
      </p:sp>
      <p:pic>
        <p:nvPicPr>
          <p:cNvPr id="17" name="Graphic 16" descr="Cloud outline">
            <a:extLst>
              <a:ext uri="{FF2B5EF4-FFF2-40B4-BE49-F238E27FC236}">
                <a16:creationId xmlns:a16="http://schemas.microsoft.com/office/drawing/2014/main" id="{1CF6AD8C-6962-F2F1-CFAA-A44B254E020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31282" y="722964"/>
            <a:ext cx="1402816" cy="1643185"/>
          </a:xfrm>
          <a:prstGeom prst="rect">
            <a:avLst/>
          </a:prstGeom>
        </p:spPr>
      </p:pic>
      <p:pic>
        <p:nvPicPr>
          <p:cNvPr id="21" name="Graphic 20" descr="Cloud outline">
            <a:extLst>
              <a:ext uri="{FF2B5EF4-FFF2-40B4-BE49-F238E27FC236}">
                <a16:creationId xmlns:a16="http://schemas.microsoft.com/office/drawing/2014/main" id="{DA2D9AB4-B844-A20F-C61D-97293B642E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39170" y="1924604"/>
            <a:ext cx="1402816" cy="1643186"/>
          </a:xfrm>
          <a:prstGeom prst="rect">
            <a:avLst/>
          </a:prstGeom>
        </p:spPr>
      </p:pic>
      <p:sp>
        <p:nvSpPr>
          <p:cNvPr id="22" name="TextBox 21">
            <a:extLst>
              <a:ext uri="{FF2B5EF4-FFF2-40B4-BE49-F238E27FC236}">
                <a16:creationId xmlns:a16="http://schemas.microsoft.com/office/drawing/2014/main" id="{8A78B71D-C5EA-DF59-C0A2-B828165E61DF}"/>
              </a:ext>
            </a:extLst>
          </p:cNvPr>
          <p:cNvSpPr txBox="1"/>
          <p:nvPr/>
        </p:nvSpPr>
        <p:spPr>
          <a:xfrm>
            <a:off x="7127219" y="3535213"/>
            <a:ext cx="1402816" cy="923330"/>
          </a:xfrm>
          <a:prstGeom prst="rect">
            <a:avLst/>
          </a:prstGeom>
          <a:noFill/>
          <a:ln w="25400">
            <a:solidFill>
              <a:schemeClr val="accent1">
                <a:shade val="15000"/>
              </a:schemeClr>
            </a:solidFill>
          </a:ln>
        </p:spPr>
        <p:txBody>
          <a:bodyPr wrap="square" rtlCol="0">
            <a:spAutoFit/>
          </a:bodyPr>
          <a:lstStyle/>
          <a:p>
            <a:pPr algn="ctr"/>
            <a:r>
              <a:rPr lang="en-US" dirty="0" err="1"/>
              <a:t>Broswser</a:t>
            </a:r>
            <a:endParaRPr lang="en-US" dirty="0"/>
          </a:p>
          <a:p>
            <a:pPr algn="ctr"/>
            <a:endParaRPr lang="en-US" dirty="0"/>
          </a:p>
          <a:p>
            <a:pPr algn="ctr"/>
            <a:endParaRPr lang="en-US" dirty="0"/>
          </a:p>
        </p:txBody>
      </p:sp>
      <p:sp>
        <p:nvSpPr>
          <p:cNvPr id="23" name="TextBox 22">
            <a:extLst>
              <a:ext uri="{FF2B5EF4-FFF2-40B4-BE49-F238E27FC236}">
                <a16:creationId xmlns:a16="http://schemas.microsoft.com/office/drawing/2014/main" id="{FB1F9A8C-806F-4251-FC0D-F4D1B96B8297}"/>
              </a:ext>
            </a:extLst>
          </p:cNvPr>
          <p:cNvSpPr txBox="1"/>
          <p:nvPr/>
        </p:nvSpPr>
        <p:spPr>
          <a:xfrm>
            <a:off x="1997885" y="3535212"/>
            <a:ext cx="1402816" cy="923330"/>
          </a:xfrm>
          <a:prstGeom prst="rect">
            <a:avLst/>
          </a:prstGeom>
          <a:noFill/>
          <a:ln w="25400">
            <a:solidFill>
              <a:schemeClr val="accent1">
                <a:shade val="15000"/>
              </a:schemeClr>
            </a:solidFill>
          </a:ln>
        </p:spPr>
        <p:txBody>
          <a:bodyPr wrap="square" rtlCol="0">
            <a:spAutoFit/>
          </a:bodyPr>
          <a:lstStyle/>
          <a:p>
            <a:pPr algn="ctr"/>
            <a:r>
              <a:rPr lang="en-US" dirty="0"/>
              <a:t>Browser</a:t>
            </a:r>
          </a:p>
          <a:p>
            <a:pPr algn="ctr"/>
            <a:endParaRPr lang="en-US" dirty="0"/>
          </a:p>
          <a:p>
            <a:pPr algn="ctr"/>
            <a:endParaRPr lang="en-US" dirty="0"/>
          </a:p>
        </p:txBody>
      </p:sp>
      <p:sp>
        <p:nvSpPr>
          <p:cNvPr id="26" name="TextBox 25">
            <a:extLst>
              <a:ext uri="{FF2B5EF4-FFF2-40B4-BE49-F238E27FC236}">
                <a16:creationId xmlns:a16="http://schemas.microsoft.com/office/drawing/2014/main" id="{ACED9FB0-B231-0ABA-B287-42D0C91D657D}"/>
              </a:ext>
            </a:extLst>
          </p:cNvPr>
          <p:cNvSpPr txBox="1"/>
          <p:nvPr/>
        </p:nvSpPr>
        <p:spPr>
          <a:xfrm>
            <a:off x="4557447" y="1335349"/>
            <a:ext cx="1402816" cy="646331"/>
          </a:xfrm>
          <a:prstGeom prst="rect">
            <a:avLst/>
          </a:prstGeom>
          <a:noFill/>
          <a:ln w="25400">
            <a:noFill/>
          </a:ln>
        </p:spPr>
        <p:txBody>
          <a:bodyPr wrap="square" rtlCol="0">
            <a:spAutoFit/>
          </a:bodyPr>
          <a:lstStyle/>
          <a:p>
            <a:pPr algn="ctr"/>
            <a:r>
              <a:rPr lang="en-US" dirty="0"/>
              <a:t>Private</a:t>
            </a:r>
          </a:p>
          <a:p>
            <a:pPr algn="ctr"/>
            <a:r>
              <a:rPr lang="en-US" dirty="0"/>
              <a:t>network</a:t>
            </a:r>
          </a:p>
        </p:txBody>
      </p:sp>
      <p:grpSp>
        <p:nvGrpSpPr>
          <p:cNvPr id="43" name="Group 42">
            <a:extLst>
              <a:ext uri="{FF2B5EF4-FFF2-40B4-BE49-F238E27FC236}">
                <a16:creationId xmlns:a16="http://schemas.microsoft.com/office/drawing/2014/main" id="{9AE55943-0771-A5B5-EF30-95CAC29922C4}"/>
              </a:ext>
            </a:extLst>
          </p:cNvPr>
          <p:cNvGrpSpPr/>
          <p:nvPr/>
        </p:nvGrpSpPr>
        <p:grpSpPr>
          <a:xfrm>
            <a:off x="2452157" y="4740509"/>
            <a:ext cx="494271" cy="1136818"/>
            <a:chOff x="4658497" y="4028306"/>
            <a:chExt cx="595462" cy="1447480"/>
          </a:xfrm>
        </p:grpSpPr>
        <p:sp>
          <p:nvSpPr>
            <p:cNvPr id="30" name="Oval 29">
              <a:extLst>
                <a:ext uri="{FF2B5EF4-FFF2-40B4-BE49-F238E27FC236}">
                  <a16:creationId xmlns:a16="http://schemas.microsoft.com/office/drawing/2014/main" id="{79C765AF-72D0-F759-0463-2A6501CEFA69}"/>
                </a:ext>
              </a:extLst>
            </p:cNvPr>
            <p:cNvSpPr/>
            <p:nvPr/>
          </p:nvSpPr>
          <p:spPr>
            <a:xfrm>
              <a:off x="4782063" y="4028306"/>
              <a:ext cx="370703" cy="34361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9D14BC0C-2E52-CDFB-1219-9ED13327C395}"/>
                </a:ext>
              </a:extLst>
            </p:cNvPr>
            <p:cNvCxnSpPr>
              <a:cxnSpLocks/>
            </p:cNvCxnSpPr>
            <p:nvPr/>
          </p:nvCxnSpPr>
          <p:spPr>
            <a:xfrm>
              <a:off x="4960347" y="4388390"/>
              <a:ext cx="0"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E118B3D-034B-7C5A-CF39-9EA80E471932}"/>
                </a:ext>
              </a:extLst>
            </p:cNvPr>
            <p:cNvCxnSpPr>
              <a:cxnSpLocks/>
            </p:cNvCxnSpPr>
            <p:nvPr/>
          </p:nvCxnSpPr>
          <p:spPr>
            <a:xfrm flipH="1">
              <a:off x="4658497" y="4932088"/>
              <a:ext cx="301851"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EE01702-63B6-3746-E56D-87A41E5908D3}"/>
                </a:ext>
              </a:extLst>
            </p:cNvPr>
            <p:cNvCxnSpPr>
              <a:cxnSpLocks/>
            </p:cNvCxnSpPr>
            <p:nvPr/>
          </p:nvCxnSpPr>
          <p:spPr>
            <a:xfrm>
              <a:off x="4960347" y="4932088"/>
              <a:ext cx="217134"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92AA85C-8597-7BF4-0FB2-584B2743CEFB}"/>
                </a:ext>
              </a:extLst>
            </p:cNvPr>
            <p:cNvCxnSpPr>
              <a:cxnSpLocks/>
            </p:cNvCxnSpPr>
            <p:nvPr/>
          </p:nvCxnSpPr>
          <p:spPr>
            <a:xfrm rot="5400000">
              <a:off x="4982110" y="4380153"/>
              <a:ext cx="0"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4" name="Group 43">
            <a:extLst>
              <a:ext uri="{FF2B5EF4-FFF2-40B4-BE49-F238E27FC236}">
                <a16:creationId xmlns:a16="http://schemas.microsoft.com/office/drawing/2014/main" id="{9D1DE6A5-4050-F2C1-CA53-0A712A35CECB}"/>
              </a:ext>
            </a:extLst>
          </p:cNvPr>
          <p:cNvGrpSpPr/>
          <p:nvPr/>
        </p:nvGrpSpPr>
        <p:grpSpPr>
          <a:xfrm>
            <a:off x="7581491" y="4740509"/>
            <a:ext cx="494271" cy="1136818"/>
            <a:chOff x="4658497" y="4028306"/>
            <a:chExt cx="595462" cy="1447480"/>
          </a:xfrm>
        </p:grpSpPr>
        <p:sp>
          <p:nvSpPr>
            <p:cNvPr id="45" name="Oval 44">
              <a:extLst>
                <a:ext uri="{FF2B5EF4-FFF2-40B4-BE49-F238E27FC236}">
                  <a16:creationId xmlns:a16="http://schemas.microsoft.com/office/drawing/2014/main" id="{1A711149-5A13-4E18-24A6-1E6FA2D8CE39}"/>
                </a:ext>
              </a:extLst>
            </p:cNvPr>
            <p:cNvSpPr/>
            <p:nvPr/>
          </p:nvSpPr>
          <p:spPr>
            <a:xfrm>
              <a:off x="4782063" y="4028306"/>
              <a:ext cx="370703" cy="34361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a:extLst>
                <a:ext uri="{FF2B5EF4-FFF2-40B4-BE49-F238E27FC236}">
                  <a16:creationId xmlns:a16="http://schemas.microsoft.com/office/drawing/2014/main" id="{72B7013D-C969-28D9-511F-12F546442875}"/>
                </a:ext>
              </a:extLst>
            </p:cNvPr>
            <p:cNvCxnSpPr>
              <a:cxnSpLocks/>
            </p:cNvCxnSpPr>
            <p:nvPr/>
          </p:nvCxnSpPr>
          <p:spPr>
            <a:xfrm>
              <a:off x="4960347" y="4388390"/>
              <a:ext cx="0"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2B080FF-91EE-9FC1-D0CF-DB33F361A42A}"/>
                </a:ext>
              </a:extLst>
            </p:cNvPr>
            <p:cNvCxnSpPr>
              <a:cxnSpLocks/>
            </p:cNvCxnSpPr>
            <p:nvPr/>
          </p:nvCxnSpPr>
          <p:spPr>
            <a:xfrm flipH="1">
              <a:off x="4658497" y="4932088"/>
              <a:ext cx="301851"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50E5088-EE2D-EC53-4EB6-DCF2DB17FCE7}"/>
                </a:ext>
              </a:extLst>
            </p:cNvPr>
            <p:cNvCxnSpPr>
              <a:cxnSpLocks/>
            </p:cNvCxnSpPr>
            <p:nvPr/>
          </p:nvCxnSpPr>
          <p:spPr>
            <a:xfrm>
              <a:off x="4960347" y="4932088"/>
              <a:ext cx="217134"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A2B915A-E7B4-066C-0A71-446C673D2F8E}"/>
                </a:ext>
              </a:extLst>
            </p:cNvPr>
            <p:cNvCxnSpPr>
              <a:cxnSpLocks/>
            </p:cNvCxnSpPr>
            <p:nvPr/>
          </p:nvCxnSpPr>
          <p:spPr>
            <a:xfrm rot="5400000">
              <a:off x="4982110" y="4380153"/>
              <a:ext cx="0"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0" name="TextBox 49">
            <a:extLst>
              <a:ext uri="{FF2B5EF4-FFF2-40B4-BE49-F238E27FC236}">
                <a16:creationId xmlns:a16="http://schemas.microsoft.com/office/drawing/2014/main" id="{61828BAE-7EA5-F749-3C7C-25DE425BC35E}"/>
              </a:ext>
            </a:extLst>
          </p:cNvPr>
          <p:cNvSpPr txBox="1"/>
          <p:nvPr/>
        </p:nvSpPr>
        <p:spPr>
          <a:xfrm>
            <a:off x="1958441" y="5856092"/>
            <a:ext cx="1524669" cy="369332"/>
          </a:xfrm>
          <a:prstGeom prst="rect">
            <a:avLst/>
          </a:prstGeom>
          <a:noFill/>
          <a:ln w="25400">
            <a:noFill/>
          </a:ln>
        </p:spPr>
        <p:txBody>
          <a:bodyPr wrap="square" rtlCol="0">
            <a:spAutoFit/>
          </a:bodyPr>
          <a:lstStyle/>
          <a:p>
            <a:pPr algn="ctr"/>
            <a:r>
              <a:rPr lang="en-US" dirty="0"/>
              <a:t>Administrator</a:t>
            </a:r>
          </a:p>
        </p:txBody>
      </p:sp>
      <p:sp>
        <p:nvSpPr>
          <p:cNvPr id="51" name="TextBox 50">
            <a:extLst>
              <a:ext uri="{FF2B5EF4-FFF2-40B4-BE49-F238E27FC236}">
                <a16:creationId xmlns:a16="http://schemas.microsoft.com/office/drawing/2014/main" id="{CAE5D030-C671-3EC7-FC04-5BF20917FF3D}"/>
              </a:ext>
            </a:extLst>
          </p:cNvPr>
          <p:cNvSpPr txBox="1"/>
          <p:nvPr/>
        </p:nvSpPr>
        <p:spPr>
          <a:xfrm>
            <a:off x="5103341" y="5877327"/>
            <a:ext cx="3509104" cy="369332"/>
          </a:xfrm>
          <a:prstGeom prst="rect">
            <a:avLst/>
          </a:prstGeom>
          <a:noFill/>
          <a:ln w="25400">
            <a:noFill/>
          </a:ln>
        </p:spPr>
        <p:txBody>
          <a:bodyPr wrap="square" rtlCol="0">
            <a:spAutoFit/>
          </a:bodyPr>
          <a:lstStyle/>
          <a:p>
            <a:pPr algn="r"/>
            <a:r>
              <a:rPr lang="en-US" dirty="0"/>
              <a:t>Driver in RSTA office passing exam</a:t>
            </a:r>
          </a:p>
        </p:txBody>
      </p:sp>
      <p:sp>
        <p:nvSpPr>
          <p:cNvPr id="18" name="TextBox 17">
            <a:extLst>
              <a:ext uri="{FF2B5EF4-FFF2-40B4-BE49-F238E27FC236}">
                <a16:creationId xmlns:a16="http://schemas.microsoft.com/office/drawing/2014/main" id="{DB4329B9-534F-388A-0BA5-67403D5A64BC}"/>
              </a:ext>
            </a:extLst>
          </p:cNvPr>
          <p:cNvSpPr txBox="1"/>
          <p:nvPr/>
        </p:nvSpPr>
        <p:spPr>
          <a:xfrm>
            <a:off x="4910920" y="2599417"/>
            <a:ext cx="745298" cy="461665"/>
          </a:xfrm>
          <a:prstGeom prst="rect">
            <a:avLst/>
          </a:prstGeom>
          <a:solidFill>
            <a:schemeClr val="bg1"/>
          </a:solidFill>
          <a:ln w="25400">
            <a:solidFill>
              <a:schemeClr val="accent1">
                <a:shade val="15000"/>
              </a:schemeClr>
            </a:solidFill>
          </a:ln>
        </p:spPr>
        <p:txBody>
          <a:bodyPr wrap="square" rtlCol="0">
            <a:spAutoFit/>
          </a:bodyPr>
          <a:lstStyle/>
          <a:p>
            <a:pPr algn="ctr"/>
            <a:r>
              <a:rPr lang="en-US" sz="2400" dirty="0"/>
              <a:t>QR</a:t>
            </a:r>
          </a:p>
        </p:txBody>
      </p:sp>
      <p:sp>
        <p:nvSpPr>
          <p:cNvPr id="10" name="TextBox 9">
            <a:extLst>
              <a:ext uri="{FF2B5EF4-FFF2-40B4-BE49-F238E27FC236}">
                <a16:creationId xmlns:a16="http://schemas.microsoft.com/office/drawing/2014/main" id="{48DE6D4E-C236-B160-235A-0815AD64A7BC}"/>
              </a:ext>
            </a:extLst>
          </p:cNvPr>
          <p:cNvSpPr txBox="1"/>
          <p:nvPr/>
        </p:nvSpPr>
        <p:spPr>
          <a:xfrm>
            <a:off x="7127219" y="953170"/>
            <a:ext cx="1402816" cy="1200329"/>
          </a:xfrm>
          <a:prstGeom prst="rect">
            <a:avLst/>
          </a:prstGeom>
          <a:solidFill>
            <a:schemeClr val="bg1"/>
          </a:solidFill>
          <a:ln w="25400">
            <a:solidFill>
              <a:schemeClr val="accent1">
                <a:shade val="15000"/>
              </a:schemeClr>
            </a:solidFill>
          </a:ln>
        </p:spPr>
        <p:txBody>
          <a:bodyPr wrap="square" rtlCol="0">
            <a:spAutoFit/>
          </a:bodyPr>
          <a:lstStyle/>
          <a:p>
            <a:pPr algn="ctr"/>
            <a:r>
              <a:rPr lang="en-US" dirty="0"/>
              <a:t>Edge</a:t>
            </a:r>
          </a:p>
          <a:p>
            <a:pPr algn="ctr"/>
            <a:r>
              <a:rPr lang="en-US" dirty="0"/>
              <a:t>Server</a:t>
            </a:r>
          </a:p>
          <a:p>
            <a:pPr algn="ctr"/>
            <a:endParaRPr lang="en-US" dirty="0"/>
          </a:p>
          <a:p>
            <a:pPr algn="ctr"/>
            <a:endParaRPr lang="en-US" dirty="0"/>
          </a:p>
        </p:txBody>
      </p:sp>
      <p:cxnSp>
        <p:nvCxnSpPr>
          <p:cNvPr id="2" name="Straight Arrow Connector 1">
            <a:extLst>
              <a:ext uri="{FF2B5EF4-FFF2-40B4-BE49-F238E27FC236}">
                <a16:creationId xmlns:a16="http://schemas.microsoft.com/office/drawing/2014/main" id="{C85204CB-B46E-5D18-162D-8314A1CEFA7F}"/>
              </a:ext>
            </a:extLst>
          </p:cNvPr>
          <p:cNvCxnSpPr>
            <a:cxnSpLocks/>
          </p:cNvCxnSpPr>
          <p:nvPr/>
        </p:nvCxnSpPr>
        <p:spPr>
          <a:xfrm>
            <a:off x="3416892" y="1946947"/>
            <a:ext cx="1510219" cy="674813"/>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114FDDFF-27AD-F596-2656-82E90EFA7535}"/>
              </a:ext>
            </a:extLst>
          </p:cNvPr>
          <p:cNvSpPr txBox="1"/>
          <p:nvPr/>
        </p:nvSpPr>
        <p:spPr>
          <a:xfrm>
            <a:off x="3338161" y="2175841"/>
            <a:ext cx="1667679" cy="1015663"/>
          </a:xfrm>
          <a:prstGeom prst="rect">
            <a:avLst/>
          </a:prstGeom>
          <a:noFill/>
        </p:spPr>
        <p:txBody>
          <a:bodyPr wrap="square" rtlCol="0">
            <a:spAutoFit/>
          </a:bodyPr>
          <a:lstStyle/>
          <a:p>
            <a:r>
              <a:rPr lang="en-US" sz="2000" dirty="0">
                <a:solidFill>
                  <a:srgbClr val="FF0000"/>
                </a:solidFill>
              </a:rPr>
              <a:t>URL requesting the attributes</a:t>
            </a:r>
          </a:p>
        </p:txBody>
      </p:sp>
      <p:cxnSp>
        <p:nvCxnSpPr>
          <p:cNvPr id="16" name="Straight Arrow Connector 15">
            <a:extLst>
              <a:ext uri="{FF2B5EF4-FFF2-40B4-BE49-F238E27FC236}">
                <a16:creationId xmlns:a16="http://schemas.microsoft.com/office/drawing/2014/main" id="{945B477F-7AD3-EFE6-B7D3-D4197ABAE022}"/>
              </a:ext>
            </a:extLst>
          </p:cNvPr>
          <p:cNvCxnSpPr>
            <a:cxnSpLocks/>
          </p:cNvCxnSpPr>
          <p:nvPr/>
        </p:nvCxnSpPr>
        <p:spPr>
          <a:xfrm>
            <a:off x="5633891" y="2873105"/>
            <a:ext cx="1510219" cy="674813"/>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9B1B4465-1EC1-4959-A3A6-7BCC3C24B55D}"/>
              </a:ext>
            </a:extLst>
          </p:cNvPr>
          <p:cNvSpPr txBox="1"/>
          <p:nvPr/>
        </p:nvSpPr>
        <p:spPr>
          <a:xfrm>
            <a:off x="5555160" y="3101999"/>
            <a:ext cx="1667679" cy="1015663"/>
          </a:xfrm>
          <a:prstGeom prst="rect">
            <a:avLst/>
          </a:prstGeom>
          <a:noFill/>
        </p:spPr>
        <p:txBody>
          <a:bodyPr wrap="square" rtlCol="0">
            <a:spAutoFit/>
          </a:bodyPr>
          <a:lstStyle/>
          <a:p>
            <a:r>
              <a:rPr lang="en-US" sz="2000" dirty="0">
                <a:solidFill>
                  <a:srgbClr val="FF0000"/>
                </a:solidFill>
              </a:rPr>
              <a:t>URL requesting the attributes</a:t>
            </a:r>
          </a:p>
        </p:txBody>
      </p:sp>
    </p:spTree>
    <p:extLst>
      <p:ext uri="{BB962C8B-B14F-4D97-AF65-F5344CB8AC3E}">
        <p14:creationId xmlns:p14="http://schemas.microsoft.com/office/powerpoint/2010/main" val="23787376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74DAC-CC8D-A84D-E1BA-3F0B0B0AE496}"/>
            </a:ext>
          </a:extLst>
        </p:cNvPr>
        <p:cNvGrpSpPr/>
        <p:nvPr/>
      </p:nvGrpSpPr>
      <p:grpSpPr>
        <a:xfrm>
          <a:off x="0" y="0"/>
          <a:ext cx="0" cy="0"/>
          <a:chOff x="0" y="0"/>
          <a:chExt cx="0" cy="0"/>
        </a:xfrm>
      </p:grpSpPr>
      <p:sp>
        <p:nvSpPr>
          <p:cNvPr id="55" name="TextBox 54">
            <a:extLst>
              <a:ext uri="{FF2B5EF4-FFF2-40B4-BE49-F238E27FC236}">
                <a16:creationId xmlns:a16="http://schemas.microsoft.com/office/drawing/2014/main" id="{8123B2B1-948A-1529-2642-49A6BF2DD668}"/>
              </a:ext>
            </a:extLst>
          </p:cNvPr>
          <p:cNvSpPr txBox="1"/>
          <p:nvPr/>
        </p:nvSpPr>
        <p:spPr>
          <a:xfrm>
            <a:off x="1513703" y="164408"/>
            <a:ext cx="7179275" cy="6186309"/>
          </a:xfrm>
          <a:prstGeom prst="rect">
            <a:avLst/>
          </a:prstGeom>
          <a:noFill/>
          <a:ln w="25400">
            <a:solidFill>
              <a:schemeClr val="accent1">
                <a:shade val="15000"/>
              </a:schemeClr>
            </a:solidFill>
          </a:ln>
        </p:spPr>
        <p:txBody>
          <a:bodyPr wrap="square" rtlCol="0">
            <a:spAutoFit/>
          </a:bodyPr>
          <a:lstStyle/>
          <a:p>
            <a:pPr algn="ctr"/>
            <a:r>
              <a:rPr lang="en-US" dirty="0"/>
              <a:t>RSTA office</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54" name="TextBox 53">
            <a:extLst>
              <a:ext uri="{FF2B5EF4-FFF2-40B4-BE49-F238E27FC236}">
                <a16:creationId xmlns:a16="http://schemas.microsoft.com/office/drawing/2014/main" id="{D3BE3D25-357F-FE3E-827D-559D198F7790}"/>
              </a:ext>
            </a:extLst>
          </p:cNvPr>
          <p:cNvSpPr txBox="1"/>
          <p:nvPr/>
        </p:nvSpPr>
        <p:spPr>
          <a:xfrm>
            <a:off x="1750748" y="507283"/>
            <a:ext cx="6081297" cy="2308324"/>
          </a:xfrm>
          <a:prstGeom prst="rect">
            <a:avLst/>
          </a:prstGeom>
          <a:noFill/>
          <a:ln w="25400">
            <a:solidFill>
              <a:schemeClr val="accent1">
                <a:shade val="15000"/>
              </a:schemeClr>
            </a:solidFill>
          </a:ln>
        </p:spPr>
        <p:txBody>
          <a:bodyPr wrap="square" rtlCol="0">
            <a:spAutoFit/>
          </a:bodyPr>
          <a:lstStyle/>
          <a:p>
            <a:pPr algn="ctr"/>
            <a:r>
              <a:rPr lang="en-US" dirty="0"/>
              <a:t>RSTA data center</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13" name="TextBox 12">
            <a:extLst>
              <a:ext uri="{FF2B5EF4-FFF2-40B4-BE49-F238E27FC236}">
                <a16:creationId xmlns:a16="http://schemas.microsoft.com/office/drawing/2014/main" id="{4D60CB62-2DAE-33B1-10FD-5426F41A1F26}"/>
              </a:ext>
            </a:extLst>
          </p:cNvPr>
          <p:cNvSpPr txBox="1"/>
          <p:nvPr/>
        </p:nvSpPr>
        <p:spPr>
          <a:xfrm>
            <a:off x="2001304" y="953169"/>
            <a:ext cx="1402816" cy="1200329"/>
          </a:xfrm>
          <a:prstGeom prst="rect">
            <a:avLst/>
          </a:prstGeom>
          <a:noFill/>
          <a:ln w="25400">
            <a:solidFill>
              <a:schemeClr val="accent1">
                <a:shade val="15000"/>
              </a:schemeClr>
            </a:solidFill>
          </a:ln>
        </p:spPr>
        <p:txBody>
          <a:bodyPr wrap="square" rtlCol="0">
            <a:spAutoFit/>
          </a:bodyPr>
          <a:lstStyle/>
          <a:p>
            <a:pPr algn="ctr"/>
            <a:r>
              <a:rPr lang="en-US" dirty="0"/>
              <a:t>Internal</a:t>
            </a:r>
          </a:p>
          <a:p>
            <a:pPr algn="ctr"/>
            <a:r>
              <a:rPr lang="en-US" dirty="0"/>
              <a:t>Server</a:t>
            </a:r>
          </a:p>
          <a:p>
            <a:pPr algn="ctr"/>
            <a:endParaRPr lang="en-US" dirty="0"/>
          </a:p>
          <a:p>
            <a:pPr algn="ctr"/>
            <a:endParaRPr lang="en-US" dirty="0"/>
          </a:p>
        </p:txBody>
      </p:sp>
      <p:pic>
        <p:nvPicPr>
          <p:cNvPr id="17" name="Graphic 16" descr="Cloud outline">
            <a:extLst>
              <a:ext uri="{FF2B5EF4-FFF2-40B4-BE49-F238E27FC236}">
                <a16:creationId xmlns:a16="http://schemas.microsoft.com/office/drawing/2014/main" id="{16D520B2-60F8-C5B7-076C-9E6F99440A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31282" y="722964"/>
            <a:ext cx="1402816" cy="1643185"/>
          </a:xfrm>
          <a:prstGeom prst="rect">
            <a:avLst/>
          </a:prstGeom>
        </p:spPr>
      </p:pic>
      <p:pic>
        <p:nvPicPr>
          <p:cNvPr id="21" name="Graphic 20" descr="Cloud outline">
            <a:extLst>
              <a:ext uri="{FF2B5EF4-FFF2-40B4-BE49-F238E27FC236}">
                <a16:creationId xmlns:a16="http://schemas.microsoft.com/office/drawing/2014/main" id="{46FE52A1-DE37-4B50-977D-D36761B4857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39170" y="1924604"/>
            <a:ext cx="1402816" cy="1643186"/>
          </a:xfrm>
          <a:prstGeom prst="rect">
            <a:avLst/>
          </a:prstGeom>
        </p:spPr>
      </p:pic>
      <p:sp>
        <p:nvSpPr>
          <p:cNvPr id="22" name="TextBox 21">
            <a:extLst>
              <a:ext uri="{FF2B5EF4-FFF2-40B4-BE49-F238E27FC236}">
                <a16:creationId xmlns:a16="http://schemas.microsoft.com/office/drawing/2014/main" id="{DE13C7FE-A3ED-81A5-4BD5-548D63DE0D7F}"/>
              </a:ext>
            </a:extLst>
          </p:cNvPr>
          <p:cNvSpPr txBox="1"/>
          <p:nvPr/>
        </p:nvSpPr>
        <p:spPr>
          <a:xfrm>
            <a:off x="7127219" y="3535213"/>
            <a:ext cx="1402816" cy="923330"/>
          </a:xfrm>
          <a:prstGeom prst="rect">
            <a:avLst/>
          </a:prstGeom>
          <a:noFill/>
          <a:ln w="25400">
            <a:solidFill>
              <a:schemeClr val="accent1">
                <a:shade val="15000"/>
              </a:schemeClr>
            </a:solidFill>
          </a:ln>
        </p:spPr>
        <p:txBody>
          <a:bodyPr wrap="square" rtlCol="0">
            <a:spAutoFit/>
          </a:bodyPr>
          <a:lstStyle/>
          <a:p>
            <a:pPr algn="ctr"/>
            <a:r>
              <a:rPr lang="en-US" dirty="0" err="1"/>
              <a:t>Broswser</a:t>
            </a:r>
            <a:endParaRPr lang="en-US" dirty="0"/>
          </a:p>
          <a:p>
            <a:pPr algn="ctr"/>
            <a:endParaRPr lang="en-US" dirty="0"/>
          </a:p>
          <a:p>
            <a:pPr algn="ctr"/>
            <a:endParaRPr lang="en-US" dirty="0"/>
          </a:p>
        </p:txBody>
      </p:sp>
      <p:sp>
        <p:nvSpPr>
          <p:cNvPr id="23" name="TextBox 22">
            <a:extLst>
              <a:ext uri="{FF2B5EF4-FFF2-40B4-BE49-F238E27FC236}">
                <a16:creationId xmlns:a16="http://schemas.microsoft.com/office/drawing/2014/main" id="{2DAC8BB3-AC4A-6A0A-BA4D-2816191D606C}"/>
              </a:ext>
            </a:extLst>
          </p:cNvPr>
          <p:cNvSpPr txBox="1"/>
          <p:nvPr/>
        </p:nvSpPr>
        <p:spPr>
          <a:xfrm>
            <a:off x="1997885" y="3535212"/>
            <a:ext cx="1402816" cy="923330"/>
          </a:xfrm>
          <a:prstGeom prst="rect">
            <a:avLst/>
          </a:prstGeom>
          <a:noFill/>
          <a:ln w="25400">
            <a:solidFill>
              <a:schemeClr val="accent1">
                <a:shade val="15000"/>
              </a:schemeClr>
            </a:solidFill>
          </a:ln>
        </p:spPr>
        <p:txBody>
          <a:bodyPr wrap="square" rtlCol="0">
            <a:spAutoFit/>
          </a:bodyPr>
          <a:lstStyle/>
          <a:p>
            <a:pPr algn="ctr"/>
            <a:r>
              <a:rPr lang="en-US" dirty="0"/>
              <a:t>Browser</a:t>
            </a:r>
          </a:p>
          <a:p>
            <a:pPr algn="ctr"/>
            <a:endParaRPr lang="en-US" dirty="0"/>
          </a:p>
          <a:p>
            <a:pPr algn="ctr"/>
            <a:endParaRPr lang="en-US" dirty="0"/>
          </a:p>
        </p:txBody>
      </p:sp>
      <p:sp>
        <p:nvSpPr>
          <p:cNvPr id="26" name="TextBox 25">
            <a:extLst>
              <a:ext uri="{FF2B5EF4-FFF2-40B4-BE49-F238E27FC236}">
                <a16:creationId xmlns:a16="http://schemas.microsoft.com/office/drawing/2014/main" id="{857FA7A6-7504-7BAA-193A-29E1F1B9B122}"/>
              </a:ext>
            </a:extLst>
          </p:cNvPr>
          <p:cNvSpPr txBox="1"/>
          <p:nvPr/>
        </p:nvSpPr>
        <p:spPr>
          <a:xfrm>
            <a:off x="4557447" y="1335349"/>
            <a:ext cx="1402816" cy="646331"/>
          </a:xfrm>
          <a:prstGeom prst="rect">
            <a:avLst/>
          </a:prstGeom>
          <a:noFill/>
          <a:ln w="25400">
            <a:noFill/>
          </a:ln>
        </p:spPr>
        <p:txBody>
          <a:bodyPr wrap="square" rtlCol="0">
            <a:spAutoFit/>
          </a:bodyPr>
          <a:lstStyle/>
          <a:p>
            <a:pPr algn="ctr"/>
            <a:r>
              <a:rPr lang="en-US" dirty="0"/>
              <a:t>Private</a:t>
            </a:r>
          </a:p>
          <a:p>
            <a:pPr algn="ctr"/>
            <a:r>
              <a:rPr lang="en-US" dirty="0"/>
              <a:t>network</a:t>
            </a:r>
          </a:p>
        </p:txBody>
      </p:sp>
      <p:grpSp>
        <p:nvGrpSpPr>
          <p:cNvPr id="43" name="Group 42">
            <a:extLst>
              <a:ext uri="{FF2B5EF4-FFF2-40B4-BE49-F238E27FC236}">
                <a16:creationId xmlns:a16="http://schemas.microsoft.com/office/drawing/2014/main" id="{FA5375E0-E5C6-2980-91F9-A5B07CABCA44}"/>
              </a:ext>
            </a:extLst>
          </p:cNvPr>
          <p:cNvGrpSpPr/>
          <p:nvPr/>
        </p:nvGrpSpPr>
        <p:grpSpPr>
          <a:xfrm>
            <a:off x="2452157" y="4740509"/>
            <a:ext cx="494271" cy="1136818"/>
            <a:chOff x="4658497" y="4028306"/>
            <a:chExt cx="595462" cy="1447480"/>
          </a:xfrm>
        </p:grpSpPr>
        <p:sp>
          <p:nvSpPr>
            <p:cNvPr id="30" name="Oval 29">
              <a:extLst>
                <a:ext uri="{FF2B5EF4-FFF2-40B4-BE49-F238E27FC236}">
                  <a16:creationId xmlns:a16="http://schemas.microsoft.com/office/drawing/2014/main" id="{104AF25E-5F0F-5A9E-DE68-BF7E9E454306}"/>
                </a:ext>
              </a:extLst>
            </p:cNvPr>
            <p:cNvSpPr/>
            <p:nvPr/>
          </p:nvSpPr>
          <p:spPr>
            <a:xfrm>
              <a:off x="4782063" y="4028306"/>
              <a:ext cx="370703" cy="34361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DEF6415C-92B8-9E6F-FAE6-559FBFE673E7}"/>
                </a:ext>
              </a:extLst>
            </p:cNvPr>
            <p:cNvCxnSpPr>
              <a:cxnSpLocks/>
            </p:cNvCxnSpPr>
            <p:nvPr/>
          </p:nvCxnSpPr>
          <p:spPr>
            <a:xfrm>
              <a:off x="4960347" y="4388390"/>
              <a:ext cx="0"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83AFDF1-3A4C-093D-BA03-38154C1FDDE0}"/>
                </a:ext>
              </a:extLst>
            </p:cNvPr>
            <p:cNvCxnSpPr>
              <a:cxnSpLocks/>
            </p:cNvCxnSpPr>
            <p:nvPr/>
          </p:nvCxnSpPr>
          <p:spPr>
            <a:xfrm flipH="1">
              <a:off x="4658497" y="4932088"/>
              <a:ext cx="301851"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53C3F4F-5C09-A9FD-D5C0-0D45F4CAF8BB}"/>
                </a:ext>
              </a:extLst>
            </p:cNvPr>
            <p:cNvCxnSpPr>
              <a:cxnSpLocks/>
            </p:cNvCxnSpPr>
            <p:nvPr/>
          </p:nvCxnSpPr>
          <p:spPr>
            <a:xfrm>
              <a:off x="4960347" y="4932088"/>
              <a:ext cx="217134"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46BA416-5456-B24F-D83F-FC386631A918}"/>
                </a:ext>
              </a:extLst>
            </p:cNvPr>
            <p:cNvCxnSpPr>
              <a:cxnSpLocks/>
            </p:cNvCxnSpPr>
            <p:nvPr/>
          </p:nvCxnSpPr>
          <p:spPr>
            <a:xfrm rot="5400000">
              <a:off x="4982110" y="4380153"/>
              <a:ext cx="0"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4" name="Group 43">
            <a:extLst>
              <a:ext uri="{FF2B5EF4-FFF2-40B4-BE49-F238E27FC236}">
                <a16:creationId xmlns:a16="http://schemas.microsoft.com/office/drawing/2014/main" id="{A1892EA8-9E0B-D899-5A4C-4AC3F564557C}"/>
              </a:ext>
            </a:extLst>
          </p:cNvPr>
          <p:cNvGrpSpPr/>
          <p:nvPr/>
        </p:nvGrpSpPr>
        <p:grpSpPr>
          <a:xfrm>
            <a:off x="7581491" y="4740509"/>
            <a:ext cx="494271" cy="1136818"/>
            <a:chOff x="4658497" y="4028306"/>
            <a:chExt cx="595462" cy="1447480"/>
          </a:xfrm>
        </p:grpSpPr>
        <p:sp>
          <p:nvSpPr>
            <p:cNvPr id="45" name="Oval 44">
              <a:extLst>
                <a:ext uri="{FF2B5EF4-FFF2-40B4-BE49-F238E27FC236}">
                  <a16:creationId xmlns:a16="http://schemas.microsoft.com/office/drawing/2014/main" id="{354BB8EC-22A0-4084-A2D9-E6BE205C031B}"/>
                </a:ext>
              </a:extLst>
            </p:cNvPr>
            <p:cNvSpPr/>
            <p:nvPr/>
          </p:nvSpPr>
          <p:spPr>
            <a:xfrm>
              <a:off x="4782063" y="4028306"/>
              <a:ext cx="370703" cy="34361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a:extLst>
                <a:ext uri="{FF2B5EF4-FFF2-40B4-BE49-F238E27FC236}">
                  <a16:creationId xmlns:a16="http://schemas.microsoft.com/office/drawing/2014/main" id="{CF040EF8-CF81-3DC0-5878-54B5DFACC3E4}"/>
                </a:ext>
              </a:extLst>
            </p:cNvPr>
            <p:cNvCxnSpPr>
              <a:cxnSpLocks/>
            </p:cNvCxnSpPr>
            <p:nvPr/>
          </p:nvCxnSpPr>
          <p:spPr>
            <a:xfrm>
              <a:off x="4960347" y="4388390"/>
              <a:ext cx="0"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E5EA0C7-99E0-BD9E-A612-DBE00B87C2B8}"/>
                </a:ext>
              </a:extLst>
            </p:cNvPr>
            <p:cNvCxnSpPr>
              <a:cxnSpLocks/>
            </p:cNvCxnSpPr>
            <p:nvPr/>
          </p:nvCxnSpPr>
          <p:spPr>
            <a:xfrm flipH="1">
              <a:off x="4658497" y="4932088"/>
              <a:ext cx="301851"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3E0C97CD-8BA6-CE7D-B850-9C2CD0EFE2CC}"/>
                </a:ext>
              </a:extLst>
            </p:cNvPr>
            <p:cNvCxnSpPr>
              <a:cxnSpLocks/>
            </p:cNvCxnSpPr>
            <p:nvPr/>
          </p:nvCxnSpPr>
          <p:spPr>
            <a:xfrm>
              <a:off x="4960347" y="4932088"/>
              <a:ext cx="217134"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201121D-6326-F2E4-CA7C-747BC4A174CA}"/>
                </a:ext>
              </a:extLst>
            </p:cNvPr>
            <p:cNvCxnSpPr>
              <a:cxnSpLocks/>
            </p:cNvCxnSpPr>
            <p:nvPr/>
          </p:nvCxnSpPr>
          <p:spPr>
            <a:xfrm rot="5400000">
              <a:off x="4982110" y="4380153"/>
              <a:ext cx="0"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0" name="TextBox 49">
            <a:extLst>
              <a:ext uri="{FF2B5EF4-FFF2-40B4-BE49-F238E27FC236}">
                <a16:creationId xmlns:a16="http://schemas.microsoft.com/office/drawing/2014/main" id="{17951BF2-26FB-537D-BB55-C0C589956146}"/>
              </a:ext>
            </a:extLst>
          </p:cNvPr>
          <p:cNvSpPr txBox="1"/>
          <p:nvPr/>
        </p:nvSpPr>
        <p:spPr>
          <a:xfrm>
            <a:off x="1958441" y="5856092"/>
            <a:ext cx="1524669" cy="369332"/>
          </a:xfrm>
          <a:prstGeom prst="rect">
            <a:avLst/>
          </a:prstGeom>
          <a:noFill/>
          <a:ln w="25400">
            <a:noFill/>
          </a:ln>
        </p:spPr>
        <p:txBody>
          <a:bodyPr wrap="square" rtlCol="0">
            <a:spAutoFit/>
          </a:bodyPr>
          <a:lstStyle/>
          <a:p>
            <a:pPr algn="ctr"/>
            <a:r>
              <a:rPr lang="en-US" dirty="0"/>
              <a:t>Administrator</a:t>
            </a:r>
          </a:p>
        </p:txBody>
      </p:sp>
      <p:sp>
        <p:nvSpPr>
          <p:cNvPr id="51" name="TextBox 50">
            <a:extLst>
              <a:ext uri="{FF2B5EF4-FFF2-40B4-BE49-F238E27FC236}">
                <a16:creationId xmlns:a16="http://schemas.microsoft.com/office/drawing/2014/main" id="{12DE9E16-E8CF-F9D0-B67D-973AD31D44C9}"/>
              </a:ext>
            </a:extLst>
          </p:cNvPr>
          <p:cNvSpPr txBox="1"/>
          <p:nvPr/>
        </p:nvSpPr>
        <p:spPr>
          <a:xfrm>
            <a:off x="5103341" y="5877327"/>
            <a:ext cx="3509104" cy="369332"/>
          </a:xfrm>
          <a:prstGeom prst="rect">
            <a:avLst/>
          </a:prstGeom>
          <a:noFill/>
          <a:ln w="25400">
            <a:noFill/>
          </a:ln>
        </p:spPr>
        <p:txBody>
          <a:bodyPr wrap="square" rtlCol="0">
            <a:spAutoFit/>
          </a:bodyPr>
          <a:lstStyle/>
          <a:p>
            <a:pPr algn="r"/>
            <a:r>
              <a:rPr lang="en-US" dirty="0"/>
              <a:t>Driver in RSTA office passing exam</a:t>
            </a:r>
          </a:p>
        </p:txBody>
      </p:sp>
      <p:sp>
        <p:nvSpPr>
          <p:cNvPr id="18" name="TextBox 17">
            <a:extLst>
              <a:ext uri="{FF2B5EF4-FFF2-40B4-BE49-F238E27FC236}">
                <a16:creationId xmlns:a16="http://schemas.microsoft.com/office/drawing/2014/main" id="{BC6A2A41-1FA8-C031-E3EF-E9F192FE3E1D}"/>
              </a:ext>
            </a:extLst>
          </p:cNvPr>
          <p:cNvSpPr txBox="1"/>
          <p:nvPr/>
        </p:nvSpPr>
        <p:spPr>
          <a:xfrm>
            <a:off x="4910920" y="2599417"/>
            <a:ext cx="745298" cy="461665"/>
          </a:xfrm>
          <a:prstGeom prst="rect">
            <a:avLst/>
          </a:prstGeom>
          <a:solidFill>
            <a:schemeClr val="bg1"/>
          </a:solidFill>
          <a:ln w="25400">
            <a:solidFill>
              <a:schemeClr val="accent1">
                <a:shade val="15000"/>
              </a:schemeClr>
            </a:solidFill>
          </a:ln>
        </p:spPr>
        <p:txBody>
          <a:bodyPr wrap="square" rtlCol="0">
            <a:spAutoFit/>
          </a:bodyPr>
          <a:lstStyle/>
          <a:p>
            <a:pPr algn="ctr"/>
            <a:r>
              <a:rPr lang="en-US" sz="2400" dirty="0"/>
              <a:t>QR</a:t>
            </a:r>
          </a:p>
        </p:txBody>
      </p:sp>
      <p:sp>
        <p:nvSpPr>
          <p:cNvPr id="10" name="TextBox 9">
            <a:extLst>
              <a:ext uri="{FF2B5EF4-FFF2-40B4-BE49-F238E27FC236}">
                <a16:creationId xmlns:a16="http://schemas.microsoft.com/office/drawing/2014/main" id="{659041ED-DF1E-C30D-CD15-8877CAB67436}"/>
              </a:ext>
            </a:extLst>
          </p:cNvPr>
          <p:cNvSpPr txBox="1"/>
          <p:nvPr/>
        </p:nvSpPr>
        <p:spPr>
          <a:xfrm>
            <a:off x="7127219" y="953170"/>
            <a:ext cx="1402816" cy="1200329"/>
          </a:xfrm>
          <a:prstGeom prst="rect">
            <a:avLst/>
          </a:prstGeom>
          <a:solidFill>
            <a:schemeClr val="bg1"/>
          </a:solidFill>
          <a:ln w="25400">
            <a:solidFill>
              <a:schemeClr val="accent1">
                <a:shade val="15000"/>
              </a:schemeClr>
            </a:solidFill>
          </a:ln>
        </p:spPr>
        <p:txBody>
          <a:bodyPr wrap="square" rtlCol="0">
            <a:spAutoFit/>
          </a:bodyPr>
          <a:lstStyle/>
          <a:p>
            <a:pPr algn="ctr"/>
            <a:r>
              <a:rPr lang="en-US" dirty="0"/>
              <a:t>Edge</a:t>
            </a:r>
          </a:p>
          <a:p>
            <a:pPr algn="ctr"/>
            <a:r>
              <a:rPr lang="en-US" dirty="0"/>
              <a:t>Server</a:t>
            </a:r>
          </a:p>
          <a:p>
            <a:pPr algn="ctr"/>
            <a:endParaRPr lang="en-US" dirty="0"/>
          </a:p>
          <a:p>
            <a:pPr algn="ctr"/>
            <a:endParaRPr lang="en-US" dirty="0"/>
          </a:p>
        </p:txBody>
      </p:sp>
      <p:cxnSp>
        <p:nvCxnSpPr>
          <p:cNvPr id="2" name="Straight Arrow Connector 1">
            <a:extLst>
              <a:ext uri="{FF2B5EF4-FFF2-40B4-BE49-F238E27FC236}">
                <a16:creationId xmlns:a16="http://schemas.microsoft.com/office/drawing/2014/main" id="{FB6734A2-87FC-71BE-BBEA-78C2AEA9D15D}"/>
              </a:ext>
            </a:extLst>
          </p:cNvPr>
          <p:cNvCxnSpPr>
            <a:cxnSpLocks/>
          </p:cNvCxnSpPr>
          <p:nvPr/>
        </p:nvCxnSpPr>
        <p:spPr>
          <a:xfrm>
            <a:off x="3416892" y="1946947"/>
            <a:ext cx="1510219" cy="674813"/>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C1FA9EF-AC87-99AC-7988-7201647BE568}"/>
              </a:ext>
            </a:extLst>
          </p:cNvPr>
          <p:cNvSpPr txBox="1"/>
          <p:nvPr/>
        </p:nvSpPr>
        <p:spPr>
          <a:xfrm>
            <a:off x="3338161" y="2175841"/>
            <a:ext cx="1667679" cy="1015663"/>
          </a:xfrm>
          <a:prstGeom prst="rect">
            <a:avLst/>
          </a:prstGeom>
          <a:noFill/>
        </p:spPr>
        <p:txBody>
          <a:bodyPr wrap="square" rtlCol="0">
            <a:spAutoFit/>
          </a:bodyPr>
          <a:lstStyle/>
          <a:p>
            <a:r>
              <a:rPr lang="en-US" sz="2000" dirty="0">
                <a:solidFill>
                  <a:srgbClr val="FF0000"/>
                </a:solidFill>
              </a:rPr>
              <a:t>URL requesting the attributes</a:t>
            </a:r>
          </a:p>
        </p:txBody>
      </p:sp>
      <p:cxnSp>
        <p:nvCxnSpPr>
          <p:cNvPr id="8" name="Straight Arrow Connector 7">
            <a:extLst>
              <a:ext uri="{FF2B5EF4-FFF2-40B4-BE49-F238E27FC236}">
                <a16:creationId xmlns:a16="http://schemas.microsoft.com/office/drawing/2014/main" id="{D1AB3204-5EA8-D832-4F66-1C1566703065}"/>
              </a:ext>
            </a:extLst>
          </p:cNvPr>
          <p:cNvCxnSpPr>
            <a:cxnSpLocks/>
          </p:cNvCxnSpPr>
          <p:nvPr/>
        </p:nvCxnSpPr>
        <p:spPr>
          <a:xfrm flipV="1">
            <a:off x="8559590" y="2815607"/>
            <a:ext cx="1634525" cy="1179191"/>
          </a:xfrm>
          <a:prstGeom prst="straightConnector1">
            <a:avLst/>
          </a:prstGeom>
          <a:ln w="635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AFF15A0-BF84-8115-E81A-DABBC9A20649}"/>
              </a:ext>
            </a:extLst>
          </p:cNvPr>
          <p:cNvSpPr txBox="1"/>
          <p:nvPr/>
        </p:nvSpPr>
        <p:spPr>
          <a:xfrm>
            <a:off x="8781372" y="3405202"/>
            <a:ext cx="1978005" cy="707886"/>
          </a:xfrm>
          <a:prstGeom prst="rect">
            <a:avLst/>
          </a:prstGeom>
          <a:noFill/>
        </p:spPr>
        <p:txBody>
          <a:bodyPr wrap="square" rtlCol="0">
            <a:spAutoFit/>
          </a:bodyPr>
          <a:lstStyle/>
          <a:p>
            <a:pPr algn="r"/>
            <a:r>
              <a:rPr lang="en-US" sz="2000" dirty="0">
                <a:solidFill>
                  <a:srgbClr val="FF0000"/>
                </a:solidFill>
              </a:rPr>
              <a:t>Request for</a:t>
            </a:r>
          </a:p>
          <a:p>
            <a:pPr algn="r"/>
            <a:r>
              <a:rPr lang="en-US" sz="2000" dirty="0">
                <a:solidFill>
                  <a:srgbClr val="FF0000"/>
                </a:solidFill>
              </a:rPr>
              <a:t>the attributes</a:t>
            </a:r>
          </a:p>
        </p:txBody>
      </p:sp>
      <p:cxnSp>
        <p:nvCxnSpPr>
          <p:cNvPr id="16" name="Straight Arrow Connector 15">
            <a:extLst>
              <a:ext uri="{FF2B5EF4-FFF2-40B4-BE49-F238E27FC236}">
                <a16:creationId xmlns:a16="http://schemas.microsoft.com/office/drawing/2014/main" id="{01712219-DDB6-9118-4F42-091A206EAB07}"/>
              </a:ext>
            </a:extLst>
          </p:cNvPr>
          <p:cNvCxnSpPr>
            <a:cxnSpLocks/>
          </p:cNvCxnSpPr>
          <p:nvPr/>
        </p:nvCxnSpPr>
        <p:spPr>
          <a:xfrm>
            <a:off x="5633891" y="2873105"/>
            <a:ext cx="1510219" cy="674813"/>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1D54C84-0685-37B2-C76E-BE4EB630CB28}"/>
              </a:ext>
            </a:extLst>
          </p:cNvPr>
          <p:cNvSpPr txBox="1"/>
          <p:nvPr/>
        </p:nvSpPr>
        <p:spPr>
          <a:xfrm>
            <a:off x="5555160" y="3101999"/>
            <a:ext cx="1667679" cy="1015663"/>
          </a:xfrm>
          <a:prstGeom prst="rect">
            <a:avLst/>
          </a:prstGeom>
          <a:noFill/>
        </p:spPr>
        <p:txBody>
          <a:bodyPr wrap="square" rtlCol="0">
            <a:spAutoFit/>
          </a:bodyPr>
          <a:lstStyle/>
          <a:p>
            <a:r>
              <a:rPr lang="en-US" sz="2000" dirty="0">
                <a:solidFill>
                  <a:srgbClr val="FF0000"/>
                </a:solidFill>
              </a:rPr>
              <a:t>URL requesting the attributes</a:t>
            </a:r>
          </a:p>
        </p:txBody>
      </p:sp>
      <p:cxnSp>
        <p:nvCxnSpPr>
          <p:cNvPr id="20" name="Straight Arrow Connector 19">
            <a:extLst>
              <a:ext uri="{FF2B5EF4-FFF2-40B4-BE49-F238E27FC236}">
                <a16:creationId xmlns:a16="http://schemas.microsoft.com/office/drawing/2014/main" id="{E1F4675E-9924-B59A-B306-3B059E5D663F}"/>
              </a:ext>
            </a:extLst>
          </p:cNvPr>
          <p:cNvCxnSpPr>
            <a:cxnSpLocks/>
          </p:cNvCxnSpPr>
          <p:nvPr/>
        </p:nvCxnSpPr>
        <p:spPr>
          <a:xfrm>
            <a:off x="8530035" y="1646630"/>
            <a:ext cx="1634525" cy="1179191"/>
          </a:xfrm>
          <a:prstGeom prst="straightConnector1">
            <a:avLst/>
          </a:prstGeom>
          <a:ln w="635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87184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811F81-88D7-A9CD-E7A9-6AFD0D82F4B7}"/>
            </a:ext>
          </a:extLst>
        </p:cNvPr>
        <p:cNvGrpSpPr/>
        <p:nvPr/>
      </p:nvGrpSpPr>
      <p:grpSpPr>
        <a:xfrm>
          <a:off x="0" y="0"/>
          <a:ext cx="0" cy="0"/>
          <a:chOff x="0" y="0"/>
          <a:chExt cx="0" cy="0"/>
        </a:xfrm>
      </p:grpSpPr>
      <p:sp>
        <p:nvSpPr>
          <p:cNvPr id="55" name="TextBox 54">
            <a:extLst>
              <a:ext uri="{FF2B5EF4-FFF2-40B4-BE49-F238E27FC236}">
                <a16:creationId xmlns:a16="http://schemas.microsoft.com/office/drawing/2014/main" id="{B17D610D-98A5-BC9B-B304-F2FDA5C0F310}"/>
              </a:ext>
            </a:extLst>
          </p:cNvPr>
          <p:cNvSpPr txBox="1"/>
          <p:nvPr/>
        </p:nvSpPr>
        <p:spPr>
          <a:xfrm>
            <a:off x="1513703" y="164408"/>
            <a:ext cx="7179275" cy="6186309"/>
          </a:xfrm>
          <a:prstGeom prst="rect">
            <a:avLst/>
          </a:prstGeom>
          <a:noFill/>
          <a:ln w="25400">
            <a:solidFill>
              <a:schemeClr val="accent1">
                <a:shade val="15000"/>
              </a:schemeClr>
            </a:solidFill>
          </a:ln>
        </p:spPr>
        <p:txBody>
          <a:bodyPr wrap="square" rtlCol="0">
            <a:spAutoFit/>
          </a:bodyPr>
          <a:lstStyle/>
          <a:p>
            <a:pPr algn="ctr"/>
            <a:r>
              <a:rPr lang="en-US" dirty="0"/>
              <a:t>RSTA office</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54" name="TextBox 53">
            <a:extLst>
              <a:ext uri="{FF2B5EF4-FFF2-40B4-BE49-F238E27FC236}">
                <a16:creationId xmlns:a16="http://schemas.microsoft.com/office/drawing/2014/main" id="{9E858970-62B2-A8A7-8D56-BEBB40C9DA14}"/>
              </a:ext>
            </a:extLst>
          </p:cNvPr>
          <p:cNvSpPr txBox="1"/>
          <p:nvPr/>
        </p:nvSpPr>
        <p:spPr>
          <a:xfrm>
            <a:off x="1747330" y="478429"/>
            <a:ext cx="6081297" cy="2308324"/>
          </a:xfrm>
          <a:prstGeom prst="rect">
            <a:avLst/>
          </a:prstGeom>
          <a:noFill/>
          <a:ln w="25400">
            <a:solidFill>
              <a:schemeClr val="accent1">
                <a:shade val="15000"/>
              </a:schemeClr>
            </a:solidFill>
          </a:ln>
        </p:spPr>
        <p:txBody>
          <a:bodyPr wrap="square" rtlCol="0">
            <a:spAutoFit/>
          </a:bodyPr>
          <a:lstStyle/>
          <a:p>
            <a:pPr algn="ctr"/>
            <a:r>
              <a:rPr lang="en-US" dirty="0"/>
              <a:t>RSTA data center</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13" name="TextBox 12">
            <a:extLst>
              <a:ext uri="{FF2B5EF4-FFF2-40B4-BE49-F238E27FC236}">
                <a16:creationId xmlns:a16="http://schemas.microsoft.com/office/drawing/2014/main" id="{739DACE7-1055-4F9C-50ED-D3473DC55BC0}"/>
              </a:ext>
            </a:extLst>
          </p:cNvPr>
          <p:cNvSpPr txBox="1"/>
          <p:nvPr/>
        </p:nvSpPr>
        <p:spPr>
          <a:xfrm>
            <a:off x="2001304" y="953169"/>
            <a:ext cx="1402816" cy="1200329"/>
          </a:xfrm>
          <a:prstGeom prst="rect">
            <a:avLst/>
          </a:prstGeom>
          <a:noFill/>
          <a:ln w="25400">
            <a:solidFill>
              <a:schemeClr val="accent1">
                <a:shade val="15000"/>
              </a:schemeClr>
            </a:solidFill>
          </a:ln>
        </p:spPr>
        <p:txBody>
          <a:bodyPr wrap="square" rtlCol="0">
            <a:spAutoFit/>
          </a:bodyPr>
          <a:lstStyle/>
          <a:p>
            <a:pPr algn="ctr"/>
            <a:r>
              <a:rPr lang="en-US" dirty="0"/>
              <a:t>Internal</a:t>
            </a:r>
          </a:p>
          <a:p>
            <a:pPr algn="ctr"/>
            <a:r>
              <a:rPr lang="en-US" dirty="0"/>
              <a:t>Server</a:t>
            </a:r>
          </a:p>
          <a:p>
            <a:pPr algn="ctr"/>
            <a:endParaRPr lang="en-US" dirty="0"/>
          </a:p>
          <a:p>
            <a:pPr algn="ctr"/>
            <a:endParaRPr lang="en-US" dirty="0"/>
          </a:p>
        </p:txBody>
      </p:sp>
      <p:pic>
        <p:nvPicPr>
          <p:cNvPr id="17" name="Graphic 16" descr="Cloud outline">
            <a:extLst>
              <a:ext uri="{FF2B5EF4-FFF2-40B4-BE49-F238E27FC236}">
                <a16:creationId xmlns:a16="http://schemas.microsoft.com/office/drawing/2014/main" id="{22ED45E5-EE64-3CDB-32E3-27520548A7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31282" y="722964"/>
            <a:ext cx="1402816" cy="1643185"/>
          </a:xfrm>
          <a:prstGeom prst="rect">
            <a:avLst/>
          </a:prstGeom>
        </p:spPr>
      </p:pic>
      <p:pic>
        <p:nvPicPr>
          <p:cNvPr id="21" name="Graphic 20" descr="Cloud outline">
            <a:extLst>
              <a:ext uri="{FF2B5EF4-FFF2-40B4-BE49-F238E27FC236}">
                <a16:creationId xmlns:a16="http://schemas.microsoft.com/office/drawing/2014/main" id="{B3D7B5D0-2BBF-A7E5-72AD-B5F12BBAB0D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39170" y="1924604"/>
            <a:ext cx="1402816" cy="1643186"/>
          </a:xfrm>
          <a:prstGeom prst="rect">
            <a:avLst/>
          </a:prstGeom>
        </p:spPr>
      </p:pic>
      <p:sp>
        <p:nvSpPr>
          <p:cNvPr id="22" name="TextBox 21">
            <a:extLst>
              <a:ext uri="{FF2B5EF4-FFF2-40B4-BE49-F238E27FC236}">
                <a16:creationId xmlns:a16="http://schemas.microsoft.com/office/drawing/2014/main" id="{7D6FFAEA-ACD0-475E-9879-17CBAA329810}"/>
              </a:ext>
            </a:extLst>
          </p:cNvPr>
          <p:cNvSpPr txBox="1"/>
          <p:nvPr/>
        </p:nvSpPr>
        <p:spPr>
          <a:xfrm>
            <a:off x="7127219" y="3535213"/>
            <a:ext cx="1402816" cy="923330"/>
          </a:xfrm>
          <a:prstGeom prst="rect">
            <a:avLst/>
          </a:prstGeom>
          <a:noFill/>
          <a:ln w="25400">
            <a:solidFill>
              <a:schemeClr val="accent1">
                <a:shade val="15000"/>
              </a:schemeClr>
            </a:solidFill>
          </a:ln>
        </p:spPr>
        <p:txBody>
          <a:bodyPr wrap="square" rtlCol="0">
            <a:spAutoFit/>
          </a:bodyPr>
          <a:lstStyle/>
          <a:p>
            <a:pPr algn="ctr"/>
            <a:r>
              <a:rPr lang="en-US" dirty="0" err="1"/>
              <a:t>Broswser</a:t>
            </a:r>
            <a:endParaRPr lang="en-US" dirty="0"/>
          </a:p>
          <a:p>
            <a:pPr algn="ctr"/>
            <a:endParaRPr lang="en-US" dirty="0"/>
          </a:p>
          <a:p>
            <a:pPr algn="ctr"/>
            <a:endParaRPr lang="en-US" dirty="0"/>
          </a:p>
        </p:txBody>
      </p:sp>
      <p:sp>
        <p:nvSpPr>
          <p:cNvPr id="23" name="TextBox 22">
            <a:extLst>
              <a:ext uri="{FF2B5EF4-FFF2-40B4-BE49-F238E27FC236}">
                <a16:creationId xmlns:a16="http://schemas.microsoft.com/office/drawing/2014/main" id="{D679788D-02A5-DECB-129C-31CF374A4431}"/>
              </a:ext>
            </a:extLst>
          </p:cNvPr>
          <p:cNvSpPr txBox="1"/>
          <p:nvPr/>
        </p:nvSpPr>
        <p:spPr>
          <a:xfrm>
            <a:off x="1997885" y="3535212"/>
            <a:ext cx="1402816" cy="923330"/>
          </a:xfrm>
          <a:prstGeom prst="rect">
            <a:avLst/>
          </a:prstGeom>
          <a:noFill/>
          <a:ln w="25400">
            <a:solidFill>
              <a:schemeClr val="accent1">
                <a:shade val="15000"/>
              </a:schemeClr>
            </a:solidFill>
          </a:ln>
        </p:spPr>
        <p:txBody>
          <a:bodyPr wrap="square" rtlCol="0">
            <a:spAutoFit/>
          </a:bodyPr>
          <a:lstStyle/>
          <a:p>
            <a:pPr algn="ctr"/>
            <a:r>
              <a:rPr lang="en-US" dirty="0"/>
              <a:t>Browser</a:t>
            </a:r>
          </a:p>
          <a:p>
            <a:pPr algn="ctr"/>
            <a:endParaRPr lang="en-US" dirty="0"/>
          </a:p>
          <a:p>
            <a:pPr algn="ctr"/>
            <a:endParaRPr lang="en-US" dirty="0"/>
          </a:p>
        </p:txBody>
      </p:sp>
      <p:grpSp>
        <p:nvGrpSpPr>
          <p:cNvPr id="43" name="Group 42">
            <a:extLst>
              <a:ext uri="{FF2B5EF4-FFF2-40B4-BE49-F238E27FC236}">
                <a16:creationId xmlns:a16="http://schemas.microsoft.com/office/drawing/2014/main" id="{9D0377C5-832F-6C85-8450-7CEECD39BB53}"/>
              </a:ext>
            </a:extLst>
          </p:cNvPr>
          <p:cNvGrpSpPr/>
          <p:nvPr/>
        </p:nvGrpSpPr>
        <p:grpSpPr>
          <a:xfrm>
            <a:off x="2452157" y="4740509"/>
            <a:ext cx="494271" cy="1136818"/>
            <a:chOff x="4658497" y="4028306"/>
            <a:chExt cx="595462" cy="1447480"/>
          </a:xfrm>
        </p:grpSpPr>
        <p:sp>
          <p:nvSpPr>
            <p:cNvPr id="30" name="Oval 29">
              <a:extLst>
                <a:ext uri="{FF2B5EF4-FFF2-40B4-BE49-F238E27FC236}">
                  <a16:creationId xmlns:a16="http://schemas.microsoft.com/office/drawing/2014/main" id="{476546E9-26A1-9137-A5CD-E5BBDDC6A70E}"/>
                </a:ext>
              </a:extLst>
            </p:cNvPr>
            <p:cNvSpPr/>
            <p:nvPr/>
          </p:nvSpPr>
          <p:spPr>
            <a:xfrm>
              <a:off x="4782063" y="4028306"/>
              <a:ext cx="370703" cy="34361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CE3E55F3-2F47-3DA3-BD6F-B681BE94CE56}"/>
                </a:ext>
              </a:extLst>
            </p:cNvPr>
            <p:cNvCxnSpPr>
              <a:cxnSpLocks/>
            </p:cNvCxnSpPr>
            <p:nvPr/>
          </p:nvCxnSpPr>
          <p:spPr>
            <a:xfrm>
              <a:off x="4960347" y="4388390"/>
              <a:ext cx="0"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7ECE0EE-32B9-ACFE-DC8F-E3FD5ED65E10}"/>
                </a:ext>
              </a:extLst>
            </p:cNvPr>
            <p:cNvCxnSpPr>
              <a:cxnSpLocks/>
            </p:cNvCxnSpPr>
            <p:nvPr/>
          </p:nvCxnSpPr>
          <p:spPr>
            <a:xfrm flipH="1">
              <a:off x="4658497" y="4932088"/>
              <a:ext cx="301851"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DD59F0A-AAC0-CB6D-AA22-1302D4A46B05}"/>
                </a:ext>
              </a:extLst>
            </p:cNvPr>
            <p:cNvCxnSpPr>
              <a:cxnSpLocks/>
            </p:cNvCxnSpPr>
            <p:nvPr/>
          </p:nvCxnSpPr>
          <p:spPr>
            <a:xfrm>
              <a:off x="4960347" y="4932088"/>
              <a:ext cx="217134"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033B708-FD02-C084-E660-72DCC50E4A60}"/>
                </a:ext>
              </a:extLst>
            </p:cNvPr>
            <p:cNvCxnSpPr>
              <a:cxnSpLocks/>
            </p:cNvCxnSpPr>
            <p:nvPr/>
          </p:nvCxnSpPr>
          <p:spPr>
            <a:xfrm rot="5400000">
              <a:off x="4982110" y="4380153"/>
              <a:ext cx="0"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4" name="Group 43">
            <a:extLst>
              <a:ext uri="{FF2B5EF4-FFF2-40B4-BE49-F238E27FC236}">
                <a16:creationId xmlns:a16="http://schemas.microsoft.com/office/drawing/2014/main" id="{A6D7D8E0-8244-BD15-FFCA-ED0ADA93C03D}"/>
              </a:ext>
            </a:extLst>
          </p:cNvPr>
          <p:cNvGrpSpPr/>
          <p:nvPr/>
        </p:nvGrpSpPr>
        <p:grpSpPr>
          <a:xfrm>
            <a:off x="7581491" y="4740509"/>
            <a:ext cx="494271" cy="1136818"/>
            <a:chOff x="4658497" y="4028306"/>
            <a:chExt cx="595462" cy="1447480"/>
          </a:xfrm>
        </p:grpSpPr>
        <p:sp>
          <p:nvSpPr>
            <p:cNvPr id="45" name="Oval 44">
              <a:extLst>
                <a:ext uri="{FF2B5EF4-FFF2-40B4-BE49-F238E27FC236}">
                  <a16:creationId xmlns:a16="http://schemas.microsoft.com/office/drawing/2014/main" id="{A80DB309-DB20-8377-8AD9-D167F27B8A95}"/>
                </a:ext>
              </a:extLst>
            </p:cNvPr>
            <p:cNvSpPr/>
            <p:nvPr/>
          </p:nvSpPr>
          <p:spPr>
            <a:xfrm>
              <a:off x="4782063" y="4028306"/>
              <a:ext cx="370703" cy="34361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a:extLst>
                <a:ext uri="{FF2B5EF4-FFF2-40B4-BE49-F238E27FC236}">
                  <a16:creationId xmlns:a16="http://schemas.microsoft.com/office/drawing/2014/main" id="{78C1E15F-F27B-AA54-EA82-857301CE9116}"/>
                </a:ext>
              </a:extLst>
            </p:cNvPr>
            <p:cNvCxnSpPr>
              <a:cxnSpLocks/>
            </p:cNvCxnSpPr>
            <p:nvPr/>
          </p:nvCxnSpPr>
          <p:spPr>
            <a:xfrm>
              <a:off x="4960347" y="4388390"/>
              <a:ext cx="0"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E16443E3-59FC-DDD3-2EA2-3FA8C7B9732A}"/>
                </a:ext>
              </a:extLst>
            </p:cNvPr>
            <p:cNvCxnSpPr>
              <a:cxnSpLocks/>
            </p:cNvCxnSpPr>
            <p:nvPr/>
          </p:nvCxnSpPr>
          <p:spPr>
            <a:xfrm flipH="1">
              <a:off x="4658497" y="4932088"/>
              <a:ext cx="301851"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4B211BB9-2D18-F2F7-F43E-550D7F3DA748}"/>
                </a:ext>
              </a:extLst>
            </p:cNvPr>
            <p:cNvCxnSpPr>
              <a:cxnSpLocks/>
            </p:cNvCxnSpPr>
            <p:nvPr/>
          </p:nvCxnSpPr>
          <p:spPr>
            <a:xfrm>
              <a:off x="4960347" y="4932088"/>
              <a:ext cx="217134"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D72E1876-C72F-A6EA-5F08-AB43B718244C}"/>
                </a:ext>
              </a:extLst>
            </p:cNvPr>
            <p:cNvCxnSpPr>
              <a:cxnSpLocks/>
            </p:cNvCxnSpPr>
            <p:nvPr/>
          </p:nvCxnSpPr>
          <p:spPr>
            <a:xfrm rot="5400000">
              <a:off x="4982110" y="4380153"/>
              <a:ext cx="0"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0" name="TextBox 49">
            <a:extLst>
              <a:ext uri="{FF2B5EF4-FFF2-40B4-BE49-F238E27FC236}">
                <a16:creationId xmlns:a16="http://schemas.microsoft.com/office/drawing/2014/main" id="{FA8FE21E-05AE-A8CF-51E5-B3357C4CF3F3}"/>
              </a:ext>
            </a:extLst>
          </p:cNvPr>
          <p:cNvSpPr txBox="1"/>
          <p:nvPr/>
        </p:nvSpPr>
        <p:spPr>
          <a:xfrm>
            <a:off x="1958441" y="5856092"/>
            <a:ext cx="1524669" cy="369332"/>
          </a:xfrm>
          <a:prstGeom prst="rect">
            <a:avLst/>
          </a:prstGeom>
          <a:noFill/>
          <a:ln w="25400">
            <a:noFill/>
          </a:ln>
        </p:spPr>
        <p:txBody>
          <a:bodyPr wrap="square" rtlCol="0">
            <a:spAutoFit/>
          </a:bodyPr>
          <a:lstStyle/>
          <a:p>
            <a:pPr algn="ctr"/>
            <a:r>
              <a:rPr lang="en-US" dirty="0"/>
              <a:t>Administrator</a:t>
            </a:r>
          </a:p>
        </p:txBody>
      </p:sp>
      <p:sp>
        <p:nvSpPr>
          <p:cNvPr id="51" name="TextBox 50">
            <a:extLst>
              <a:ext uri="{FF2B5EF4-FFF2-40B4-BE49-F238E27FC236}">
                <a16:creationId xmlns:a16="http://schemas.microsoft.com/office/drawing/2014/main" id="{F57A737F-9265-BFE9-B74D-4DEB21D19652}"/>
              </a:ext>
            </a:extLst>
          </p:cNvPr>
          <p:cNvSpPr txBox="1"/>
          <p:nvPr/>
        </p:nvSpPr>
        <p:spPr>
          <a:xfrm>
            <a:off x="5103341" y="5877327"/>
            <a:ext cx="3509104" cy="369332"/>
          </a:xfrm>
          <a:prstGeom prst="rect">
            <a:avLst/>
          </a:prstGeom>
          <a:noFill/>
          <a:ln w="25400">
            <a:noFill/>
          </a:ln>
        </p:spPr>
        <p:txBody>
          <a:bodyPr wrap="square" rtlCol="0">
            <a:spAutoFit/>
          </a:bodyPr>
          <a:lstStyle/>
          <a:p>
            <a:pPr algn="r"/>
            <a:r>
              <a:rPr lang="en-US" dirty="0"/>
              <a:t>Driver in RSTA office passing exam</a:t>
            </a:r>
          </a:p>
        </p:txBody>
      </p:sp>
      <p:sp>
        <p:nvSpPr>
          <p:cNvPr id="18" name="TextBox 17">
            <a:extLst>
              <a:ext uri="{FF2B5EF4-FFF2-40B4-BE49-F238E27FC236}">
                <a16:creationId xmlns:a16="http://schemas.microsoft.com/office/drawing/2014/main" id="{1BF64F6F-6DEF-0D9A-B4D9-E81BB2BF418C}"/>
              </a:ext>
            </a:extLst>
          </p:cNvPr>
          <p:cNvSpPr txBox="1"/>
          <p:nvPr/>
        </p:nvSpPr>
        <p:spPr>
          <a:xfrm>
            <a:off x="4910920" y="2599417"/>
            <a:ext cx="745298" cy="461665"/>
          </a:xfrm>
          <a:prstGeom prst="rect">
            <a:avLst/>
          </a:prstGeom>
          <a:solidFill>
            <a:schemeClr val="bg1"/>
          </a:solidFill>
          <a:ln w="25400">
            <a:solidFill>
              <a:schemeClr val="accent1">
                <a:shade val="15000"/>
              </a:schemeClr>
            </a:solidFill>
          </a:ln>
        </p:spPr>
        <p:txBody>
          <a:bodyPr wrap="square" rtlCol="0">
            <a:spAutoFit/>
          </a:bodyPr>
          <a:lstStyle/>
          <a:p>
            <a:pPr algn="ctr"/>
            <a:r>
              <a:rPr lang="en-US" sz="2400" dirty="0"/>
              <a:t>QR</a:t>
            </a:r>
          </a:p>
        </p:txBody>
      </p:sp>
      <p:sp>
        <p:nvSpPr>
          <p:cNvPr id="10" name="TextBox 9">
            <a:extLst>
              <a:ext uri="{FF2B5EF4-FFF2-40B4-BE49-F238E27FC236}">
                <a16:creationId xmlns:a16="http://schemas.microsoft.com/office/drawing/2014/main" id="{99A91259-6CBE-DCA2-4CCF-9C1AB9EF70DF}"/>
              </a:ext>
            </a:extLst>
          </p:cNvPr>
          <p:cNvSpPr txBox="1"/>
          <p:nvPr/>
        </p:nvSpPr>
        <p:spPr>
          <a:xfrm>
            <a:off x="7127219" y="953170"/>
            <a:ext cx="1402816" cy="1200329"/>
          </a:xfrm>
          <a:prstGeom prst="rect">
            <a:avLst/>
          </a:prstGeom>
          <a:solidFill>
            <a:schemeClr val="bg1"/>
          </a:solidFill>
          <a:ln w="25400">
            <a:solidFill>
              <a:schemeClr val="accent1">
                <a:shade val="15000"/>
              </a:schemeClr>
            </a:solidFill>
          </a:ln>
        </p:spPr>
        <p:txBody>
          <a:bodyPr wrap="square" rtlCol="0">
            <a:spAutoFit/>
          </a:bodyPr>
          <a:lstStyle/>
          <a:p>
            <a:pPr algn="ctr"/>
            <a:r>
              <a:rPr lang="en-US" dirty="0"/>
              <a:t>Edge</a:t>
            </a:r>
          </a:p>
          <a:p>
            <a:pPr algn="ctr"/>
            <a:r>
              <a:rPr lang="en-US" dirty="0"/>
              <a:t>Server</a:t>
            </a:r>
          </a:p>
          <a:p>
            <a:pPr algn="ctr"/>
            <a:endParaRPr lang="en-US" dirty="0"/>
          </a:p>
          <a:p>
            <a:pPr algn="ctr"/>
            <a:endParaRPr lang="en-US" dirty="0"/>
          </a:p>
        </p:txBody>
      </p:sp>
      <p:cxnSp>
        <p:nvCxnSpPr>
          <p:cNvPr id="2" name="Straight Arrow Connector 1">
            <a:extLst>
              <a:ext uri="{FF2B5EF4-FFF2-40B4-BE49-F238E27FC236}">
                <a16:creationId xmlns:a16="http://schemas.microsoft.com/office/drawing/2014/main" id="{EC04CB51-F0C7-A1E6-110B-FEE19CCAF1E4}"/>
              </a:ext>
            </a:extLst>
          </p:cNvPr>
          <p:cNvCxnSpPr>
            <a:cxnSpLocks/>
          </p:cNvCxnSpPr>
          <p:nvPr/>
        </p:nvCxnSpPr>
        <p:spPr>
          <a:xfrm>
            <a:off x="3416892" y="1946947"/>
            <a:ext cx="1510219" cy="674813"/>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4826436-4214-8767-E8F3-6C5319936BF0}"/>
              </a:ext>
            </a:extLst>
          </p:cNvPr>
          <p:cNvSpPr txBox="1"/>
          <p:nvPr/>
        </p:nvSpPr>
        <p:spPr>
          <a:xfrm>
            <a:off x="3338161" y="2175841"/>
            <a:ext cx="1667679" cy="1015663"/>
          </a:xfrm>
          <a:prstGeom prst="rect">
            <a:avLst/>
          </a:prstGeom>
          <a:noFill/>
        </p:spPr>
        <p:txBody>
          <a:bodyPr wrap="square" rtlCol="0">
            <a:spAutoFit/>
          </a:bodyPr>
          <a:lstStyle/>
          <a:p>
            <a:r>
              <a:rPr lang="en-US" sz="2000" dirty="0">
                <a:solidFill>
                  <a:srgbClr val="FF0000"/>
                </a:solidFill>
              </a:rPr>
              <a:t>URL requesting the attributes</a:t>
            </a:r>
          </a:p>
        </p:txBody>
      </p:sp>
      <p:cxnSp>
        <p:nvCxnSpPr>
          <p:cNvPr id="8" name="Straight Arrow Connector 7">
            <a:extLst>
              <a:ext uri="{FF2B5EF4-FFF2-40B4-BE49-F238E27FC236}">
                <a16:creationId xmlns:a16="http://schemas.microsoft.com/office/drawing/2014/main" id="{81EB8B46-A9DE-99E5-832A-9E5239E72450}"/>
              </a:ext>
            </a:extLst>
          </p:cNvPr>
          <p:cNvCxnSpPr>
            <a:cxnSpLocks/>
          </p:cNvCxnSpPr>
          <p:nvPr/>
        </p:nvCxnSpPr>
        <p:spPr>
          <a:xfrm flipV="1">
            <a:off x="8559590" y="2815607"/>
            <a:ext cx="1634525" cy="1179191"/>
          </a:xfrm>
          <a:prstGeom prst="straightConnector1">
            <a:avLst/>
          </a:prstGeom>
          <a:ln w="635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2B4FD4C-D3C1-AC3D-290A-CEE9D727D856}"/>
              </a:ext>
            </a:extLst>
          </p:cNvPr>
          <p:cNvSpPr txBox="1"/>
          <p:nvPr/>
        </p:nvSpPr>
        <p:spPr>
          <a:xfrm>
            <a:off x="8781372" y="3405202"/>
            <a:ext cx="1978005" cy="707886"/>
          </a:xfrm>
          <a:prstGeom prst="rect">
            <a:avLst/>
          </a:prstGeom>
          <a:noFill/>
        </p:spPr>
        <p:txBody>
          <a:bodyPr wrap="square" rtlCol="0">
            <a:spAutoFit/>
          </a:bodyPr>
          <a:lstStyle/>
          <a:p>
            <a:pPr algn="r"/>
            <a:r>
              <a:rPr lang="en-US" sz="2000" dirty="0">
                <a:solidFill>
                  <a:srgbClr val="FF0000"/>
                </a:solidFill>
              </a:rPr>
              <a:t>Request for</a:t>
            </a:r>
          </a:p>
          <a:p>
            <a:pPr algn="r"/>
            <a:r>
              <a:rPr lang="en-US" sz="2000" dirty="0">
                <a:solidFill>
                  <a:srgbClr val="FF0000"/>
                </a:solidFill>
              </a:rPr>
              <a:t>the attributes</a:t>
            </a:r>
          </a:p>
        </p:txBody>
      </p:sp>
      <p:cxnSp>
        <p:nvCxnSpPr>
          <p:cNvPr id="16" name="Straight Arrow Connector 15">
            <a:extLst>
              <a:ext uri="{FF2B5EF4-FFF2-40B4-BE49-F238E27FC236}">
                <a16:creationId xmlns:a16="http://schemas.microsoft.com/office/drawing/2014/main" id="{2E675256-D53B-A9D7-238E-686A281DEFD1}"/>
              </a:ext>
            </a:extLst>
          </p:cNvPr>
          <p:cNvCxnSpPr>
            <a:cxnSpLocks/>
          </p:cNvCxnSpPr>
          <p:nvPr/>
        </p:nvCxnSpPr>
        <p:spPr>
          <a:xfrm>
            <a:off x="5633891" y="2873105"/>
            <a:ext cx="1510219" cy="674813"/>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82F94079-A54F-5DCE-6F73-740A791E5D3C}"/>
              </a:ext>
            </a:extLst>
          </p:cNvPr>
          <p:cNvSpPr txBox="1"/>
          <p:nvPr/>
        </p:nvSpPr>
        <p:spPr>
          <a:xfrm>
            <a:off x="5555160" y="3101999"/>
            <a:ext cx="1667679" cy="1015663"/>
          </a:xfrm>
          <a:prstGeom prst="rect">
            <a:avLst/>
          </a:prstGeom>
          <a:noFill/>
        </p:spPr>
        <p:txBody>
          <a:bodyPr wrap="square" rtlCol="0">
            <a:spAutoFit/>
          </a:bodyPr>
          <a:lstStyle/>
          <a:p>
            <a:r>
              <a:rPr lang="en-US" sz="2000" dirty="0">
                <a:solidFill>
                  <a:srgbClr val="FF0000"/>
                </a:solidFill>
              </a:rPr>
              <a:t>URL requesting the attributes</a:t>
            </a:r>
          </a:p>
        </p:txBody>
      </p:sp>
      <p:cxnSp>
        <p:nvCxnSpPr>
          <p:cNvPr id="20" name="Straight Arrow Connector 19">
            <a:extLst>
              <a:ext uri="{FF2B5EF4-FFF2-40B4-BE49-F238E27FC236}">
                <a16:creationId xmlns:a16="http://schemas.microsoft.com/office/drawing/2014/main" id="{37F4964D-C952-C72D-D44D-F3C53BA646BA}"/>
              </a:ext>
            </a:extLst>
          </p:cNvPr>
          <p:cNvCxnSpPr>
            <a:cxnSpLocks/>
          </p:cNvCxnSpPr>
          <p:nvPr/>
        </p:nvCxnSpPr>
        <p:spPr>
          <a:xfrm>
            <a:off x="3404120" y="1511294"/>
            <a:ext cx="3723099" cy="1"/>
          </a:xfrm>
          <a:prstGeom prst="straightConnector1">
            <a:avLst/>
          </a:prstGeom>
          <a:ln w="635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id="{013FC512-C5C6-D3C0-9283-02753BAB4701}"/>
              </a:ext>
            </a:extLst>
          </p:cNvPr>
          <p:cNvCxnSpPr>
            <a:cxnSpLocks/>
          </p:cNvCxnSpPr>
          <p:nvPr/>
        </p:nvCxnSpPr>
        <p:spPr>
          <a:xfrm>
            <a:off x="8552481" y="1609093"/>
            <a:ext cx="1634525" cy="1179191"/>
          </a:xfrm>
          <a:prstGeom prst="straightConnector1">
            <a:avLst/>
          </a:prstGeom>
          <a:ln w="635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7854F45D-3B9B-20B1-BBEB-2BFD53133764}"/>
              </a:ext>
            </a:extLst>
          </p:cNvPr>
          <p:cNvSpPr txBox="1"/>
          <p:nvPr/>
        </p:nvSpPr>
        <p:spPr>
          <a:xfrm>
            <a:off x="3483111" y="1063429"/>
            <a:ext cx="3481166" cy="400110"/>
          </a:xfrm>
          <a:prstGeom prst="rect">
            <a:avLst/>
          </a:prstGeom>
          <a:solidFill>
            <a:schemeClr val="bg1"/>
          </a:solidFill>
        </p:spPr>
        <p:txBody>
          <a:bodyPr wrap="square" rtlCol="0">
            <a:spAutoFit/>
          </a:bodyPr>
          <a:lstStyle/>
          <a:p>
            <a:pPr algn="r"/>
            <a:r>
              <a:rPr lang="en-US" sz="2000" dirty="0">
                <a:solidFill>
                  <a:srgbClr val="FF0000"/>
                </a:solidFill>
              </a:rPr>
              <a:t>Relayed request for attributes</a:t>
            </a:r>
          </a:p>
        </p:txBody>
      </p:sp>
    </p:spTree>
    <p:extLst>
      <p:ext uri="{BB962C8B-B14F-4D97-AF65-F5344CB8AC3E}">
        <p14:creationId xmlns:p14="http://schemas.microsoft.com/office/powerpoint/2010/main" val="1970599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D14C3-E73D-FDFB-D744-B6CA5228CFF9}"/>
              </a:ext>
            </a:extLst>
          </p:cNvPr>
          <p:cNvSpPr>
            <a:spLocks noGrp="1"/>
          </p:cNvSpPr>
          <p:nvPr>
            <p:ph type="title"/>
          </p:nvPr>
        </p:nvSpPr>
        <p:spPr>
          <a:xfrm>
            <a:off x="838200" y="271606"/>
            <a:ext cx="10515600" cy="1325563"/>
          </a:xfrm>
        </p:spPr>
        <p:txBody>
          <a:bodyPr/>
          <a:lstStyle/>
          <a:p>
            <a:pPr algn="ctr"/>
            <a:r>
              <a:rPr lang="en-US" b="1" dirty="0">
                <a:solidFill>
                  <a:schemeClr val="accent6"/>
                </a:solidFill>
              </a:rPr>
              <a:t>Our project</a:t>
            </a:r>
            <a:endParaRPr lang="en-US" dirty="0"/>
          </a:p>
        </p:txBody>
      </p:sp>
      <p:sp>
        <p:nvSpPr>
          <p:cNvPr id="3" name="Content Placeholder 2">
            <a:extLst>
              <a:ext uri="{FF2B5EF4-FFF2-40B4-BE49-F238E27FC236}">
                <a16:creationId xmlns:a16="http://schemas.microsoft.com/office/drawing/2014/main" id="{300E73FB-89C2-1EB7-509F-36DA31DC1C01}"/>
              </a:ext>
            </a:extLst>
          </p:cNvPr>
          <p:cNvSpPr>
            <a:spLocks noGrp="1"/>
          </p:cNvSpPr>
          <p:nvPr>
            <p:ph idx="1"/>
          </p:nvPr>
        </p:nvSpPr>
        <p:spPr>
          <a:xfrm>
            <a:off x="838200" y="1732106"/>
            <a:ext cx="10515600" cy="4351338"/>
          </a:xfrm>
        </p:spPr>
        <p:txBody>
          <a:bodyPr>
            <a:normAutofit fontScale="85000" lnSpcReduction="20000"/>
          </a:bodyPr>
          <a:lstStyle/>
          <a:p>
            <a:r>
              <a:rPr lang="en-US" sz="3200" dirty="0"/>
              <a:t>This is the first result of an ambitious project that intends to demonstrate with working code:</a:t>
            </a:r>
          </a:p>
          <a:p>
            <a:pPr lvl="1"/>
            <a:r>
              <a:rPr lang="en-US" sz="2800" dirty="0"/>
              <a:t>Issuance of a credential in multiple formats with the same certified attributes, such as:</a:t>
            </a:r>
          </a:p>
          <a:p>
            <a:pPr lvl="2"/>
            <a:r>
              <a:rPr lang="en-US" sz="2400" dirty="0"/>
              <a:t>Full and selective disclosure JSON certificates</a:t>
            </a:r>
          </a:p>
          <a:p>
            <a:pPr lvl="2"/>
            <a:r>
              <a:rPr lang="en-US" sz="2400" dirty="0"/>
              <a:t>Verifiable credentials with </a:t>
            </a:r>
            <a:r>
              <a:rPr lang="en-US" sz="2400" dirty="0" err="1"/>
              <a:t>did:key</a:t>
            </a:r>
            <a:r>
              <a:rPr lang="en-US" sz="2400" dirty="0"/>
              <a:t> subject identifiers</a:t>
            </a:r>
          </a:p>
          <a:p>
            <a:pPr lvl="2"/>
            <a:r>
              <a:rPr lang="en-US" sz="2400" dirty="0"/>
              <a:t>ZK credentials based on CL and BBS signatures</a:t>
            </a:r>
          </a:p>
          <a:p>
            <a:pPr lvl="1"/>
            <a:r>
              <a:rPr lang="en-US" sz="2800" dirty="0"/>
              <a:t>Using the browser as a wallet, with credentials kept in </a:t>
            </a:r>
            <a:r>
              <a:rPr lang="en-US" sz="2800" dirty="0" err="1"/>
              <a:t>localStorage</a:t>
            </a:r>
            <a:r>
              <a:rPr lang="en-US" sz="2800" dirty="0"/>
              <a:t>, </a:t>
            </a:r>
            <a:r>
              <a:rPr lang="en-US" sz="2800" dirty="0" err="1"/>
              <a:t>IndexedDB</a:t>
            </a:r>
            <a:r>
              <a:rPr lang="en-US" sz="2800" dirty="0"/>
              <a:t> storage, and the </a:t>
            </a:r>
            <a:r>
              <a:rPr lang="en-US" sz="2800" dirty="0" err="1"/>
              <a:t>WebAuthn</a:t>
            </a:r>
            <a:r>
              <a:rPr lang="en-US" sz="2800" dirty="0"/>
              <a:t> platform authenticator</a:t>
            </a:r>
          </a:p>
          <a:p>
            <a:pPr lvl="1"/>
            <a:r>
              <a:rPr lang="en-US" sz="2800" dirty="0"/>
              <a:t>Credential presentation by a Service Worker that intercepts a request addressed to the issuer and creates a consent page</a:t>
            </a:r>
          </a:p>
          <a:p>
            <a:pPr lvl="2"/>
            <a:r>
              <a:rPr lang="en-US" sz="2400" dirty="0"/>
              <a:t>CAVEAT: Does not work with Firefox</a:t>
            </a:r>
          </a:p>
          <a:p>
            <a:pPr lvl="1"/>
            <a:r>
              <a:rPr lang="en-US" sz="2800" dirty="0"/>
              <a:t>Automated replication of credentials to multiple devices operated by the same user, relying on a replication passkey for authentication</a:t>
            </a:r>
            <a:endParaRPr lang="en-US" sz="3200" dirty="0"/>
          </a:p>
          <a:p>
            <a:pPr lvl="1"/>
            <a:endParaRPr lang="en-US" sz="2800" dirty="0"/>
          </a:p>
          <a:p>
            <a:endParaRPr lang="en-US" sz="3200" dirty="0"/>
          </a:p>
          <a:p>
            <a:pPr lvl="1"/>
            <a:endParaRPr lang="en-US" sz="2800" dirty="0"/>
          </a:p>
          <a:p>
            <a:pPr lvl="1"/>
            <a:endParaRPr lang="en-US" sz="3200" dirty="0"/>
          </a:p>
        </p:txBody>
      </p:sp>
    </p:spTree>
    <p:extLst>
      <p:ext uri="{BB962C8B-B14F-4D97-AF65-F5344CB8AC3E}">
        <p14:creationId xmlns:p14="http://schemas.microsoft.com/office/powerpoint/2010/main" val="31808775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DA9CB8-1273-112B-058F-05E1B50D9464}"/>
            </a:ext>
          </a:extLst>
        </p:cNvPr>
        <p:cNvGrpSpPr/>
        <p:nvPr/>
      </p:nvGrpSpPr>
      <p:grpSpPr>
        <a:xfrm>
          <a:off x="0" y="0"/>
          <a:ext cx="0" cy="0"/>
          <a:chOff x="0" y="0"/>
          <a:chExt cx="0" cy="0"/>
        </a:xfrm>
      </p:grpSpPr>
      <p:sp>
        <p:nvSpPr>
          <p:cNvPr id="55" name="TextBox 54">
            <a:extLst>
              <a:ext uri="{FF2B5EF4-FFF2-40B4-BE49-F238E27FC236}">
                <a16:creationId xmlns:a16="http://schemas.microsoft.com/office/drawing/2014/main" id="{2506F2C4-4F92-A37A-5EDA-093BF8CB1F73}"/>
              </a:ext>
            </a:extLst>
          </p:cNvPr>
          <p:cNvSpPr txBox="1"/>
          <p:nvPr/>
        </p:nvSpPr>
        <p:spPr>
          <a:xfrm>
            <a:off x="1504623" y="105935"/>
            <a:ext cx="7179275" cy="6186309"/>
          </a:xfrm>
          <a:prstGeom prst="rect">
            <a:avLst/>
          </a:prstGeom>
          <a:noFill/>
          <a:ln w="25400">
            <a:solidFill>
              <a:schemeClr val="accent1">
                <a:shade val="15000"/>
              </a:schemeClr>
            </a:solidFill>
          </a:ln>
        </p:spPr>
        <p:txBody>
          <a:bodyPr wrap="square" rtlCol="0">
            <a:spAutoFit/>
          </a:bodyPr>
          <a:lstStyle/>
          <a:p>
            <a:pPr algn="ctr"/>
            <a:r>
              <a:rPr lang="en-US" dirty="0"/>
              <a:t>RSTA office</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54" name="TextBox 53">
            <a:extLst>
              <a:ext uri="{FF2B5EF4-FFF2-40B4-BE49-F238E27FC236}">
                <a16:creationId xmlns:a16="http://schemas.microsoft.com/office/drawing/2014/main" id="{E31F569E-6040-10F5-18ED-9E2992BA4FA8}"/>
              </a:ext>
            </a:extLst>
          </p:cNvPr>
          <p:cNvSpPr txBox="1"/>
          <p:nvPr/>
        </p:nvSpPr>
        <p:spPr>
          <a:xfrm>
            <a:off x="1747330" y="478429"/>
            <a:ext cx="6081297" cy="2308324"/>
          </a:xfrm>
          <a:prstGeom prst="rect">
            <a:avLst/>
          </a:prstGeom>
          <a:noFill/>
          <a:ln w="25400">
            <a:solidFill>
              <a:schemeClr val="accent1">
                <a:shade val="15000"/>
              </a:schemeClr>
            </a:solidFill>
          </a:ln>
        </p:spPr>
        <p:txBody>
          <a:bodyPr wrap="square" rtlCol="0">
            <a:spAutoFit/>
          </a:bodyPr>
          <a:lstStyle/>
          <a:p>
            <a:pPr algn="ctr"/>
            <a:r>
              <a:rPr lang="en-US" dirty="0"/>
              <a:t>RSTA data center</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13" name="TextBox 12">
            <a:extLst>
              <a:ext uri="{FF2B5EF4-FFF2-40B4-BE49-F238E27FC236}">
                <a16:creationId xmlns:a16="http://schemas.microsoft.com/office/drawing/2014/main" id="{E78997BF-5FFD-E801-00B0-CDEBC3E8E226}"/>
              </a:ext>
            </a:extLst>
          </p:cNvPr>
          <p:cNvSpPr txBox="1"/>
          <p:nvPr/>
        </p:nvSpPr>
        <p:spPr>
          <a:xfrm>
            <a:off x="2001304" y="953169"/>
            <a:ext cx="1402816" cy="1200329"/>
          </a:xfrm>
          <a:prstGeom prst="rect">
            <a:avLst/>
          </a:prstGeom>
          <a:noFill/>
          <a:ln w="25400">
            <a:solidFill>
              <a:schemeClr val="accent1">
                <a:shade val="15000"/>
              </a:schemeClr>
            </a:solidFill>
          </a:ln>
        </p:spPr>
        <p:txBody>
          <a:bodyPr wrap="square" rtlCol="0">
            <a:spAutoFit/>
          </a:bodyPr>
          <a:lstStyle/>
          <a:p>
            <a:pPr algn="ctr"/>
            <a:r>
              <a:rPr lang="en-US" dirty="0"/>
              <a:t>Internal</a:t>
            </a:r>
          </a:p>
          <a:p>
            <a:pPr algn="ctr"/>
            <a:r>
              <a:rPr lang="en-US" dirty="0"/>
              <a:t>Server</a:t>
            </a:r>
          </a:p>
          <a:p>
            <a:pPr algn="ctr"/>
            <a:endParaRPr lang="en-US" dirty="0"/>
          </a:p>
          <a:p>
            <a:pPr algn="ctr"/>
            <a:endParaRPr lang="en-US" dirty="0"/>
          </a:p>
        </p:txBody>
      </p:sp>
      <p:pic>
        <p:nvPicPr>
          <p:cNvPr id="17" name="Graphic 16" descr="Cloud outline">
            <a:extLst>
              <a:ext uri="{FF2B5EF4-FFF2-40B4-BE49-F238E27FC236}">
                <a16:creationId xmlns:a16="http://schemas.microsoft.com/office/drawing/2014/main" id="{610E9CD3-2852-222A-85FF-57F466F28B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31282" y="722964"/>
            <a:ext cx="1402816" cy="1643185"/>
          </a:xfrm>
          <a:prstGeom prst="rect">
            <a:avLst/>
          </a:prstGeom>
        </p:spPr>
      </p:pic>
      <p:pic>
        <p:nvPicPr>
          <p:cNvPr id="21" name="Graphic 20" descr="Cloud outline">
            <a:extLst>
              <a:ext uri="{FF2B5EF4-FFF2-40B4-BE49-F238E27FC236}">
                <a16:creationId xmlns:a16="http://schemas.microsoft.com/office/drawing/2014/main" id="{576CEE35-DA2D-FBFA-021C-2DA0474A4F1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39170" y="1924604"/>
            <a:ext cx="1402816" cy="1643186"/>
          </a:xfrm>
          <a:prstGeom prst="rect">
            <a:avLst/>
          </a:prstGeom>
        </p:spPr>
      </p:pic>
      <p:sp>
        <p:nvSpPr>
          <p:cNvPr id="22" name="TextBox 21">
            <a:extLst>
              <a:ext uri="{FF2B5EF4-FFF2-40B4-BE49-F238E27FC236}">
                <a16:creationId xmlns:a16="http://schemas.microsoft.com/office/drawing/2014/main" id="{7560BD90-55A1-77C9-FA84-C0F5CB133794}"/>
              </a:ext>
            </a:extLst>
          </p:cNvPr>
          <p:cNvSpPr txBox="1"/>
          <p:nvPr/>
        </p:nvSpPr>
        <p:spPr>
          <a:xfrm>
            <a:off x="7127219" y="3535213"/>
            <a:ext cx="1402816" cy="923330"/>
          </a:xfrm>
          <a:prstGeom prst="rect">
            <a:avLst/>
          </a:prstGeom>
          <a:noFill/>
          <a:ln w="25400">
            <a:solidFill>
              <a:schemeClr val="accent1">
                <a:shade val="15000"/>
              </a:schemeClr>
            </a:solidFill>
          </a:ln>
        </p:spPr>
        <p:txBody>
          <a:bodyPr wrap="square" rtlCol="0">
            <a:spAutoFit/>
          </a:bodyPr>
          <a:lstStyle/>
          <a:p>
            <a:pPr algn="ctr"/>
            <a:r>
              <a:rPr lang="en-US" dirty="0" err="1"/>
              <a:t>Broswser</a:t>
            </a:r>
            <a:endParaRPr lang="en-US" dirty="0"/>
          </a:p>
          <a:p>
            <a:pPr algn="ctr"/>
            <a:endParaRPr lang="en-US" dirty="0"/>
          </a:p>
          <a:p>
            <a:pPr algn="ctr"/>
            <a:endParaRPr lang="en-US" dirty="0"/>
          </a:p>
        </p:txBody>
      </p:sp>
      <p:sp>
        <p:nvSpPr>
          <p:cNvPr id="23" name="TextBox 22">
            <a:extLst>
              <a:ext uri="{FF2B5EF4-FFF2-40B4-BE49-F238E27FC236}">
                <a16:creationId xmlns:a16="http://schemas.microsoft.com/office/drawing/2014/main" id="{A82516C6-CCF4-D866-B2A7-C93F0B859692}"/>
              </a:ext>
            </a:extLst>
          </p:cNvPr>
          <p:cNvSpPr txBox="1"/>
          <p:nvPr/>
        </p:nvSpPr>
        <p:spPr>
          <a:xfrm>
            <a:off x="1997885" y="3535212"/>
            <a:ext cx="1402816" cy="923330"/>
          </a:xfrm>
          <a:prstGeom prst="rect">
            <a:avLst/>
          </a:prstGeom>
          <a:noFill/>
          <a:ln w="25400">
            <a:solidFill>
              <a:schemeClr val="accent1">
                <a:shade val="15000"/>
              </a:schemeClr>
            </a:solidFill>
          </a:ln>
        </p:spPr>
        <p:txBody>
          <a:bodyPr wrap="square" rtlCol="0">
            <a:spAutoFit/>
          </a:bodyPr>
          <a:lstStyle/>
          <a:p>
            <a:pPr algn="ctr"/>
            <a:r>
              <a:rPr lang="en-US" dirty="0"/>
              <a:t>Browser</a:t>
            </a:r>
          </a:p>
          <a:p>
            <a:pPr algn="ctr"/>
            <a:endParaRPr lang="en-US" dirty="0"/>
          </a:p>
          <a:p>
            <a:pPr algn="ctr"/>
            <a:endParaRPr lang="en-US" dirty="0"/>
          </a:p>
        </p:txBody>
      </p:sp>
      <p:grpSp>
        <p:nvGrpSpPr>
          <p:cNvPr id="43" name="Group 42">
            <a:extLst>
              <a:ext uri="{FF2B5EF4-FFF2-40B4-BE49-F238E27FC236}">
                <a16:creationId xmlns:a16="http://schemas.microsoft.com/office/drawing/2014/main" id="{0F057F78-6EFF-A20B-15AB-BF4EDDF42693}"/>
              </a:ext>
            </a:extLst>
          </p:cNvPr>
          <p:cNvGrpSpPr/>
          <p:nvPr/>
        </p:nvGrpSpPr>
        <p:grpSpPr>
          <a:xfrm>
            <a:off x="2452157" y="4740509"/>
            <a:ext cx="494271" cy="1136818"/>
            <a:chOff x="4658497" y="4028306"/>
            <a:chExt cx="595462" cy="1447480"/>
          </a:xfrm>
        </p:grpSpPr>
        <p:sp>
          <p:nvSpPr>
            <p:cNvPr id="30" name="Oval 29">
              <a:extLst>
                <a:ext uri="{FF2B5EF4-FFF2-40B4-BE49-F238E27FC236}">
                  <a16:creationId xmlns:a16="http://schemas.microsoft.com/office/drawing/2014/main" id="{BE04EA8E-AA17-2328-A9D5-074885383D5C}"/>
                </a:ext>
              </a:extLst>
            </p:cNvPr>
            <p:cNvSpPr/>
            <p:nvPr/>
          </p:nvSpPr>
          <p:spPr>
            <a:xfrm>
              <a:off x="4782063" y="4028306"/>
              <a:ext cx="370703" cy="34361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CD61B882-CF89-5560-42FA-904B6962465D}"/>
                </a:ext>
              </a:extLst>
            </p:cNvPr>
            <p:cNvCxnSpPr>
              <a:cxnSpLocks/>
            </p:cNvCxnSpPr>
            <p:nvPr/>
          </p:nvCxnSpPr>
          <p:spPr>
            <a:xfrm>
              <a:off x="4960347" y="4388390"/>
              <a:ext cx="0"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2FAA9BE-AE7E-635C-80E7-41599EFF50F9}"/>
                </a:ext>
              </a:extLst>
            </p:cNvPr>
            <p:cNvCxnSpPr>
              <a:cxnSpLocks/>
            </p:cNvCxnSpPr>
            <p:nvPr/>
          </p:nvCxnSpPr>
          <p:spPr>
            <a:xfrm flipH="1">
              <a:off x="4658497" y="4932088"/>
              <a:ext cx="301851"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8B53F77-D196-E1A3-EB28-88EFA9C6850D}"/>
                </a:ext>
              </a:extLst>
            </p:cNvPr>
            <p:cNvCxnSpPr>
              <a:cxnSpLocks/>
            </p:cNvCxnSpPr>
            <p:nvPr/>
          </p:nvCxnSpPr>
          <p:spPr>
            <a:xfrm>
              <a:off x="4960347" y="4932088"/>
              <a:ext cx="217134"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CE9C95E-C19D-47C3-E231-892D60F7A671}"/>
                </a:ext>
              </a:extLst>
            </p:cNvPr>
            <p:cNvCxnSpPr>
              <a:cxnSpLocks/>
            </p:cNvCxnSpPr>
            <p:nvPr/>
          </p:nvCxnSpPr>
          <p:spPr>
            <a:xfrm rot="5400000">
              <a:off x="4982110" y="4380153"/>
              <a:ext cx="0"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4" name="Group 43">
            <a:extLst>
              <a:ext uri="{FF2B5EF4-FFF2-40B4-BE49-F238E27FC236}">
                <a16:creationId xmlns:a16="http://schemas.microsoft.com/office/drawing/2014/main" id="{23D54673-945D-5035-1D85-26006A6A7060}"/>
              </a:ext>
            </a:extLst>
          </p:cNvPr>
          <p:cNvGrpSpPr/>
          <p:nvPr/>
        </p:nvGrpSpPr>
        <p:grpSpPr>
          <a:xfrm>
            <a:off x="7581491" y="4740509"/>
            <a:ext cx="494271" cy="1136818"/>
            <a:chOff x="4658497" y="4028306"/>
            <a:chExt cx="595462" cy="1447480"/>
          </a:xfrm>
        </p:grpSpPr>
        <p:sp>
          <p:nvSpPr>
            <p:cNvPr id="45" name="Oval 44">
              <a:extLst>
                <a:ext uri="{FF2B5EF4-FFF2-40B4-BE49-F238E27FC236}">
                  <a16:creationId xmlns:a16="http://schemas.microsoft.com/office/drawing/2014/main" id="{4090921F-ABDB-F37E-20FD-5D3979137F02}"/>
                </a:ext>
              </a:extLst>
            </p:cNvPr>
            <p:cNvSpPr/>
            <p:nvPr/>
          </p:nvSpPr>
          <p:spPr>
            <a:xfrm>
              <a:off x="4782063" y="4028306"/>
              <a:ext cx="370703" cy="34361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a:extLst>
                <a:ext uri="{FF2B5EF4-FFF2-40B4-BE49-F238E27FC236}">
                  <a16:creationId xmlns:a16="http://schemas.microsoft.com/office/drawing/2014/main" id="{D33157D6-0C06-92DA-B08D-6428E1A3C93A}"/>
                </a:ext>
              </a:extLst>
            </p:cNvPr>
            <p:cNvCxnSpPr>
              <a:cxnSpLocks/>
            </p:cNvCxnSpPr>
            <p:nvPr/>
          </p:nvCxnSpPr>
          <p:spPr>
            <a:xfrm>
              <a:off x="4960347" y="4388390"/>
              <a:ext cx="0"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D8E19D3-6619-A1A5-F268-E96528A82B16}"/>
                </a:ext>
              </a:extLst>
            </p:cNvPr>
            <p:cNvCxnSpPr>
              <a:cxnSpLocks/>
            </p:cNvCxnSpPr>
            <p:nvPr/>
          </p:nvCxnSpPr>
          <p:spPr>
            <a:xfrm flipH="1">
              <a:off x="4658497" y="4932088"/>
              <a:ext cx="301851"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3BE5B149-45B5-DBB6-00C5-F9F80F5218B8}"/>
                </a:ext>
              </a:extLst>
            </p:cNvPr>
            <p:cNvCxnSpPr>
              <a:cxnSpLocks/>
            </p:cNvCxnSpPr>
            <p:nvPr/>
          </p:nvCxnSpPr>
          <p:spPr>
            <a:xfrm>
              <a:off x="4960347" y="4932088"/>
              <a:ext cx="217134"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A1944479-3438-F1BE-E373-95D37BA909DC}"/>
                </a:ext>
              </a:extLst>
            </p:cNvPr>
            <p:cNvCxnSpPr>
              <a:cxnSpLocks/>
            </p:cNvCxnSpPr>
            <p:nvPr/>
          </p:nvCxnSpPr>
          <p:spPr>
            <a:xfrm rot="5400000">
              <a:off x="4982110" y="4380153"/>
              <a:ext cx="0"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0" name="TextBox 49">
            <a:extLst>
              <a:ext uri="{FF2B5EF4-FFF2-40B4-BE49-F238E27FC236}">
                <a16:creationId xmlns:a16="http://schemas.microsoft.com/office/drawing/2014/main" id="{6ED0AE75-252F-86A4-4EB8-AF0F592379CB}"/>
              </a:ext>
            </a:extLst>
          </p:cNvPr>
          <p:cNvSpPr txBox="1"/>
          <p:nvPr/>
        </p:nvSpPr>
        <p:spPr>
          <a:xfrm>
            <a:off x="1958441" y="5856092"/>
            <a:ext cx="1524669" cy="369332"/>
          </a:xfrm>
          <a:prstGeom prst="rect">
            <a:avLst/>
          </a:prstGeom>
          <a:noFill/>
          <a:ln w="25400">
            <a:noFill/>
          </a:ln>
        </p:spPr>
        <p:txBody>
          <a:bodyPr wrap="square" rtlCol="0">
            <a:spAutoFit/>
          </a:bodyPr>
          <a:lstStyle/>
          <a:p>
            <a:pPr algn="ctr"/>
            <a:r>
              <a:rPr lang="en-US" dirty="0"/>
              <a:t>Administrator</a:t>
            </a:r>
          </a:p>
        </p:txBody>
      </p:sp>
      <p:sp>
        <p:nvSpPr>
          <p:cNvPr id="51" name="TextBox 50">
            <a:extLst>
              <a:ext uri="{FF2B5EF4-FFF2-40B4-BE49-F238E27FC236}">
                <a16:creationId xmlns:a16="http://schemas.microsoft.com/office/drawing/2014/main" id="{94DE88F3-FEAE-D41C-7E01-6F7071A8ECCD}"/>
              </a:ext>
            </a:extLst>
          </p:cNvPr>
          <p:cNvSpPr txBox="1"/>
          <p:nvPr/>
        </p:nvSpPr>
        <p:spPr>
          <a:xfrm>
            <a:off x="5103341" y="5877327"/>
            <a:ext cx="3509104" cy="369332"/>
          </a:xfrm>
          <a:prstGeom prst="rect">
            <a:avLst/>
          </a:prstGeom>
          <a:noFill/>
          <a:ln w="25400">
            <a:noFill/>
          </a:ln>
        </p:spPr>
        <p:txBody>
          <a:bodyPr wrap="square" rtlCol="0">
            <a:spAutoFit/>
          </a:bodyPr>
          <a:lstStyle/>
          <a:p>
            <a:pPr algn="r"/>
            <a:r>
              <a:rPr lang="en-US" dirty="0"/>
              <a:t>Driver in RSTA office passing exam</a:t>
            </a:r>
          </a:p>
        </p:txBody>
      </p:sp>
      <p:sp>
        <p:nvSpPr>
          <p:cNvPr id="18" name="TextBox 17">
            <a:extLst>
              <a:ext uri="{FF2B5EF4-FFF2-40B4-BE49-F238E27FC236}">
                <a16:creationId xmlns:a16="http://schemas.microsoft.com/office/drawing/2014/main" id="{CE1C2E95-E1E2-897E-AA4E-78E4DC9C3294}"/>
              </a:ext>
            </a:extLst>
          </p:cNvPr>
          <p:cNvSpPr txBox="1"/>
          <p:nvPr/>
        </p:nvSpPr>
        <p:spPr>
          <a:xfrm>
            <a:off x="4910920" y="2599417"/>
            <a:ext cx="745298" cy="461665"/>
          </a:xfrm>
          <a:prstGeom prst="rect">
            <a:avLst/>
          </a:prstGeom>
          <a:solidFill>
            <a:schemeClr val="bg1"/>
          </a:solidFill>
          <a:ln w="25400">
            <a:solidFill>
              <a:schemeClr val="accent1">
                <a:shade val="15000"/>
              </a:schemeClr>
            </a:solidFill>
          </a:ln>
        </p:spPr>
        <p:txBody>
          <a:bodyPr wrap="square" rtlCol="0">
            <a:spAutoFit/>
          </a:bodyPr>
          <a:lstStyle/>
          <a:p>
            <a:pPr algn="ctr"/>
            <a:r>
              <a:rPr lang="en-US" sz="2400" dirty="0"/>
              <a:t>QR</a:t>
            </a:r>
          </a:p>
        </p:txBody>
      </p:sp>
      <p:sp>
        <p:nvSpPr>
          <p:cNvPr id="10" name="TextBox 9">
            <a:extLst>
              <a:ext uri="{FF2B5EF4-FFF2-40B4-BE49-F238E27FC236}">
                <a16:creationId xmlns:a16="http://schemas.microsoft.com/office/drawing/2014/main" id="{1F7E0BE2-489E-107A-28B6-7DA65568BFA1}"/>
              </a:ext>
            </a:extLst>
          </p:cNvPr>
          <p:cNvSpPr txBox="1"/>
          <p:nvPr/>
        </p:nvSpPr>
        <p:spPr>
          <a:xfrm>
            <a:off x="7127219" y="953170"/>
            <a:ext cx="1402816" cy="1200329"/>
          </a:xfrm>
          <a:prstGeom prst="rect">
            <a:avLst/>
          </a:prstGeom>
          <a:solidFill>
            <a:schemeClr val="bg1"/>
          </a:solidFill>
          <a:ln w="25400">
            <a:solidFill>
              <a:schemeClr val="accent1">
                <a:shade val="15000"/>
              </a:schemeClr>
            </a:solidFill>
          </a:ln>
        </p:spPr>
        <p:txBody>
          <a:bodyPr wrap="square" rtlCol="0">
            <a:spAutoFit/>
          </a:bodyPr>
          <a:lstStyle/>
          <a:p>
            <a:pPr algn="ctr"/>
            <a:r>
              <a:rPr lang="en-US" dirty="0"/>
              <a:t>Edge</a:t>
            </a:r>
          </a:p>
          <a:p>
            <a:pPr algn="ctr"/>
            <a:r>
              <a:rPr lang="en-US" dirty="0"/>
              <a:t>Server</a:t>
            </a:r>
          </a:p>
          <a:p>
            <a:pPr algn="ctr"/>
            <a:endParaRPr lang="en-US" dirty="0"/>
          </a:p>
          <a:p>
            <a:pPr algn="ctr"/>
            <a:endParaRPr lang="en-US" dirty="0"/>
          </a:p>
        </p:txBody>
      </p:sp>
      <p:cxnSp>
        <p:nvCxnSpPr>
          <p:cNvPr id="8" name="Straight Arrow Connector 7">
            <a:extLst>
              <a:ext uri="{FF2B5EF4-FFF2-40B4-BE49-F238E27FC236}">
                <a16:creationId xmlns:a16="http://schemas.microsoft.com/office/drawing/2014/main" id="{1F020950-E840-76B1-1088-06F2EB30536A}"/>
              </a:ext>
            </a:extLst>
          </p:cNvPr>
          <p:cNvCxnSpPr>
            <a:cxnSpLocks/>
          </p:cNvCxnSpPr>
          <p:nvPr/>
        </p:nvCxnSpPr>
        <p:spPr>
          <a:xfrm flipV="1">
            <a:off x="8559590" y="2815607"/>
            <a:ext cx="1634525" cy="1179191"/>
          </a:xfrm>
          <a:prstGeom prst="straightConnector1">
            <a:avLst/>
          </a:prstGeom>
          <a:ln w="63500">
            <a:solidFill>
              <a:srgbClr val="00B05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16B6107-5774-AB14-C9D0-335FC7AA9A1F}"/>
              </a:ext>
            </a:extLst>
          </p:cNvPr>
          <p:cNvSpPr txBox="1"/>
          <p:nvPr/>
        </p:nvSpPr>
        <p:spPr>
          <a:xfrm>
            <a:off x="8396304" y="1609093"/>
            <a:ext cx="1978005" cy="400110"/>
          </a:xfrm>
          <a:prstGeom prst="rect">
            <a:avLst/>
          </a:prstGeom>
          <a:noFill/>
        </p:spPr>
        <p:txBody>
          <a:bodyPr wrap="square" rtlCol="0">
            <a:spAutoFit/>
          </a:bodyPr>
          <a:lstStyle/>
          <a:p>
            <a:pPr algn="r"/>
            <a:r>
              <a:rPr lang="en-US" sz="2000" dirty="0">
                <a:solidFill>
                  <a:srgbClr val="00B050"/>
                </a:solidFill>
              </a:rPr>
              <a:t>Attributes</a:t>
            </a:r>
          </a:p>
        </p:txBody>
      </p:sp>
      <p:cxnSp>
        <p:nvCxnSpPr>
          <p:cNvPr id="20" name="Straight Arrow Connector 19">
            <a:extLst>
              <a:ext uri="{FF2B5EF4-FFF2-40B4-BE49-F238E27FC236}">
                <a16:creationId xmlns:a16="http://schemas.microsoft.com/office/drawing/2014/main" id="{1F23526C-892B-B7AC-BBB2-D5834469FAEC}"/>
              </a:ext>
            </a:extLst>
          </p:cNvPr>
          <p:cNvCxnSpPr>
            <a:cxnSpLocks/>
          </p:cNvCxnSpPr>
          <p:nvPr/>
        </p:nvCxnSpPr>
        <p:spPr>
          <a:xfrm flipH="1">
            <a:off x="3404120" y="1511294"/>
            <a:ext cx="3723099" cy="1"/>
          </a:xfrm>
          <a:prstGeom prst="straightConnector1">
            <a:avLst/>
          </a:prstGeom>
          <a:ln w="63500">
            <a:solidFill>
              <a:srgbClr val="00B050"/>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id="{610EE1C9-B852-C44B-59ED-546C4FD8ACE9}"/>
              </a:ext>
            </a:extLst>
          </p:cNvPr>
          <p:cNvCxnSpPr>
            <a:cxnSpLocks/>
          </p:cNvCxnSpPr>
          <p:nvPr/>
        </p:nvCxnSpPr>
        <p:spPr>
          <a:xfrm>
            <a:off x="8552481" y="1609093"/>
            <a:ext cx="1634525" cy="1179191"/>
          </a:xfrm>
          <a:prstGeom prst="straightConnector1">
            <a:avLst/>
          </a:prstGeom>
          <a:ln w="63500">
            <a:solidFill>
              <a:srgbClr val="00B05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595DBF6-CD83-26A9-6301-26BD84CCEF0F}"/>
              </a:ext>
            </a:extLst>
          </p:cNvPr>
          <p:cNvSpPr txBox="1"/>
          <p:nvPr/>
        </p:nvSpPr>
        <p:spPr>
          <a:xfrm>
            <a:off x="3483111" y="1063429"/>
            <a:ext cx="3481166" cy="400110"/>
          </a:xfrm>
          <a:prstGeom prst="rect">
            <a:avLst/>
          </a:prstGeom>
          <a:solidFill>
            <a:schemeClr val="bg1"/>
          </a:solidFill>
        </p:spPr>
        <p:txBody>
          <a:bodyPr wrap="square" rtlCol="0">
            <a:spAutoFit/>
          </a:bodyPr>
          <a:lstStyle/>
          <a:p>
            <a:pPr algn="ctr"/>
            <a:r>
              <a:rPr lang="en-US" sz="2000" dirty="0">
                <a:solidFill>
                  <a:srgbClr val="00B050"/>
                </a:solidFill>
              </a:rPr>
              <a:t>Attributes</a:t>
            </a:r>
          </a:p>
        </p:txBody>
      </p:sp>
      <p:sp>
        <p:nvSpPr>
          <p:cNvPr id="4" name="TextBox 3">
            <a:extLst>
              <a:ext uri="{FF2B5EF4-FFF2-40B4-BE49-F238E27FC236}">
                <a16:creationId xmlns:a16="http://schemas.microsoft.com/office/drawing/2014/main" id="{6411B929-949E-DDE4-0F48-F922385ECD69}"/>
              </a:ext>
            </a:extLst>
          </p:cNvPr>
          <p:cNvSpPr txBox="1"/>
          <p:nvPr/>
        </p:nvSpPr>
        <p:spPr>
          <a:xfrm>
            <a:off x="8012281" y="4452583"/>
            <a:ext cx="4179717" cy="461665"/>
          </a:xfrm>
          <a:prstGeom prst="rect">
            <a:avLst/>
          </a:prstGeom>
          <a:noFill/>
        </p:spPr>
        <p:txBody>
          <a:bodyPr wrap="square" rtlCol="0">
            <a:spAutoFit/>
          </a:bodyPr>
          <a:lstStyle/>
          <a:p>
            <a:r>
              <a:rPr lang="en-US" sz="2400" b="1" dirty="0">
                <a:solidFill>
                  <a:srgbClr val="00B050"/>
                </a:solidFill>
              </a:rPr>
              <a:t>Consent to issue credential?</a:t>
            </a:r>
          </a:p>
        </p:txBody>
      </p:sp>
    </p:spTree>
    <p:extLst>
      <p:ext uri="{BB962C8B-B14F-4D97-AF65-F5344CB8AC3E}">
        <p14:creationId xmlns:p14="http://schemas.microsoft.com/office/powerpoint/2010/main" val="12060870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FC7E9246-A142-1B48-227E-B584E627C1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404" y="0"/>
            <a:ext cx="11673192" cy="6858000"/>
          </a:xfrm>
          <a:prstGeom prst="rect">
            <a:avLst/>
          </a:prstGeom>
        </p:spPr>
      </p:pic>
    </p:spTree>
    <p:extLst>
      <p:ext uri="{BB962C8B-B14F-4D97-AF65-F5344CB8AC3E}">
        <p14:creationId xmlns:p14="http://schemas.microsoft.com/office/powerpoint/2010/main" val="22658452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2A4E6E-2A11-48C8-95E6-AD1A2BD8131D}"/>
            </a:ext>
          </a:extLst>
        </p:cNvPr>
        <p:cNvGrpSpPr/>
        <p:nvPr/>
      </p:nvGrpSpPr>
      <p:grpSpPr>
        <a:xfrm>
          <a:off x="0" y="0"/>
          <a:ext cx="0" cy="0"/>
          <a:chOff x="0" y="0"/>
          <a:chExt cx="0" cy="0"/>
        </a:xfrm>
      </p:grpSpPr>
      <p:sp>
        <p:nvSpPr>
          <p:cNvPr id="55" name="TextBox 54">
            <a:extLst>
              <a:ext uri="{FF2B5EF4-FFF2-40B4-BE49-F238E27FC236}">
                <a16:creationId xmlns:a16="http://schemas.microsoft.com/office/drawing/2014/main" id="{299AD0F5-B599-C4E7-D1A7-D81458D79B90}"/>
              </a:ext>
            </a:extLst>
          </p:cNvPr>
          <p:cNvSpPr txBox="1"/>
          <p:nvPr/>
        </p:nvSpPr>
        <p:spPr>
          <a:xfrm>
            <a:off x="1513703" y="164408"/>
            <a:ext cx="7179275" cy="6186309"/>
          </a:xfrm>
          <a:prstGeom prst="rect">
            <a:avLst/>
          </a:prstGeom>
          <a:noFill/>
          <a:ln w="25400">
            <a:solidFill>
              <a:schemeClr val="accent1">
                <a:shade val="15000"/>
              </a:schemeClr>
            </a:solidFill>
          </a:ln>
        </p:spPr>
        <p:txBody>
          <a:bodyPr wrap="square" rtlCol="0">
            <a:spAutoFit/>
          </a:bodyPr>
          <a:lstStyle/>
          <a:p>
            <a:pPr algn="ctr"/>
            <a:r>
              <a:rPr lang="en-US" dirty="0"/>
              <a:t>RSTA office</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54" name="TextBox 53">
            <a:extLst>
              <a:ext uri="{FF2B5EF4-FFF2-40B4-BE49-F238E27FC236}">
                <a16:creationId xmlns:a16="http://schemas.microsoft.com/office/drawing/2014/main" id="{594CB8C0-A198-08B0-1EFF-90614D989459}"/>
              </a:ext>
            </a:extLst>
          </p:cNvPr>
          <p:cNvSpPr txBox="1"/>
          <p:nvPr/>
        </p:nvSpPr>
        <p:spPr>
          <a:xfrm>
            <a:off x="1750748" y="507283"/>
            <a:ext cx="6081297" cy="2308324"/>
          </a:xfrm>
          <a:prstGeom prst="rect">
            <a:avLst/>
          </a:prstGeom>
          <a:noFill/>
          <a:ln w="25400">
            <a:solidFill>
              <a:schemeClr val="accent1">
                <a:shade val="15000"/>
              </a:schemeClr>
            </a:solidFill>
          </a:ln>
        </p:spPr>
        <p:txBody>
          <a:bodyPr wrap="square" rtlCol="0">
            <a:spAutoFit/>
          </a:bodyPr>
          <a:lstStyle/>
          <a:p>
            <a:pPr algn="ctr"/>
            <a:r>
              <a:rPr lang="en-US" dirty="0"/>
              <a:t>RSTA data center</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13" name="TextBox 12">
            <a:extLst>
              <a:ext uri="{FF2B5EF4-FFF2-40B4-BE49-F238E27FC236}">
                <a16:creationId xmlns:a16="http://schemas.microsoft.com/office/drawing/2014/main" id="{EB38B62D-4215-4C2C-64A2-8DC5F0A2CC1C}"/>
              </a:ext>
            </a:extLst>
          </p:cNvPr>
          <p:cNvSpPr txBox="1"/>
          <p:nvPr/>
        </p:nvSpPr>
        <p:spPr>
          <a:xfrm>
            <a:off x="2001304" y="953169"/>
            <a:ext cx="1402816" cy="1200329"/>
          </a:xfrm>
          <a:prstGeom prst="rect">
            <a:avLst/>
          </a:prstGeom>
          <a:noFill/>
          <a:ln w="25400">
            <a:solidFill>
              <a:schemeClr val="accent1">
                <a:shade val="15000"/>
              </a:schemeClr>
            </a:solidFill>
          </a:ln>
        </p:spPr>
        <p:txBody>
          <a:bodyPr wrap="square" rtlCol="0">
            <a:spAutoFit/>
          </a:bodyPr>
          <a:lstStyle/>
          <a:p>
            <a:pPr algn="ctr"/>
            <a:r>
              <a:rPr lang="en-US" dirty="0"/>
              <a:t>Internal</a:t>
            </a:r>
          </a:p>
          <a:p>
            <a:pPr algn="ctr"/>
            <a:r>
              <a:rPr lang="en-US" dirty="0"/>
              <a:t>Server</a:t>
            </a:r>
          </a:p>
          <a:p>
            <a:pPr algn="ctr"/>
            <a:endParaRPr lang="en-US" dirty="0"/>
          </a:p>
          <a:p>
            <a:pPr algn="ctr"/>
            <a:endParaRPr lang="en-US" dirty="0"/>
          </a:p>
        </p:txBody>
      </p:sp>
      <p:pic>
        <p:nvPicPr>
          <p:cNvPr id="17" name="Graphic 16" descr="Cloud outline">
            <a:extLst>
              <a:ext uri="{FF2B5EF4-FFF2-40B4-BE49-F238E27FC236}">
                <a16:creationId xmlns:a16="http://schemas.microsoft.com/office/drawing/2014/main" id="{BDB2E2F9-BA35-ACE1-24E8-117F81C43F9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31282" y="722964"/>
            <a:ext cx="1402816" cy="1643185"/>
          </a:xfrm>
          <a:prstGeom prst="rect">
            <a:avLst/>
          </a:prstGeom>
        </p:spPr>
      </p:pic>
      <p:pic>
        <p:nvPicPr>
          <p:cNvPr id="21" name="Graphic 20" descr="Cloud outline">
            <a:extLst>
              <a:ext uri="{FF2B5EF4-FFF2-40B4-BE49-F238E27FC236}">
                <a16:creationId xmlns:a16="http://schemas.microsoft.com/office/drawing/2014/main" id="{3FEF3129-97B1-700C-4A51-C1F36BEC7FB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39170" y="1924604"/>
            <a:ext cx="1402816" cy="1643186"/>
          </a:xfrm>
          <a:prstGeom prst="rect">
            <a:avLst/>
          </a:prstGeom>
        </p:spPr>
      </p:pic>
      <p:sp>
        <p:nvSpPr>
          <p:cNvPr id="22" name="TextBox 21">
            <a:extLst>
              <a:ext uri="{FF2B5EF4-FFF2-40B4-BE49-F238E27FC236}">
                <a16:creationId xmlns:a16="http://schemas.microsoft.com/office/drawing/2014/main" id="{7CA458FB-8C89-3588-96A0-EA13236426BF}"/>
              </a:ext>
            </a:extLst>
          </p:cNvPr>
          <p:cNvSpPr txBox="1"/>
          <p:nvPr/>
        </p:nvSpPr>
        <p:spPr>
          <a:xfrm>
            <a:off x="4531282" y="3535212"/>
            <a:ext cx="3998754" cy="2585323"/>
          </a:xfrm>
          <a:prstGeom prst="rect">
            <a:avLst/>
          </a:prstGeom>
          <a:noFill/>
          <a:ln w="25400">
            <a:solidFill>
              <a:schemeClr val="accent1">
                <a:shade val="15000"/>
              </a:schemeClr>
            </a:solidFill>
          </a:ln>
        </p:spPr>
        <p:txBody>
          <a:bodyPr wrap="square" rtlCol="0">
            <a:spAutoFit/>
          </a:bodyPr>
          <a:lstStyle/>
          <a:p>
            <a:pPr algn="ctr"/>
            <a:r>
              <a:rPr lang="en-US" dirty="0"/>
              <a:t>Browser</a:t>
            </a:r>
          </a:p>
          <a:p>
            <a:pPr marL="285750" indent="-285750">
              <a:buFont typeface="Arial" panose="020B0604020202020204" pitchFamily="34" charset="0"/>
              <a:buChar char="•"/>
            </a:pPr>
            <a:r>
              <a:rPr lang="en-US" sz="2400" dirty="0">
                <a:solidFill>
                  <a:srgbClr val="FF0000"/>
                </a:solidFill>
              </a:rPr>
              <a:t>Key pair generation</a:t>
            </a:r>
          </a:p>
          <a:p>
            <a:pPr marL="285750" indent="-285750">
              <a:buFont typeface="Arial" panose="020B0604020202020204" pitchFamily="34" charset="0"/>
              <a:buChar char="•"/>
            </a:pPr>
            <a:r>
              <a:rPr lang="en-US" sz="2400" dirty="0">
                <a:solidFill>
                  <a:srgbClr val="FF0000"/>
                </a:solidFill>
              </a:rPr>
              <a:t>Private key signs certificate signing request (CSR) including retrieval token</a:t>
            </a:r>
          </a:p>
          <a:p>
            <a:pPr marL="285750" indent="-285750">
              <a:buFont typeface="Arial" panose="020B0604020202020204" pitchFamily="34" charset="0"/>
              <a:buChar char="•"/>
            </a:pPr>
            <a:r>
              <a:rPr lang="en-US" sz="2400" dirty="0">
                <a:solidFill>
                  <a:srgbClr val="FF0000"/>
                </a:solidFill>
              </a:rPr>
              <a:t>Private key is stored in </a:t>
            </a:r>
            <a:r>
              <a:rPr lang="en-US" sz="2400" dirty="0" err="1">
                <a:solidFill>
                  <a:srgbClr val="FF0000"/>
                </a:solidFill>
              </a:rPr>
              <a:t>localStorage</a:t>
            </a:r>
            <a:endParaRPr lang="en-US" dirty="0"/>
          </a:p>
        </p:txBody>
      </p:sp>
      <p:sp>
        <p:nvSpPr>
          <p:cNvPr id="23" name="TextBox 22">
            <a:extLst>
              <a:ext uri="{FF2B5EF4-FFF2-40B4-BE49-F238E27FC236}">
                <a16:creationId xmlns:a16="http://schemas.microsoft.com/office/drawing/2014/main" id="{013073E0-6F0E-939C-AB37-70ED41DE8109}"/>
              </a:ext>
            </a:extLst>
          </p:cNvPr>
          <p:cNvSpPr txBox="1"/>
          <p:nvPr/>
        </p:nvSpPr>
        <p:spPr>
          <a:xfrm>
            <a:off x="1997885" y="3535212"/>
            <a:ext cx="1402816" cy="923330"/>
          </a:xfrm>
          <a:prstGeom prst="rect">
            <a:avLst/>
          </a:prstGeom>
          <a:noFill/>
          <a:ln w="25400">
            <a:solidFill>
              <a:schemeClr val="accent1">
                <a:shade val="15000"/>
              </a:schemeClr>
            </a:solidFill>
          </a:ln>
        </p:spPr>
        <p:txBody>
          <a:bodyPr wrap="square" rtlCol="0">
            <a:spAutoFit/>
          </a:bodyPr>
          <a:lstStyle/>
          <a:p>
            <a:pPr algn="ctr"/>
            <a:r>
              <a:rPr lang="en-US" dirty="0"/>
              <a:t>Browser</a:t>
            </a:r>
          </a:p>
          <a:p>
            <a:pPr algn="ctr"/>
            <a:endParaRPr lang="en-US" dirty="0"/>
          </a:p>
          <a:p>
            <a:pPr algn="ctr"/>
            <a:endParaRPr lang="en-US" dirty="0"/>
          </a:p>
        </p:txBody>
      </p:sp>
      <p:sp>
        <p:nvSpPr>
          <p:cNvPr id="26" name="TextBox 25">
            <a:extLst>
              <a:ext uri="{FF2B5EF4-FFF2-40B4-BE49-F238E27FC236}">
                <a16:creationId xmlns:a16="http://schemas.microsoft.com/office/drawing/2014/main" id="{9A2BE8D4-8E37-64E3-6523-4207CE2DB482}"/>
              </a:ext>
            </a:extLst>
          </p:cNvPr>
          <p:cNvSpPr txBox="1"/>
          <p:nvPr/>
        </p:nvSpPr>
        <p:spPr>
          <a:xfrm>
            <a:off x="4557447" y="1335349"/>
            <a:ext cx="1402816" cy="646331"/>
          </a:xfrm>
          <a:prstGeom prst="rect">
            <a:avLst/>
          </a:prstGeom>
          <a:noFill/>
          <a:ln w="25400">
            <a:noFill/>
          </a:ln>
        </p:spPr>
        <p:txBody>
          <a:bodyPr wrap="square" rtlCol="0">
            <a:spAutoFit/>
          </a:bodyPr>
          <a:lstStyle/>
          <a:p>
            <a:pPr algn="ctr"/>
            <a:r>
              <a:rPr lang="en-US" dirty="0"/>
              <a:t>Private</a:t>
            </a:r>
          </a:p>
          <a:p>
            <a:pPr algn="ctr"/>
            <a:r>
              <a:rPr lang="en-US" dirty="0"/>
              <a:t>network</a:t>
            </a:r>
          </a:p>
        </p:txBody>
      </p:sp>
      <p:sp>
        <p:nvSpPr>
          <p:cNvPr id="29" name="TextBox 28">
            <a:extLst>
              <a:ext uri="{FF2B5EF4-FFF2-40B4-BE49-F238E27FC236}">
                <a16:creationId xmlns:a16="http://schemas.microsoft.com/office/drawing/2014/main" id="{C91AC7FF-D6CD-C028-1DDC-8CCD1B42D17A}"/>
              </a:ext>
            </a:extLst>
          </p:cNvPr>
          <p:cNvSpPr txBox="1"/>
          <p:nvPr/>
        </p:nvSpPr>
        <p:spPr>
          <a:xfrm>
            <a:off x="9539170" y="2744253"/>
            <a:ext cx="1402816" cy="369332"/>
          </a:xfrm>
          <a:prstGeom prst="rect">
            <a:avLst/>
          </a:prstGeom>
          <a:noFill/>
          <a:ln w="25400">
            <a:noFill/>
          </a:ln>
        </p:spPr>
        <p:txBody>
          <a:bodyPr wrap="square" rtlCol="0">
            <a:spAutoFit/>
          </a:bodyPr>
          <a:lstStyle/>
          <a:p>
            <a:pPr algn="ctr"/>
            <a:r>
              <a:rPr lang="en-US" dirty="0"/>
              <a:t>Internet</a:t>
            </a:r>
          </a:p>
        </p:txBody>
      </p:sp>
      <p:grpSp>
        <p:nvGrpSpPr>
          <p:cNvPr id="43" name="Group 42">
            <a:extLst>
              <a:ext uri="{FF2B5EF4-FFF2-40B4-BE49-F238E27FC236}">
                <a16:creationId xmlns:a16="http://schemas.microsoft.com/office/drawing/2014/main" id="{955C1640-5F92-FE2B-0146-3B5C5207A962}"/>
              </a:ext>
            </a:extLst>
          </p:cNvPr>
          <p:cNvGrpSpPr/>
          <p:nvPr/>
        </p:nvGrpSpPr>
        <p:grpSpPr>
          <a:xfrm>
            <a:off x="2452157" y="4740509"/>
            <a:ext cx="494271" cy="1136818"/>
            <a:chOff x="4658497" y="4028306"/>
            <a:chExt cx="595462" cy="1447480"/>
          </a:xfrm>
        </p:grpSpPr>
        <p:sp>
          <p:nvSpPr>
            <p:cNvPr id="30" name="Oval 29">
              <a:extLst>
                <a:ext uri="{FF2B5EF4-FFF2-40B4-BE49-F238E27FC236}">
                  <a16:creationId xmlns:a16="http://schemas.microsoft.com/office/drawing/2014/main" id="{09E8E3B1-DE9E-4CE0-F411-3514302A2C3B}"/>
                </a:ext>
              </a:extLst>
            </p:cNvPr>
            <p:cNvSpPr/>
            <p:nvPr/>
          </p:nvSpPr>
          <p:spPr>
            <a:xfrm>
              <a:off x="4782063" y="4028306"/>
              <a:ext cx="370703" cy="34361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A562481F-2115-BCF0-2692-BBEF88BF8B67}"/>
                </a:ext>
              </a:extLst>
            </p:cNvPr>
            <p:cNvCxnSpPr>
              <a:cxnSpLocks/>
            </p:cNvCxnSpPr>
            <p:nvPr/>
          </p:nvCxnSpPr>
          <p:spPr>
            <a:xfrm>
              <a:off x="4960347" y="4388390"/>
              <a:ext cx="0"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DA579D9-03A7-D19B-CAD0-211DDDFA6123}"/>
                </a:ext>
              </a:extLst>
            </p:cNvPr>
            <p:cNvCxnSpPr>
              <a:cxnSpLocks/>
            </p:cNvCxnSpPr>
            <p:nvPr/>
          </p:nvCxnSpPr>
          <p:spPr>
            <a:xfrm flipH="1">
              <a:off x="4658497" y="4932088"/>
              <a:ext cx="301851"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91DF733-3241-B0C0-6619-F9500F3618C0}"/>
                </a:ext>
              </a:extLst>
            </p:cNvPr>
            <p:cNvCxnSpPr>
              <a:cxnSpLocks/>
            </p:cNvCxnSpPr>
            <p:nvPr/>
          </p:nvCxnSpPr>
          <p:spPr>
            <a:xfrm>
              <a:off x="4960347" y="4932088"/>
              <a:ext cx="217134"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5438F04-6F81-486D-F3A6-32DF55809BF9}"/>
                </a:ext>
              </a:extLst>
            </p:cNvPr>
            <p:cNvCxnSpPr>
              <a:cxnSpLocks/>
            </p:cNvCxnSpPr>
            <p:nvPr/>
          </p:nvCxnSpPr>
          <p:spPr>
            <a:xfrm rot="5400000">
              <a:off x="4982110" y="4380153"/>
              <a:ext cx="0"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0" name="TextBox 49">
            <a:extLst>
              <a:ext uri="{FF2B5EF4-FFF2-40B4-BE49-F238E27FC236}">
                <a16:creationId xmlns:a16="http://schemas.microsoft.com/office/drawing/2014/main" id="{DEDECC04-3EAD-33B3-2F89-7562AF1D3D93}"/>
              </a:ext>
            </a:extLst>
          </p:cNvPr>
          <p:cNvSpPr txBox="1"/>
          <p:nvPr/>
        </p:nvSpPr>
        <p:spPr>
          <a:xfrm>
            <a:off x="1958441" y="5856092"/>
            <a:ext cx="1524669" cy="369332"/>
          </a:xfrm>
          <a:prstGeom prst="rect">
            <a:avLst/>
          </a:prstGeom>
          <a:noFill/>
          <a:ln w="25400">
            <a:noFill/>
          </a:ln>
        </p:spPr>
        <p:txBody>
          <a:bodyPr wrap="square" rtlCol="0">
            <a:spAutoFit/>
          </a:bodyPr>
          <a:lstStyle/>
          <a:p>
            <a:pPr algn="ctr"/>
            <a:r>
              <a:rPr lang="en-US" dirty="0"/>
              <a:t>Administrator</a:t>
            </a:r>
          </a:p>
        </p:txBody>
      </p:sp>
      <p:sp>
        <p:nvSpPr>
          <p:cNvPr id="18" name="TextBox 17">
            <a:extLst>
              <a:ext uri="{FF2B5EF4-FFF2-40B4-BE49-F238E27FC236}">
                <a16:creationId xmlns:a16="http://schemas.microsoft.com/office/drawing/2014/main" id="{99E2ABEB-FD94-2AB0-B222-76AE7424270B}"/>
              </a:ext>
            </a:extLst>
          </p:cNvPr>
          <p:cNvSpPr txBox="1"/>
          <p:nvPr/>
        </p:nvSpPr>
        <p:spPr>
          <a:xfrm>
            <a:off x="4910920" y="2599417"/>
            <a:ext cx="745298" cy="461665"/>
          </a:xfrm>
          <a:prstGeom prst="rect">
            <a:avLst/>
          </a:prstGeom>
          <a:solidFill>
            <a:schemeClr val="bg1"/>
          </a:solidFill>
          <a:ln w="25400">
            <a:solidFill>
              <a:schemeClr val="accent1">
                <a:shade val="15000"/>
              </a:schemeClr>
            </a:solidFill>
          </a:ln>
        </p:spPr>
        <p:txBody>
          <a:bodyPr wrap="square" rtlCol="0">
            <a:spAutoFit/>
          </a:bodyPr>
          <a:lstStyle/>
          <a:p>
            <a:pPr algn="ctr"/>
            <a:r>
              <a:rPr lang="en-US" sz="2400" dirty="0"/>
              <a:t>QR</a:t>
            </a:r>
          </a:p>
        </p:txBody>
      </p:sp>
      <p:sp>
        <p:nvSpPr>
          <p:cNvPr id="10" name="TextBox 9">
            <a:extLst>
              <a:ext uri="{FF2B5EF4-FFF2-40B4-BE49-F238E27FC236}">
                <a16:creationId xmlns:a16="http://schemas.microsoft.com/office/drawing/2014/main" id="{F429A749-9FE4-527F-2844-0CF1F142F7E1}"/>
              </a:ext>
            </a:extLst>
          </p:cNvPr>
          <p:cNvSpPr txBox="1"/>
          <p:nvPr/>
        </p:nvSpPr>
        <p:spPr>
          <a:xfrm>
            <a:off x="7127219" y="953170"/>
            <a:ext cx="1402816" cy="1200329"/>
          </a:xfrm>
          <a:prstGeom prst="rect">
            <a:avLst/>
          </a:prstGeom>
          <a:solidFill>
            <a:schemeClr val="bg1"/>
          </a:solidFill>
          <a:ln w="25400">
            <a:solidFill>
              <a:schemeClr val="accent1">
                <a:shade val="15000"/>
              </a:schemeClr>
            </a:solidFill>
          </a:ln>
        </p:spPr>
        <p:txBody>
          <a:bodyPr wrap="square" rtlCol="0">
            <a:spAutoFit/>
          </a:bodyPr>
          <a:lstStyle/>
          <a:p>
            <a:pPr algn="ctr"/>
            <a:r>
              <a:rPr lang="en-US" dirty="0"/>
              <a:t>Edge</a:t>
            </a:r>
          </a:p>
          <a:p>
            <a:pPr algn="ctr"/>
            <a:r>
              <a:rPr lang="en-US" dirty="0"/>
              <a:t>Server</a:t>
            </a:r>
          </a:p>
          <a:p>
            <a:pPr algn="ctr"/>
            <a:endParaRPr lang="en-US" dirty="0"/>
          </a:p>
          <a:p>
            <a:pPr algn="ctr"/>
            <a:endParaRPr lang="en-US" dirty="0"/>
          </a:p>
        </p:txBody>
      </p:sp>
    </p:spTree>
    <p:extLst>
      <p:ext uri="{BB962C8B-B14F-4D97-AF65-F5344CB8AC3E}">
        <p14:creationId xmlns:p14="http://schemas.microsoft.com/office/powerpoint/2010/main" val="23866305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9E42AF-9244-D387-C3F0-852DF522712E}"/>
            </a:ext>
          </a:extLst>
        </p:cNvPr>
        <p:cNvGrpSpPr/>
        <p:nvPr/>
      </p:nvGrpSpPr>
      <p:grpSpPr>
        <a:xfrm>
          <a:off x="0" y="0"/>
          <a:ext cx="0" cy="0"/>
          <a:chOff x="0" y="0"/>
          <a:chExt cx="0" cy="0"/>
        </a:xfrm>
      </p:grpSpPr>
      <p:sp>
        <p:nvSpPr>
          <p:cNvPr id="55" name="TextBox 54">
            <a:extLst>
              <a:ext uri="{FF2B5EF4-FFF2-40B4-BE49-F238E27FC236}">
                <a16:creationId xmlns:a16="http://schemas.microsoft.com/office/drawing/2014/main" id="{2E474B38-742C-9316-3344-A5A3AC347C1F}"/>
              </a:ext>
            </a:extLst>
          </p:cNvPr>
          <p:cNvSpPr txBox="1"/>
          <p:nvPr/>
        </p:nvSpPr>
        <p:spPr>
          <a:xfrm>
            <a:off x="1513703" y="164408"/>
            <a:ext cx="7179275" cy="6186309"/>
          </a:xfrm>
          <a:prstGeom prst="rect">
            <a:avLst/>
          </a:prstGeom>
          <a:noFill/>
          <a:ln w="25400">
            <a:solidFill>
              <a:schemeClr val="accent1">
                <a:shade val="15000"/>
              </a:schemeClr>
            </a:solidFill>
          </a:ln>
        </p:spPr>
        <p:txBody>
          <a:bodyPr wrap="square" rtlCol="0">
            <a:spAutoFit/>
          </a:bodyPr>
          <a:lstStyle/>
          <a:p>
            <a:pPr algn="ctr"/>
            <a:r>
              <a:rPr lang="en-US" dirty="0"/>
              <a:t>RSTA office</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54" name="TextBox 53">
            <a:extLst>
              <a:ext uri="{FF2B5EF4-FFF2-40B4-BE49-F238E27FC236}">
                <a16:creationId xmlns:a16="http://schemas.microsoft.com/office/drawing/2014/main" id="{4E7D96E7-6E1F-CB99-981A-953A2257D3D9}"/>
              </a:ext>
            </a:extLst>
          </p:cNvPr>
          <p:cNvSpPr txBox="1"/>
          <p:nvPr/>
        </p:nvSpPr>
        <p:spPr>
          <a:xfrm>
            <a:off x="1750748" y="507283"/>
            <a:ext cx="6081297" cy="2308324"/>
          </a:xfrm>
          <a:prstGeom prst="rect">
            <a:avLst/>
          </a:prstGeom>
          <a:noFill/>
          <a:ln w="25400">
            <a:solidFill>
              <a:schemeClr val="accent1">
                <a:shade val="15000"/>
              </a:schemeClr>
            </a:solidFill>
          </a:ln>
        </p:spPr>
        <p:txBody>
          <a:bodyPr wrap="square" rtlCol="0">
            <a:spAutoFit/>
          </a:bodyPr>
          <a:lstStyle/>
          <a:p>
            <a:pPr algn="ctr"/>
            <a:r>
              <a:rPr lang="en-US" dirty="0"/>
              <a:t>RSTA data center</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13" name="TextBox 12">
            <a:extLst>
              <a:ext uri="{FF2B5EF4-FFF2-40B4-BE49-F238E27FC236}">
                <a16:creationId xmlns:a16="http://schemas.microsoft.com/office/drawing/2014/main" id="{7AC51640-00EC-3F35-C365-906155FBCE60}"/>
              </a:ext>
            </a:extLst>
          </p:cNvPr>
          <p:cNvSpPr txBox="1"/>
          <p:nvPr/>
        </p:nvSpPr>
        <p:spPr>
          <a:xfrm>
            <a:off x="2001304" y="953169"/>
            <a:ext cx="1402816" cy="1200329"/>
          </a:xfrm>
          <a:prstGeom prst="rect">
            <a:avLst/>
          </a:prstGeom>
          <a:noFill/>
          <a:ln w="25400">
            <a:solidFill>
              <a:schemeClr val="accent1">
                <a:shade val="15000"/>
              </a:schemeClr>
            </a:solidFill>
          </a:ln>
        </p:spPr>
        <p:txBody>
          <a:bodyPr wrap="square" rtlCol="0">
            <a:spAutoFit/>
          </a:bodyPr>
          <a:lstStyle/>
          <a:p>
            <a:pPr algn="ctr"/>
            <a:r>
              <a:rPr lang="en-US" dirty="0"/>
              <a:t>Internal</a:t>
            </a:r>
          </a:p>
          <a:p>
            <a:pPr algn="ctr"/>
            <a:r>
              <a:rPr lang="en-US" dirty="0"/>
              <a:t>Server</a:t>
            </a:r>
          </a:p>
          <a:p>
            <a:pPr algn="ctr"/>
            <a:endParaRPr lang="en-US" dirty="0"/>
          </a:p>
          <a:p>
            <a:pPr algn="ctr"/>
            <a:endParaRPr lang="en-US" dirty="0"/>
          </a:p>
        </p:txBody>
      </p:sp>
      <p:pic>
        <p:nvPicPr>
          <p:cNvPr id="17" name="Graphic 16" descr="Cloud outline">
            <a:extLst>
              <a:ext uri="{FF2B5EF4-FFF2-40B4-BE49-F238E27FC236}">
                <a16:creationId xmlns:a16="http://schemas.microsoft.com/office/drawing/2014/main" id="{E05B3407-0EEF-3D30-B67E-CDFD19353B9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31282" y="722964"/>
            <a:ext cx="1402816" cy="1643185"/>
          </a:xfrm>
          <a:prstGeom prst="rect">
            <a:avLst/>
          </a:prstGeom>
        </p:spPr>
      </p:pic>
      <p:pic>
        <p:nvPicPr>
          <p:cNvPr id="21" name="Graphic 20" descr="Cloud outline">
            <a:extLst>
              <a:ext uri="{FF2B5EF4-FFF2-40B4-BE49-F238E27FC236}">
                <a16:creationId xmlns:a16="http://schemas.microsoft.com/office/drawing/2014/main" id="{B882C243-B5FD-326B-68F1-FD144893B08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39170" y="1924604"/>
            <a:ext cx="1402816" cy="1643186"/>
          </a:xfrm>
          <a:prstGeom prst="rect">
            <a:avLst/>
          </a:prstGeom>
        </p:spPr>
      </p:pic>
      <p:sp>
        <p:nvSpPr>
          <p:cNvPr id="22" name="TextBox 21">
            <a:extLst>
              <a:ext uri="{FF2B5EF4-FFF2-40B4-BE49-F238E27FC236}">
                <a16:creationId xmlns:a16="http://schemas.microsoft.com/office/drawing/2014/main" id="{AF99E972-7C80-AE68-71DB-E15CC732EA52}"/>
              </a:ext>
            </a:extLst>
          </p:cNvPr>
          <p:cNvSpPr txBox="1"/>
          <p:nvPr/>
        </p:nvSpPr>
        <p:spPr>
          <a:xfrm>
            <a:off x="4531282" y="3535212"/>
            <a:ext cx="3998754" cy="2585323"/>
          </a:xfrm>
          <a:prstGeom prst="rect">
            <a:avLst/>
          </a:prstGeom>
          <a:noFill/>
          <a:ln w="25400">
            <a:solidFill>
              <a:schemeClr val="accent1">
                <a:shade val="15000"/>
              </a:schemeClr>
            </a:solidFill>
          </a:ln>
        </p:spPr>
        <p:txBody>
          <a:bodyPr wrap="square" rtlCol="0">
            <a:spAutoFit/>
          </a:bodyPr>
          <a:lstStyle/>
          <a:p>
            <a:pPr algn="ctr"/>
            <a:r>
              <a:rPr lang="en-US" dirty="0"/>
              <a:t>Browser</a:t>
            </a:r>
          </a:p>
          <a:p>
            <a:pPr marL="285750" indent="-285750">
              <a:buFont typeface="Arial" panose="020B0604020202020204" pitchFamily="34" charset="0"/>
              <a:buChar char="•"/>
            </a:pPr>
            <a:r>
              <a:rPr lang="en-US" sz="2400" dirty="0">
                <a:solidFill>
                  <a:srgbClr val="FF0000"/>
                </a:solidFill>
              </a:rPr>
              <a:t>Key pair generation</a:t>
            </a:r>
          </a:p>
          <a:p>
            <a:pPr marL="285750" indent="-285750">
              <a:buFont typeface="Arial" panose="020B0604020202020204" pitchFamily="34" charset="0"/>
              <a:buChar char="•"/>
            </a:pPr>
            <a:r>
              <a:rPr lang="en-US" sz="2400" dirty="0">
                <a:solidFill>
                  <a:srgbClr val="FF0000"/>
                </a:solidFill>
              </a:rPr>
              <a:t>Private key signs certificate signing request (CSR) including retrieval token</a:t>
            </a:r>
          </a:p>
          <a:p>
            <a:pPr marL="285750" indent="-285750">
              <a:buFont typeface="Arial" panose="020B0604020202020204" pitchFamily="34" charset="0"/>
              <a:buChar char="•"/>
            </a:pPr>
            <a:r>
              <a:rPr lang="en-US" sz="2400" dirty="0">
                <a:solidFill>
                  <a:srgbClr val="FF0000"/>
                </a:solidFill>
              </a:rPr>
              <a:t>Private key is stored in </a:t>
            </a:r>
            <a:r>
              <a:rPr lang="en-US" sz="2400" dirty="0" err="1">
                <a:solidFill>
                  <a:srgbClr val="FF0000"/>
                </a:solidFill>
              </a:rPr>
              <a:t>localStorage</a:t>
            </a:r>
            <a:endParaRPr lang="en-US" dirty="0"/>
          </a:p>
        </p:txBody>
      </p:sp>
      <p:sp>
        <p:nvSpPr>
          <p:cNvPr id="23" name="TextBox 22">
            <a:extLst>
              <a:ext uri="{FF2B5EF4-FFF2-40B4-BE49-F238E27FC236}">
                <a16:creationId xmlns:a16="http://schemas.microsoft.com/office/drawing/2014/main" id="{63A23FF3-CAC4-73DD-49D6-67B3C0322089}"/>
              </a:ext>
            </a:extLst>
          </p:cNvPr>
          <p:cNvSpPr txBox="1"/>
          <p:nvPr/>
        </p:nvSpPr>
        <p:spPr>
          <a:xfrm>
            <a:off x="1997885" y="3535212"/>
            <a:ext cx="1402816" cy="923330"/>
          </a:xfrm>
          <a:prstGeom prst="rect">
            <a:avLst/>
          </a:prstGeom>
          <a:noFill/>
          <a:ln w="25400">
            <a:solidFill>
              <a:schemeClr val="accent1">
                <a:shade val="15000"/>
              </a:schemeClr>
            </a:solidFill>
          </a:ln>
        </p:spPr>
        <p:txBody>
          <a:bodyPr wrap="square" rtlCol="0">
            <a:spAutoFit/>
          </a:bodyPr>
          <a:lstStyle/>
          <a:p>
            <a:pPr algn="ctr"/>
            <a:r>
              <a:rPr lang="en-US" dirty="0"/>
              <a:t>Browser</a:t>
            </a:r>
          </a:p>
          <a:p>
            <a:pPr algn="ctr"/>
            <a:endParaRPr lang="en-US" dirty="0"/>
          </a:p>
          <a:p>
            <a:pPr algn="ctr"/>
            <a:endParaRPr lang="en-US" dirty="0"/>
          </a:p>
        </p:txBody>
      </p:sp>
      <p:sp>
        <p:nvSpPr>
          <p:cNvPr id="29" name="TextBox 28">
            <a:extLst>
              <a:ext uri="{FF2B5EF4-FFF2-40B4-BE49-F238E27FC236}">
                <a16:creationId xmlns:a16="http://schemas.microsoft.com/office/drawing/2014/main" id="{F071F674-6FDC-FD52-1C42-A518A897AE2F}"/>
              </a:ext>
            </a:extLst>
          </p:cNvPr>
          <p:cNvSpPr txBox="1"/>
          <p:nvPr/>
        </p:nvSpPr>
        <p:spPr>
          <a:xfrm>
            <a:off x="9539170" y="2744253"/>
            <a:ext cx="1402816" cy="369332"/>
          </a:xfrm>
          <a:prstGeom prst="rect">
            <a:avLst/>
          </a:prstGeom>
          <a:noFill/>
          <a:ln w="25400">
            <a:noFill/>
          </a:ln>
        </p:spPr>
        <p:txBody>
          <a:bodyPr wrap="square" rtlCol="0">
            <a:spAutoFit/>
          </a:bodyPr>
          <a:lstStyle/>
          <a:p>
            <a:pPr algn="ctr"/>
            <a:r>
              <a:rPr lang="en-US" dirty="0"/>
              <a:t>Internet</a:t>
            </a:r>
          </a:p>
        </p:txBody>
      </p:sp>
      <p:grpSp>
        <p:nvGrpSpPr>
          <p:cNvPr id="43" name="Group 42">
            <a:extLst>
              <a:ext uri="{FF2B5EF4-FFF2-40B4-BE49-F238E27FC236}">
                <a16:creationId xmlns:a16="http://schemas.microsoft.com/office/drawing/2014/main" id="{C07623B2-C4EE-6461-5E6C-A496D143A7CA}"/>
              </a:ext>
            </a:extLst>
          </p:cNvPr>
          <p:cNvGrpSpPr/>
          <p:nvPr/>
        </p:nvGrpSpPr>
        <p:grpSpPr>
          <a:xfrm>
            <a:off x="2452157" y="4740509"/>
            <a:ext cx="494271" cy="1136818"/>
            <a:chOff x="4658497" y="4028306"/>
            <a:chExt cx="595462" cy="1447480"/>
          </a:xfrm>
        </p:grpSpPr>
        <p:sp>
          <p:nvSpPr>
            <p:cNvPr id="30" name="Oval 29">
              <a:extLst>
                <a:ext uri="{FF2B5EF4-FFF2-40B4-BE49-F238E27FC236}">
                  <a16:creationId xmlns:a16="http://schemas.microsoft.com/office/drawing/2014/main" id="{F7E6CBF7-C414-DE95-949F-44FD1E8A7363}"/>
                </a:ext>
              </a:extLst>
            </p:cNvPr>
            <p:cNvSpPr/>
            <p:nvPr/>
          </p:nvSpPr>
          <p:spPr>
            <a:xfrm>
              <a:off x="4782063" y="4028306"/>
              <a:ext cx="370703" cy="34361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E3127966-C44B-4FAC-917C-2B4007C46506}"/>
                </a:ext>
              </a:extLst>
            </p:cNvPr>
            <p:cNvCxnSpPr>
              <a:cxnSpLocks/>
            </p:cNvCxnSpPr>
            <p:nvPr/>
          </p:nvCxnSpPr>
          <p:spPr>
            <a:xfrm>
              <a:off x="4960347" y="4388390"/>
              <a:ext cx="0"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12D65EC-9CF7-0A34-A3B1-C35CB96ADB3B}"/>
                </a:ext>
              </a:extLst>
            </p:cNvPr>
            <p:cNvCxnSpPr>
              <a:cxnSpLocks/>
            </p:cNvCxnSpPr>
            <p:nvPr/>
          </p:nvCxnSpPr>
          <p:spPr>
            <a:xfrm flipH="1">
              <a:off x="4658497" y="4932088"/>
              <a:ext cx="301851"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7FAEF1E-7F96-C619-DBEC-CDACE41AFD14}"/>
                </a:ext>
              </a:extLst>
            </p:cNvPr>
            <p:cNvCxnSpPr>
              <a:cxnSpLocks/>
            </p:cNvCxnSpPr>
            <p:nvPr/>
          </p:nvCxnSpPr>
          <p:spPr>
            <a:xfrm>
              <a:off x="4960347" y="4932088"/>
              <a:ext cx="217134"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FBD3ADD-8BB3-083C-C4CA-FADC35425694}"/>
                </a:ext>
              </a:extLst>
            </p:cNvPr>
            <p:cNvCxnSpPr>
              <a:cxnSpLocks/>
            </p:cNvCxnSpPr>
            <p:nvPr/>
          </p:nvCxnSpPr>
          <p:spPr>
            <a:xfrm rot="5400000">
              <a:off x="4982110" y="4380153"/>
              <a:ext cx="0"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0" name="TextBox 49">
            <a:extLst>
              <a:ext uri="{FF2B5EF4-FFF2-40B4-BE49-F238E27FC236}">
                <a16:creationId xmlns:a16="http://schemas.microsoft.com/office/drawing/2014/main" id="{EE340360-9C75-D79D-B7F0-457DE78D2F07}"/>
              </a:ext>
            </a:extLst>
          </p:cNvPr>
          <p:cNvSpPr txBox="1"/>
          <p:nvPr/>
        </p:nvSpPr>
        <p:spPr>
          <a:xfrm>
            <a:off x="1958441" y="5856092"/>
            <a:ext cx="1524669" cy="369332"/>
          </a:xfrm>
          <a:prstGeom prst="rect">
            <a:avLst/>
          </a:prstGeom>
          <a:noFill/>
          <a:ln w="25400">
            <a:noFill/>
          </a:ln>
        </p:spPr>
        <p:txBody>
          <a:bodyPr wrap="square" rtlCol="0">
            <a:spAutoFit/>
          </a:bodyPr>
          <a:lstStyle/>
          <a:p>
            <a:pPr algn="ctr"/>
            <a:r>
              <a:rPr lang="en-US" dirty="0"/>
              <a:t>Administrator</a:t>
            </a:r>
          </a:p>
        </p:txBody>
      </p:sp>
      <p:sp>
        <p:nvSpPr>
          <p:cNvPr id="18" name="TextBox 17">
            <a:extLst>
              <a:ext uri="{FF2B5EF4-FFF2-40B4-BE49-F238E27FC236}">
                <a16:creationId xmlns:a16="http://schemas.microsoft.com/office/drawing/2014/main" id="{257ED97B-DA1D-E906-F0F9-73591CA42CB1}"/>
              </a:ext>
            </a:extLst>
          </p:cNvPr>
          <p:cNvSpPr txBox="1"/>
          <p:nvPr/>
        </p:nvSpPr>
        <p:spPr>
          <a:xfrm>
            <a:off x="4910920" y="2599417"/>
            <a:ext cx="745298" cy="461665"/>
          </a:xfrm>
          <a:prstGeom prst="rect">
            <a:avLst/>
          </a:prstGeom>
          <a:solidFill>
            <a:schemeClr val="bg1"/>
          </a:solidFill>
          <a:ln w="25400">
            <a:solidFill>
              <a:schemeClr val="accent1">
                <a:shade val="15000"/>
              </a:schemeClr>
            </a:solidFill>
          </a:ln>
        </p:spPr>
        <p:txBody>
          <a:bodyPr wrap="square" rtlCol="0">
            <a:spAutoFit/>
          </a:bodyPr>
          <a:lstStyle/>
          <a:p>
            <a:pPr algn="ctr"/>
            <a:r>
              <a:rPr lang="en-US" sz="2400" dirty="0"/>
              <a:t>QR</a:t>
            </a:r>
          </a:p>
        </p:txBody>
      </p:sp>
      <p:sp>
        <p:nvSpPr>
          <p:cNvPr id="10" name="TextBox 9">
            <a:extLst>
              <a:ext uri="{FF2B5EF4-FFF2-40B4-BE49-F238E27FC236}">
                <a16:creationId xmlns:a16="http://schemas.microsoft.com/office/drawing/2014/main" id="{76D47441-AD0D-2D7F-85CE-6400AEBDB0D6}"/>
              </a:ext>
            </a:extLst>
          </p:cNvPr>
          <p:cNvSpPr txBox="1"/>
          <p:nvPr/>
        </p:nvSpPr>
        <p:spPr>
          <a:xfrm>
            <a:off x="7127219" y="953170"/>
            <a:ext cx="1402816" cy="1200329"/>
          </a:xfrm>
          <a:prstGeom prst="rect">
            <a:avLst/>
          </a:prstGeom>
          <a:solidFill>
            <a:schemeClr val="bg1"/>
          </a:solidFill>
          <a:ln w="25400">
            <a:solidFill>
              <a:schemeClr val="accent1">
                <a:shade val="15000"/>
              </a:schemeClr>
            </a:solidFill>
          </a:ln>
        </p:spPr>
        <p:txBody>
          <a:bodyPr wrap="square" rtlCol="0">
            <a:spAutoFit/>
          </a:bodyPr>
          <a:lstStyle/>
          <a:p>
            <a:pPr algn="ctr"/>
            <a:r>
              <a:rPr lang="en-US" dirty="0"/>
              <a:t>Edge</a:t>
            </a:r>
          </a:p>
          <a:p>
            <a:pPr algn="ctr"/>
            <a:r>
              <a:rPr lang="en-US" dirty="0"/>
              <a:t>Server</a:t>
            </a:r>
          </a:p>
          <a:p>
            <a:pPr algn="ctr"/>
            <a:endParaRPr lang="en-US" dirty="0"/>
          </a:p>
          <a:p>
            <a:pPr algn="ctr"/>
            <a:endParaRPr lang="en-US" dirty="0"/>
          </a:p>
        </p:txBody>
      </p:sp>
      <p:cxnSp>
        <p:nvCxnSpPr>
          <p:cNvPr id="2" name="Straight Arrow Connector 1">
            <a:extLst>
              <a:ext uri="{FF2B5EF4-FFF2-40B4-BE49-F238E27FC236}">
                <a16:creationId xmlns:a16="http://schemas.microsoft.com/office/drawing/2014/main" id="{C0929042-F9B5-D73B-1F6B-69E3C5B81D95}"/>
              </a:ext>
            </a:extLst>
          </p:cNvPr>
          <p:cNvCxnSpPr>
            <a:cxnSpLocks/>
          </p:cNvCxnSpPr>
          <p:nvPr/>
        </p:nvCxnSpPr>
        <p:spPr>
          <a:xfrm flipV="1">
            <a:off x="7517785" y="2153498"/>
            <a:ext cx="0" cy="1381714"/>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333A60C-DF27-BC67-4A1E-1C49FC55BB8C}"/>
              </a:ext>
            </a:extLst>
          </p:cNvPr>
          <p:cNvSpPr txBox="1"/>
          <p:nvPr/>
        </p:nvSpPr>
        <p:spPr>
          <a:xfrm>
            <a:off x="6778277" y="2601078"/>
            <a:ext cx="663048" cy="400110"/>
          </a:xfrm>
          <a:prstGeom prst="rect">
            <a:avLst/>
          </a:prstGeom>
          <a:solidFill>
            <a:schemeClr val="bg1"/>
          </a:solidFill>
        </p:spPr>
        <p:txBody>
          <a:bodyPr wrap="square" rtlCol="0">
            <a:spAutoFit/>
          </a:bodyPr>
          <a:lstStyle/>
          <a:p>
            <a:r>
              <a:rPr lang="en-US" sz="2000" b="1" dirty="0">
                <a:solidFill>
                  <a:srgbClr val="FF0000"/>
                </a:solidFill>
              </a:rPr>
              <a:t>CSR</a:t>
            </a:r>
          </a:p>
        </p:txBody>
      </p:sp>
    </p:spTree>
    <p:extLst>
      <p:ext uri="{BB962C8B-B14F-4D97-AF65-F5344CB8AC3E}">
        <p14:creationId xmlns:p14="http://schemas.microsoft.com/office/powerpoint/2010/main" val="1033065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413473-6E4F-7187-EB87-4971AD539887}"/>
            </a:ext>
          </a:extLst>
        </p:cNvPr>
        <p:cNvGrpSpPr/>
        <p:nvPr/>
      </p:nvGrpSpPr>
      <p:grpSpPr>
        <a:xfrm>
          <a:off x="0" y="0"/>
          <a:ext cx="0" cy="0"/>
          <a:chOff x="0" y="0"/>
          <a:chExt cx="0" cy="0"/>
        </a:xfrm>
      </p:grpSpPr>
      <p:sp>
        <p:nvSpPr>
          <p:cNvPr id="55" name="TextBox 54">
            <a:extLst>
              <a:ext uri="{FF2B5EF4-FFF2-40B4-BE49-F238E27FC236}">
                <a16:creationId xmlns:a16="http://schemas.microsoft.com/office/drawing/2014/main" id="{B9A9038B-666E-AB4C-50D5-743D40F4EE8A}"/>
              </a:ext>
            </a:extLst>
          </p:cNvPr>
          <p:cNvSpPr txBox="1"/>
          <p:nvPr/>
        </p:nvSpPr>
        <p:spPr>
          <a:xfrm>
            <a:off x="1513703" y="164408"/>
            <a:ext cx="7179275" cy="6186309"/>
          </a:xfrm>
          <a:prstGeom prst="rect">
            <a:avLst/>
          </a:prstGeom>
          <a:noFill/>
          <a:ln w="25400">
            <a:solidFill>
              <a:schemeClr val="accent1">
                <a:shade val="15000"/>
              </a:schemeClr>
            </a:solidFill>
          </a:ln>
        </p:spPr>
        <p:txBody>
          <a:bodyPr wrap="square" rtlCol="0">
            <a:spAutoFit/>
          </a:bodyPr>
          <a:lstStyle/>
          <a:p>
            <a:pPr algn="ctr"/>
            <a:r>
              <a:rPr lang="en-US" dirty="0"/>
              <a:t>RSTA office</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54" name="TextBox 53">
            <a:extLst>
              <a:ext uri="{FF2B5EF4-FFF2-40B4-BE49-F238E27FC236}">
                <a16:creationId xmlns:a16="http://schemas.microsoft.com/office/drawing/2014/main" id="{5D710EF8-E1F2-3696-B960-5D557B819C60}"/>
              </a:ext>
            </a:extLst>
          </p:cNvPr>
          <p:cNvSpPr txBox="1"/>
          <p:nvPr/>
        </p:nvSpPr>
        <p:spPr>
          <a:xfrm>
            <a:off x="1750748" y="507283"/>
            <a:ext cx="6081297" cy="2308324"/>
          </a:xfrm>
          <a:prstGeom prst="rect">
            <a:avLst/>
          </a:prstGeom>
          <a:noFill/>
          <a:ln w="25400">
            <a:solidFill>
              <a:schemeClr val="accent1">
                <a:shade val="15000"/>
              </a:schemeClr>
            </a:solidFill>
          </a:ln>
        </p:spPr>
        <p:txBody>
          <a:bodyPr wrap="square" rtlCol="0">
            <a:spAutoFit/>
          </a:bodyPr>
          <a:lstStyle/>
          <a:p>
            <a:pPr algn="ctr"/>
            <a:r>
              <a:rPr lang="en-US" dirty="0"/>
              <a:t>RSTA data center</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13" name="TextBox 12">
            <a:extLst>
              <a:ext uri="{FF2B5EF4-FFF2-40B4-BE49-F238E27FC236}">
                <a16:creationId xmlns:a16="http://schemas.microsoft.com/office/drawing/2014/main" id="{DCA956B5-A453-54BB-54CE-BC44EC146EA0}"/>
              </a:ext>
            </a:extLst>
          </p:cNvPr>
          <p:cNvSpPr txBox="1"/>
          <p:nvPr/>
        </p:nvSpPr>
        <p:spPr>
          <a:xfrm>
            <a:off x="2001304" y="953169"/>
            <a:ext cx="1402816" cy="1200329"/>
          </a:xfrm>
          <a:prstGeom prst="rect">
            <a:avLst/>
          </a:prstGeom>
          <a:noFill/>
          <a:ln w="25400">
            <a:solidFill>
              <a:schemeClr val="accent1">
                <a:shade val="15000"/>
              </a:schemeClr>
            </a:solidFill>
          </a:ln>
        </p:spPr>
        <p:txBody>
          <a:bodyPr wrap="square" rtlCol="0">
            <a:spAutoFit/>
          </a:bodyPr>
          <a:lstStyle/>
          <a:p>
            <a:pPr algn="ctr"/>
            <a:r>
              <a:rPr lang="en-US" dirty="0"/>
              <a:t>Internal</a:t>
            </a:r>
          </a:p>
          <a:p>
            <a:pPr algn="ctr"/>
            <a:r>
              <a:rPr lang="en-US" dirty="0"/>
              <a:t>Server</a:t>
            </a:r>
          </a:p>
          <a:p>
            <a:pPr algn="ctr"/>
            <a:endParaRPr lang="en-US" dirty="0"/>
          </a:p>
          <a:p>
            <a:pPr algn="ctr"/>
            <a:endParaRPr lang="en-US" dirty="0"/>
          </a:p>
        </p:txBody>
      </p:sp>
      <p:pic>
        <p:nvPicPr>
          <p:cNvPr id="17" name="Graphic 16" descr="Cloud outline">
            <a:extLst>
              <a:ext uri="{FF2B5EF4-FFF2-40B4-BE49-F238E27FC236}">
                <a16:creationId xmlns:a16="http://schemas.microsoft.com/office/drawing/2014/main" id="{8C181518-32D9-2263-FACE-60B91287FF7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31282" y="722964"/>
            <a:ext cx="1402816" cy="1643185"/>
          </a:xfrm>
          <a:prstGeom prst="rect">
            <a:avLst/>
          </a:prstGeom>
        </p:spPr>
      </p:pic>
      <p:pic>
        <p:nvPicPr>
          <p:cNvPr id="21" name="Graphic 20" descr="Cloud outline">
            <a:extLst>
              <a:ext uri="{FF2B5EF4-FFF2-40B4-BE49-F238E27FC236}">
                <a16:creationId xmlns:a16="http://schemas.microsoft.com/office/drawing/2014/main" id="{1697BF27-CFF6-5544-A387-5CFDB3B0EB7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39170" y="1924604"/>
            <a:ext cx="1402816" cy="1643186"/>
          </a:xfrm>
          <a:prstGeom prst="rect">
            <a:avLst/>
          </a:prstGeom>
        </p:spPr>
      </p:pic>
      <p:sp>
        <p:nvSpPr>
          <p:cNvPr id="22" name="TextBox 21">
            <a:extLst>
              <a:ext uri="{FF2B5EF4-FFF2-40B4-BE49-F238E27FC236}">
                <a16:creationId xmlns:a16="http://schemas.microsoft.com/office/drawing/2014/main" id="{6EA60B41-DC45-7651-81A3-0201FEA9952F}"/>
              </a:ext>
            </a:extLst>
          </p:cNvPr>
          <p:cNvSpPr txBox="1"/>
          <p:nvPr/>
        </p:nvSpPr>
        <p:spPr>
          <a:xfrm>
            <a:off x="4531282" y="3535212"/>
            <a:ext cx="3998754" cy="2585323"/>
          </a:xfrm>
          <a:prstGeom prst="rect">
            <a:avLst/>
          </a:prstGeom>
          <a:noFill/>
          <a:ln w="25400">
            <a:solidFill>
              <a:schemeClr val="accent1">
                <a:shade val="15000"/>
              </a:schemeClr>
            </a:solidFill>
          </a:ln>
        </p:spPr>
        <p:txBody>
          <a:bodyPr wrap="square" rtlCol="0">
            <a:spAutoFit/>
          </a:bodyPr>
          <a:lstStyle/>
          <a:p>
            <a:pPr algn="ctr"/>
            <a:r>
              <a:rPr lang="en-US" dirty="0"/>
              <a:t>Browser</a:t>
            </a:r>
          </a:p>
          <a:p>
            <a:pPr marL="285750" indent="-285750">
              <a:buFont typeface="Arial" panose="020B0604020202020204" pitchFamily="34" charset="0"/>
              <a:buChar char="•"/>
            </a:pPr>
            <a:r>
              <a:rPr lang="en-US" sz="2400" dirty="0">
                <a:solidFill>
                  <a:srgbClr val="FF0000"/>
                </a:solidFill>
              </a:rPr>
              <a:t>Key pair generation</a:t>
            </a:r>
          </a:p>
          <a:p>
            <a:pPr marL="285750" indent="-285750">
              <a:buFont typeface="Arial" panose="020B0604020202020204" pitchFamily="34" charset="0"/>
              <a:buChar char="•"/>
            </a:pPr>
            <a:r>
              <a:rPr lang="en-US" sz="2400" dirty="0">
                <a:solidFill>
                  <a:srgbClr val="FF0000"/>
                </a:solidFill>
              </a:rPr>
              <a:t>Private key signs certificate signing request (CSR) including retrieval token</a:t>
            </a:r>
          </a:p>
          <a:p>
            <a:pPr marL="285750" indent="-285750">
              <a:buFont typeface="Arial" panose="020B0604020202020204" pitchFamily="34" charset="0"/>
              <a:buChar char="•"/>
            </a:pPr>
            <a:r>
              <a:rPr lang="en-US" sz="2400" dirty="0">
                <a:solidFill>
                  <a:srgbClr val="FF0000"/>
                </a:solidFill>
              </a:rPr>
              <a:t>Private key is stored in </a:t>
            </a:r>
            <a:r>
              <a:rPr lang="en-US" sz="2400" dirty="0" err="1">
                <a:solidFill>
                  <a:srgbClr val="FF0000"/>
                </a:solidFill>
              </a:rPr>
              <a:t>localStorage</a:t>
            </a:r>
            <a:endParaRPr lang="en-US" dirty="0"/>
          </a:p>
        </p:txBody>
      </p:sp>
      <p:sp>
        <p:nvSpPr>
          <p:cNvPr id="23" name="TextBox 22">
            <a:extLst>
              <a:ext uri="{FF2B5EF4-FFF2-40B4-BE49-F238E27FC236}">
                <a16:creationId xmlns:a16="http://schemas.microsoft.com/office/drawing/2014/main" id="{CE6C3DF1-F49C-3CD0-FA83-33CFF548B498}"/>
              </a:ext>
            </a:extLst>
          </p:cNvPr>
          <p:cNvSpPr txBox="1"/>
          <p:nvPr/>
        </p:nvSpPr>
        <p:spPr>
          <a:xfrm>
            <a:off x="1997885" y="3535212"/>
            <a:ext cx="1402816" cy="923330"/>
          </a:xfrm>
          <a:prstGeom prst="rect">
            <a:avLst/>
          </a:prstGeom>
          <a:noFill/>
          <a:ln w="25400">
            <a:solidFill>
              <a:schemeClr val="accent1">
                <a:shade val="15000"/>
              </a:schemeClr>
            </a:solidFill>
          </a:ln>
        </p:spPr>
        <p:txBody>
          <a:bodyPr wrap="square" rtlCol="0">
            <a:spAutoFit/>
          </a:bodyPr>
          <a:lstStyle/>
          <a:p>
            <a:pPr algn="ctr"/>
            <a:r>
              <a:rPr lang="en-US" dirty="0"/>
              <a:t>Browser</a:t>
            </a:r>
          </a:p>
          <a:p>
            <a:pPr algn="ctr"/>
            <a:endParaRPr lang="en-US" dirty="0"/>
          </a:p>
          <a:p>
            <a:pPr algn="ctr"/>
            <a:endParaRPr lang="en-US" dirty="0"/>
          </a:p>
        </p:txBody>
      </p:sp>
      <p:sp>
        <p:nvSpPr>
          <p:cNvPr id="29" name="TextBox 28">
            <a:extLst>
              <a:ext uri="{FF2B5EF4-FFF2-40B4-BE49-F238E27FC236}">
                <a16:creationId xmlns:a16="http://schemas.microsoft.com/office/drawing/2014/main" id="{D85F7718-8A1B-274C-330B-D367861A5923}"/>
              </a:ext>
            </a:extLst>
          </p:cNvPr>
          <p:cNvSpPr txBox="1"/>
          <p:nvPr/>
        </p:nvSpPr>
        <p:spPr>
          <a:xfrm>
            <a:off x="9539170" y="2744253"/>
            <a:ext cx="1402816" cy="369332"/>
          </a:xfrm>
          <a:prstGeom prst="rect">
            <a:avLst/>
          </a:prstGeom>
          <a:noFill/>
          <a:ln w="25400">
            <a:noFill/>
          </a:ln>
        </p:spPr>
        <p:txBody>
          <a:bodyPr wrap="square" rtlCol="0">
            <a:spAutoFit/>
          </a:bodyPr>
          <a:lstStyle/>
          <a:p>
            <a:pPr algn="ctr"/>
            <a:r>
              <a:rPr lang="en-US" dirty="0"/>
              <a:t>Internet</a:t>
            </a:r>
          </a:p>
        </p:txBody>
      </p:sp>
      <p:grpSp>
        <p:nvGrpSpPr>
          <p:cNvPr id="43" name="Group 42">
            <a:extLst>
              <a:ext uri="{FF2B5EF4-FFF2-40B4-BE49-F238E27FC236}">
                <a16:creationId xmlns:a16="http://schemas.microsoft.com/office/drawing/2014/main" id="{F351AF05-7DDD-4709-E7BB-21FE88E46B82}"/>
              </a:ext>
            </a:extLst>
          </p:cNvPr>
          <p:cNvGrpSpPr/>
          <p:nvPr/>
        </p:nvGrpSpPr>
        <p:grpSpPr>
          <a:xfrm>
            <a:off x="2452157" y="4740509"/>
            <a:ext cx="494271" cy="1136818"/>
            <a:chOff x="4658497" y="4028306"/>
            <a:chExt cx="595462" cy="1447480"/>
          </a:xfrm>
        </p:grpSpPr>
        <p:sp>
          <p:nvSpPr>
            <p:cNvPr id="30" name="Oval 29">
              <a:extLst>
                <a:ext uri="{FF2B5EF4-FFF2-40B4-BE49-F238E27FC236}">
                  <a16:creationId xmlns:a16="http://schemas.microsoft.com/office/drawing/2014/main" id="{E7A999A2-AF71-D453-96C1-BEE385B16700}"/>
                </a:ext>
              </a:extLst>
            </p:cNvPr>
            <p:cNvSpPr/>
            <p:nvPr/>
          </p:nvSpPr>
          <p:spPr>
            <a:xfrm>
              <a:off x="4782063" y="4028306"/>
              <a:ext cx="370703" cy="34361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9D42001E-DEF2-17A1-D9B2-8C1EB6707283}"/>
                </a:ext>
              </a:extLst>
            </p:cNvPr>
            <p:cNvCxnSpPr>
              <a:cxnSpLocks/>
            </p:cNvCxnSpPr>
            <p:nvPr/>
          </p:nvCxnSpPr>
          <p:spPr>
            <a:xfrm>
              <a:off x="4960347" y="4388390"/>
              <a:ext cx="0"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FE38483-9BC1-7F58-C893-7D2AA3157DFD}"/>
                </a:ext>
              </a:extLst>
            </p:cNvPr>
            <p:cNvCxnSpPr>
              <a:cxnSpLocks/>
            </p:cNvCxnSpPr>
            <p:nvPr/>
          </p:nvCxnSpPr>
          <p:spPr>
            <a:xfrm flipH="1">
              <a:off x="4658497" y="4932088"/>
              <a:ext cx="301851"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4DD9061-163D-2DDD-0E27-C09C85E0EF5D}"/>
                </a:ext>
              </a:extLst>
            </p:cNvPr>
            <p:cNvCxnSpPr>
              <a:cxnSpLocks/>
            </p:cNvCxnSpPr>
            <p:nvPr/>
          </p:nvCxnSpPr>
          <p:spPr>
            <a:xfrm>
              <a:off x="4960347" y="4932088"/>
              <a:ext cx="217134"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28E88F2-4393-0C93-0BAE-49A25A7D09D3}"/>
                </a:ext>
              </a:extLst>
            </p:cNvPr>
            <p:cNvCxnSpPr>
              <a:cxnSpLocks/>
            </p:cNvCxnSpPr>
            <p:nvPr/>
          </p:nvCxnSpPr>
          <p:spPr>
            <a:xfrm rot="5400000">
              <a:off x="4982110" y="4380153"/>
              <a:ext cx="0"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0" name="TextBox 49">
            <a:extLst>
              <a:ext uri="{FF2B5EF4-FFF2-40B4-BE49-F238E27FC236}">
                <a16:creationId xmlns:a16="http://schemas.microsoft.com/office/drawing/2014/main" id="{F74B1CA7-6F84-2D25-8A31-95437B183A15}"/>
              </a:ext>
            </a:extLst>
          </p:cNvPr>
          <p:cNvSpPr txBox="1"/>
          <p:nvPr/>
        </p:nvSpPr>
        <p:spPr>
          <a:xfrm>
            <a:off x="1958441" y="5856092"/>
            <a:ext cx="1524669" cy="369332"/>
          </a:xfrm>
          <a:prstGeom prst="rect">
            <a:avLst/>
          </a:prstGeom>
          <a:noFill/>
          <a:ln w="25400">
            <a:noFill/>
          </a:ln>
        </p:spPr>
        <p:txBody>
          <a:bodyPr wrap="square" rtlCol="0">
            <a:spAutoFit/>
          </a:bodyPr>
          <a:lstStyle/>
          <a:p>
            <a:pPr algn="ctr"/>
            <a:r>
              <a:rPr lang="en-US" dirty="0"/>
              <a:t>Administrator</a:t>
            </a:r>
          </a:p>
        </p:txBody>
      </p:sp>
      <p:sp>
        <p:nvSpPr>
          <p:cNvPr id="18" name="TextBox 17">
            <a:extLst>
              <a:ext uri="{FF2B5EF4-FFF2-40B4-BE49-F238E27FC236}">
                <a16:creationId xmlns:a16="http://schemas.microsoft.com/office/drawing/2014/main" id="{5812E1ED-4830-D13A-B74D-FFC67FBC716B}"/>
              </a:ext>
            </a:extLst>
          </p:cNvPr>
          <p:cNvSpPr txBox="1"/>
          <p:nvPr/>
        </p:nvSpPr>
        <p:spPr>
          <a:xfrm>
            <a:off x="4910920" y="2599417"/>
            <a:ext cx="745298" cy="461665"/>
          </a:xfrm>
          <a:prstGeom prst="rect">
            <a:avLst/>
          </a:prstGeom>
          <a:solidFill>
            <a:schemeClr val="bg1"/>
          </a:solidFill>
          <a:ln w="25400">
            <a:solidFill>
              <a:schemeClr val="accent1">
                <a:shade val="15000"/>
              </a:schemeClr>
            </a:solidFill>
          </a:ln>
        </p:spPr>
        <p:txBody>
          <a:bodyPr wrap="square" rtlCol="0">
            <a:spAutoFit/>
          </a:bodyPr>
          <a:lstStyle/>
          <a:p>
            <a:pPr algn="ctr"/>
            <a:r>
              <a:rPr lang="en-US" sz="2400" dirty="0"/>
              <a:t>QR</a:t>
            </a:r>
          </a:p>
        </p:txBody>
      </p:sp>
      <p:sp>
        <p:nvSpPr>
          <p:cNvPr id="10" name="TextBox 9">
            <a:extLst>
              <a:ext uri="{FF2B5EF4-FFF2-40B4-BE49-F238E27FC236}">
                <a16:creationId xmlns:a16="http://schemas.microsoft.com/office/drawing/2014/main" id="{C96109B3-7AF4-4EE6-63E6-4B8C6D06FF2F}"/>
              </a:ext>
            </a:extLst>
          </p:cNvPr>
          <p:cNvSpPr txBox="1"/>
          <p:nvPr/>
        </p:nvSpPr>
        <p:spPr>
          <a:xfrm>
            <a:off x="7127219" y="953170"/>
            <a:ext cx="1402816" cy="1200329"/>
          </a:xfrm>
          <a:prstGeom prst="rect">
            <a:avLst/>
          </a:prstGeom>
          <a:solidFill>
            <a:schemeClr val="bg1"/>
          </a:solidFill>
          <a:ln w="25400">
            <a:solidFill>
              <a:schemeClr val="accent1">
                <a:shade val="15000"/>
              </a:schemeClr>
            </a:solidFill>
          </a:ln>
        </p:spPr>
        <p:txBody>
          <a:bodyPr wrap="square" rtlCol="0">
            <a:spAutoFit/>
          </a:bodyPr>
          <a:lstStyle/>
          <a:p>
            <a:pPr algn="ctr"/>
            <a:r>
              <a:rPr lang="en-US" dirty="0"/>
              <a:t>Edge</a:t>
            </a:r>
          </a:p>
          <a:p>
            <a:pPr algn="ctr"/>
            <a:r>
              <a:rPr lang="en-US" dirty="0"/>
              <a:t>Server</a:t>
            </a:r>
          </a:p>
          <a:p>
            <a:pPr algn="ctr"/>
            <a:endParaRPr lang="en-US" dirty="0"/>
          </a:p>
          <a:p>
            <a:pPr algn="ctr"/>
            <a:endParaRPr lang="en-US" dirty="0"/>
          </a:p>
        </p:txBody>
      </p:sp>
      <p:cxnSp>
        <p:nvCxnSpPr>
          <p:cNvPr id="2" name="Straight Arrow Connector 1">
            <a:extLst>
              <a:ext uri="{FF2B5EF4-FFF2-40B4-BE49-F238E27FC236}">
                <a16:creationId xmlns:a16="http://schemas.microsoft.com/office/drawing/2014/main" id="{ED933DB8-3D66-4E3F-C6D7-99AE6A2A12A1}"/>
              </a:ext>
            </a:extLst>
          </p:cNvPr>
          <p:cNvCxnSpPr>
            <a:cxnSpLocks/>
          </p:cNvCxnSpPr>
          <p:nvPr/>
        </p:nvCxnSpPr>
        <p:spPr>
          <a:xfrm flipV="1">
            <a:off x="7517785" y="2153498"/>
            <a:ext cx="0" cy="1381714"/>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B0339CE-1870-03A8-E70B-722753895E0F}"/>
              </a:ext>
            </a:extLst>
          </p:cNvPr>
          <p:cNvSpPr txBox="1"/>
          <p:nvPr/>
        </p:nvSpPr>
        <p:spPr>
          <a:xfrm>
            <a:off x="6778277" y="2601078"/>
            <a:ext cx="663048" cy="400110"/>
          </a:xfrm>
          <a:prstGeom prst="rect">
            <a:avLst/>
          </a:prstGeom>
          <a:solidFill>
            <a:schemeClr val="bg1"/>
          </a:solidFill>
        </p:spPr>
        <p:txBody>
          <a:bodyPr wrap="square" rtlCol="0">
            <a:spAutoFit/>
          </a:bodyPr>
          <a:lstStyle/>
          <a:p>
            <a:r>
              <a:rPr lang="en-US" sz="2000" b="1" dirty="0">
                <a:solidFill>
                  <a:srgbClr val="FF0000"/>
                </a:solidFill>
              </a:rPr>
              <a:t>CSR</a:t>
            </a:r>
          </a:p>
        </p:txBody>
      </p:sp>
      <p:cxnSp>
        <p:nvCxnSpPr>
          <p:cNvPr id="3" name="Straight Arrow Connector 2">
            <a:extLst>
              <a:ext uri="{FF2B5EF4-FFF2-40B4-BE49-F238E27FC236}">
                <a16:creationId xmlns:a16="http://schemas.microsoft.com/office/drawing/2014/main" id="{F8C7ED05-65DD-12E2-CF9B-DE764B5CE60D}"/>
              </a:ext>
            </a:extLst>
          </p:cNvPr>
          <p:cNvCxnSpPr>
            <a:cxnSpLocks/>
            <a:stCxn id="10" idx="1"/>
            <a:endCxn id="13" idx="3"/>
          </p:cNvCxnSpPr>
          <p:nvPr/>
        </p:nvCxnSpPr>
        <p:spPr>
          <a:xfrm flipH="1" flipV="1">
            <a:off x="3404120" y="1553334"/>
            <a:ext cx="3723099" cy="1"/>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0E38ED46-928E-A91C-C3C4-9303A126003D}"/>
              </a:ext>
            </a:extLst>
          </p:cNvPr>
          <p:cNvSpPr txBox="1"/>
          <p:nvPr/>
        </p:nvSpPr>
        <p:spPr>
          <a:xfrm>
            <a:off x="6220023" y="1069314"/>
            <a:ext cx="663048" cy="400110"/>
          </a:xfrm>
          <a:prstGeom prst="rect">
            <a:avLst/>
          </a:prstGeom>
          <a:solidFill>
            <a:schemeClr val="bg1"/>
          </a:solidFill>
        </p:spPr>
        <p:txBody>
          <a:bodyPr wrap="square" rtlCol="0">
            <a:spAutoFit/>
          </a:bodyPr>
          <a:lstStyle/>
          <a:p>
            <a:r>
              <a:rPr lang="en-US" sz="2000" b="1" dirty="0">
                <a:solidFill>
                  <a:srgbClr val="FF0000"/>
                </a:solidFill>
              </a:rPr>
              <a:t>CSR</a:t>
            </a:r>
          </a:p>
        </p:txBody>
      </p:sp>
    </p:spTree>
    <p:extLst>
      <p:ext uri="{BB962C8B-B14F-4D97-AF65-F5344CB8AC3E}">
        <p14:creationId xmlns:p14="http://schemas.microsoft.com/office/powerpoint/2010/main" val="8822656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1D2C88-C632-CB87-1BF7-78EBD196F432}"/>
            </a:ext>
          </a:extLst>
        </p:cNvPr>
        <p:cNvGrpSpPr/>
        <p:nvPr/>
      </p:nvGrpSpPr>
      <p:grpSpPr>
        <a:xfrm>
          <a:off x="0" y="0"/>
          <a:ext cx="0" cy="0"/>
          <a:chOff x="0" y="0"/>
          <a:chExt cx="0" cy="0"/>
        </a:xfrm>
      </p:grpSpPr>
      <p:sp>
        <p:nvSpPr>
          <p:cNvPr id="55" name="TextBox 54">
            <a:extLst>
              <a:ext uri="{FF2B5EF4-FFF2-40B4-BE49-F238E27FC236}">
                <a16:creationId xmlns:a16="http://schemas.microsoft.com/office/drawing/2014/main" id="{979444D0-BF9C-93DF-4B98-BFFFD1A02D92}"/>
              </a:ext>
            </a:extLst>
          </p:cNvPr>
          <p:cNvSpPr txBox="1"/>
          <p:nvPr/>
        </p:nvSpPr>
        <p:spPr>
          <a:xfrm>
            <a:off x="1513703" y="164408"/>
            <a:ext cx="7179275" cy="6186309"/>
          </a:xfrm>
          <a:prstGeom prst="rect">
            <a:avLst/>
          </a:prstGeom>
          <a:noFill/>
          <a:ln w="25400">
            <a:solidFill>
              <a:schemeClr val="accent1">
                <a:shade val="15000"/>
              </a:schemeClr>
            </a:solidFill>
          </a:ln>
        </p:spPr>
        <p:txBody>
          <a:bodyPr wrap="square" rtlCol="0">
            <a:spAutoFit/>
          </a:bodyPr>
          <a:lstStyle/>
          <a:p>
            <a:pPr algn="ctr"/>
            <a:r>
              <a:rPr lang="en-US" dirty="0"/>
              <a:t>RSTA office</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54" name="TextBox 53">
            <a:extLst>
              <a:ext uri="{FF2B5EF4-FFF2-40B4-BE49-F238E27FC236}">
                <a16:creationId xmlns:a16="http://schemas.microsoft.com/office/drawing/2014/main" id="{55168214-6B7A-2DE5-4E12-688C198D309E}"/>
              </a:ext>
            </a:extLst>
          </p:cNvPr>
          <p:cNvSpPr txBox="1"/>
          <p:nvPr/>
        </p:nvSpPr>
        <p:spPr>
          <a:xfrm>
            <a:off x="1750748" y="507283"/>
            <a:ext cx="6081297" cy="2308324"/>
          </a:xfrm>
          <a:prstGeom prst="rect">
            <a:avLst/>
          </a:prstGeom>
          <a:noFill/>
          <a:ln w="25400">
            <a:solidFill>
              <a:schemeClr val="accent1">
                <a:shade val="15000"/>
              </a:schemeClr>
            </a:solidFill>
          </a:ln>
        </p:spPr>
        <p:txBody>
          <a:bodyPr wrap="square" rtlCol="0">
            <a:spAutoFit/>
          </a:bodyPr>
          <a:lstStyle/>
          <a:p>
            <a:pPr algn="ctr"/>
            <a:r>
              <a:rPr lang="en-US" dirty="0"/>
              <a:t>RSTA data center</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pic>
        <p:nvPicPr>
          <p:cNvPr id="17" name="Graphic 16" descr="Cloud outline">
            <a:extLst>
              <a:ext uri="{FF2B5EF4-FFF2-40B4-BE49-F238E27FC236}">
                <a16:creationId xmlns:a16="http://schemas.microsoft.com/office/drawing/2014/main" id="{90064A28-66F2-4153-4D50-3CE4C2685D2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31282" y="722964"/>
            <a:ext cx="1402816" cy="1643185"/>
          </a:xfrm>
          <a:prstGeom prst="rect">
            <a:avLst/>
          </a:prstGeom>
        </p:spPr>
      </p:pic>
      <p:pic>
        <p:nvPicPr>
          <p:cNvPr id="21" name="Graphic 20" descr="Cloud outline">
            <a:extLst>
              <a:ext uri="{FF2B5EF4-FFF2-40B4-BE49-F238E27FC236}">
                <a16:creationId xmlns:a16="http://schemas.microsoft.com/office/drawing/2014/main" id="{FB74D85F-A500-76F6-5B8E-7450CDC837A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39170" y="1924604"/>
            <a:ext cx="1402816" cy="1643186"/>
          </a:xfrm>
          <a:prstGeom prst="rect">
            <a:avLst/>
          </a:prstGeom>
        </p:spPr>
      </p:pic>
      <p:sp>
        <p:nvSpPr>
          <p:cNvPr id="22" name="TextBox 21">
            <a:extLst>
              <a:ext uri="{FF2B5EF4-FFF2-40B4-BE49-F238E27FC236}">
                <a16:creationId xmlns:a16="http://schemas.microsoft.com/office/drawing/2014/main" id="{F23F24A8-069E-ED1B-B7A0-33A95C19BAF7}"/>
              </a:ext>
            </a:extLst>
          </p:cNvPr>
          <p:cNvSpPr txBox="1"/>
          <p:nvPr/>
        </p:nvSpPr>
        <p:spPr>
          <a:xfrm>
            <a:off x="7127219" y="3535213"/>
            <a:ext cx="1402816" cy="923330"/>
          </a:xfrm>
          <a:prstGeom prst="rect">
            <a:avLst/>
          </a:prstGeom>
          <a:noFill/>
          <a:ln w="25400">
            <a:solidFill>
              <a:schemeClr val="accent1">
                <a:shade val="15000"/>
              </a:schemeClr>
            </a:solidFill>
          </a:ln>
        </p:spPr>
        <p:txBody>
          <a:bodyPr wrap="square" rtlCol="0">
            <a:spAutoFit/>
          </a:bodyPr>
          <a:lstStyle/>
          <a:p>
            <a:pPr algn="ctr"/>
            <a:r>
              <a:rPr lang="en-US" dirty="0"/>
              <a:t>Browser</a:t>
            </a:r>
          </a:p>
          <a:p>
            <a:pPr algn="ctr"/>
            <a:endParaRPr lang="en-US" dirty="0"/>
          </a:p>
          <a:p>
            <a:pPr algn="ctr"/>
            <a:endParaRPr lang="en-US" dirty="0"/>
          </a:p>
        </p:txBody>
      </p:sp>
      <p:sp>
        <p:nvSpPr>
          <p:cNvPr id="23" name="TextBox 22">
            <a:extLst>
              <a:ext uri="{FF2B5EF4-FFF2-40B4-BE49-F238E27FC236}">
                <a16:creationId xmlns:a16="http://schemas.microsoft.com/office/drawing/2014/main" id="{C171949C-99C8-79C0-B9E1-FB0391AC0539}"/>
              </a:ext>
            </a:extLst>
          </p:cNvPr>
          <p:cNvSpPr txBox="1"/>
          <p:nvPr/>
        </p:nvSpPr>
        <p:spPr>
          <a:xfrm>
            <a:off x="1997885" y="3535212"/>
            <a:ext cx="1402816" cy="923330"/>
          </a:xfrm>
          <a:prstGeom prst="rect">
            <a:avLst/>
          </a:prstGeom>
          <a:noFill/>
          <a:ln w="25400">
            <a:solidFill>
              <a:schemeClr val="accent1">
                <a:shade val="15000"/>
              </a:schemeClr>
            </a:solidFill>
          </a:ln>
        </p:spPr>
        <p:txBody>
          <a:bodyPr wrap="square" rtlCol="0">
            <a:spAutoFit/>
          </a:bodyPr>
          <a:lstStyle/>
          <a:p>
            <a:pPr algn="ctr"/>
            <a:r>
              <a:rPr lang="en-US" dirty="0"/>
              <a:t>Browser</a:t>
            </a:r>
          </a:p>
          <a:p>
            <a:pPr algn="ctr"/>
            <a:endParaRPr lang="en-US" dirty="0"/>
          </a:p>
          <a:p>
            <a:pPr algn="ctr"/>
            <a:endParaRPr lang="en-US" dirty="0"/>
          </a:p>
        </p:txBody>
      </p:sp>
      <p:sp>
        <p:nvSpPr>
          <p:cNvPr id="26" name="TextBox 25">
            <a:extLst>
              <a:ext uri="{FF2B5EF4-FFF2-40B4-BE49-F238E27FC236}">
                <a16:creationId xmlns:a16="http://schemas.microsoft.com/office/drawing/2014/main" id="{784A306F-81CE-5969-5AA3-7213B3DB7F3E}"/>
              </a:ext>
            </a:extLst>
          </p:cNvPr>
          <p:cNvSpPr txBox="1"/>
          <p:nvPr/>
        </p:nvSpPr>
        <p:spPr>
          <a:xfrm>
            <a:off x="4557447" y="1335349"/>
            <a:ext cx="1402816" cy="646331"/>
          </a:xfrm>
          <a:prstGeom prst="rect">
            <a:avLst/>
          </a:prstGeom>
          <a:noFill/>
          <a:ln w="25400">
            <a:noFill/>
          </a:ln>
        </p:spPr>
        <p:txBody>
          <a:bodyPr wrap="square" rtlCol="0">
            <a:spAutoFit/>
          </a:bodyPr>
          <a:lstStyle/>
          <a:p>
            <a:pPr algn="ctr"/>
            <a:r>
              <a:rPr lang="en-US" dirty="0"/>
              <a:t>Private</a:t>
            </a:r>
          </a:p>
          <a:p>
            <a:pPr algn="ctr"/>
            <a:r>
              <a:rPr lang="en-US" dirty="0"/>
              <a:t>network</a:t>
            </a:r>
          </a:p>
        </p:txBody>
      </p:sp>
      <p:sp>
        <p:nvSpPr>
          <p:cNvPr id="29" name="TextBox 28">
            <a:extLst>
              <a:ext uri="{FF2B5EF4-FFF2-40B4-BE49-F238E27FC236}">
                <a16:creationId xmlns:a16="http://schemas.microsoft.com/office/drawing/2014/main" id="{BBBD61D5-DEEC-FD64-EB04-1A43073A3472}"/>
              </a:ext>
            </a:extLst>
          </p:cNvPr>
          <p:cNvSpPr txBox="1"/>
          <p:nvPr/>
        </p:nvSpPr>
        <p:spPr>
          <a:xfrm>
            <a:off x="9539170" y="2744253"/>
            <a:ext cx="1402816" cy="369332"/>
          </a:xfrm>
          <a:prstGeom prst="rect">
            <a:avLst/>
          </a:prstGeom>
          <a:noFill/>
          <a:ln w="25400">
            <a:noFill/>
          </a:ln>
        </p:spPr>
        <p:txBody>
          <a:bodyPr wrap="square" rtlCol="0">
            <a:spAutoFit/>
          </a:bodyPr>
          <a:lstStyle/>
          <a:p>
            <a:pPr algn="ctr"/>
            <a:r>
              <a:rPr lang="en-US" dirty="0"/>
              <a:t>Internet</a:t>
            </a:r>
          </a:p>
        </p:txBody>
      </p:sp>
      <p:grpSp>
        <p:nvGrpSpPr>
          <p:cNvPr id="43" name="Group 42">
            <a:extLst>
              <a:ext uri="{FF2B5EF4-FFF2-40B4-BE49-F238E27FC236}">
                <a16:creationId xmlns:a16="http://schemas.microsoft.com/office/drawing/2014/main" id="{3E4FFC81-5ED6-968A-7732-5939DB52019A}"/>
              </a:ext>
            </a:extLst>
          </p:cNvPr>
          <p:cNvGrpSpPr/>
          <p:nvPr/>
        </p:nvGrpSpPr>
        <p:grpSpPr>
          <a:xfrm>
            <a:off x="2452157" y="4740509"/>
            <a:ext cx="494271" cy="1136818"/>
            <a:chOff x="4658497" y="4028306"/>
            <a:chExt cx="595462" cy="1447480"/>
          </a:xfrm>
        </p:grpSpPr>
        <p:sp>
          <p:nvSpPr>
            <p:cNvPr id="30" name="Oval 29">
              <a:extLst>
                <a:ext uri="{FF2B5EF4-FFF2-40B4-BE49-F238E27FC236}">
                  <a16:creationId xmlns:a16="http://schemas.microsoft.com/office/drawing/2014/main" id="{04C28D55-52CD-9A6F-B6ED-5F84D5F3248A}"/>
                </a:ext>
              </a:extLst>
            </p:cNvPr>
            <p:cNvSpPr/>
            <p:nvPr/>
          </p:nvSpPr>
          <p:spPr>
            <a:xfrm>
              <a:off x="4782063" y="4028306"/>
              <a:ext cx="370703" cy="34361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FDEAF535-1934-5518-3C14-DE6F0CBA53B7}"/>
                </a:ext>
              </a:extLst>
            </p:cNvPr>
            <p:cNvCxnSpPr>
              <a:cxnSpLocks/>
            </p:cNvCxnSpPr>
            <p:nvPr/>
          </p:nvCxnSpPr>
          <p:spPr>
            <a:xfrm>
              <a:off x="4960347" y="4388390"/>
              <a:ext cx="0"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4FD3B91-C23C-7307-A65B-27E9F141FA0F}"/>
                </a:ext>
              </a:extLst>
            </p:cNvPr>
            <p:cNvCxnSpPr>
              <a:cxnSpLocks/>
            </p:cNvCxnSpPr>
            <p:nvPr/>
          </p:nvCxnSpPr>
          <p:spPr>
            <a:xfrm flipH="1">
              <a:off x="4658497" y="4932088"/>
              <a:ext cx="301851"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EA9CC05-C926-FFE3-2FB2-C82A18D7362E}"/>
                </a:ext>
              </a:extLst>
            </p:cNvPr>
            <p:cNvCxnSpPr>
              <a:cxnSpLocks/>
            </p:cNvCxnSpPr>
            <p:nvPr/>
          </p:nvCxnSpPr>
          <p:spPr>
            <a:xfrm>
              <a:off x="4960347" y="4932088"/>
              <a:ext cx="217134"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CB6AC7D-EA72-1C65-306A-89387B81CA06}"/>
                </a:ext>
              </a:extLst>
            </p:cNvPr>
            <p:cNvCxnSpPr>
              <a:cxnSpLocks/>
            </p:cNvCxnSpPr>
            <p:nvPr/>
          </p:nvCxnSpPr>
          <p:spPr>
            <a:xfrm rot="5400000">
              <a:off x="4982110" y="4380153"/>
              <a:ext cx="0"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4" name="Group 43">
            <a:extLst>
              <a:ext uri="{FF2B5EF4-FFF2-40B4-BE49-F238E27FC236}">
                <a16:creationId xmlns:a16="http://schemas.microsoft.com/office/drawing/2014/main" id="{F8B1BE38-A6CE-F7DE-4181-559F643D9E24}"/>
              </a:ext>
            </a:extLst>
          </p:cNvPr>
          <p:cNvGrpSpPr/>
          <p:nvPr/>
        </p:nvGrpSpPr>
        <p:grpSpPr>
          <a:xfrm>
            <a:off x="7581491" y="4740509"/>
            <a:ext cx="494271" cy="1136818"/>
            <a:chOff x="4658497" y="4028306"/>
            <a:chExt cx="595462" cy="1447480"/>
          </a:xfrm>
        </p:grpSpPr>
        <p:sp>
          <p:nvSpPr>
            <p:cNvPr id="45" name="Oval 44">
              <a:extLst>
                <a:ext uri="{FF2B5EF4-FFF2-40B4-BE49-F238E27FC236}">
                  <a16:creationId xmlns:a16="http://schemas.microsoft.com/office/drawing/2014/main" id="{877715B2-21ED-0F48-D78C-B5B570A5E486}"/>
                </a:ext>
              </a:extLst>
            </p:cNvPr>
            <p:cNvSpPr/>
            <p:nvPr/>
          </p:nvSpPr>
          <p:spPr>
            <a:xfrm>
              <a:off x="4782063" y="4028306"/>
              <a:ext cx="370703" cy="34361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a:extLst>
                <a:ext uri="{FF2B5EF4-FFF2-40B4-BE49-F238E27FC236}">
                  <a16:creationId xmlns:a16="http://schemas.microsoft.com/office/drawing/2014/main" id="{6D1320CA-B672-594F-2645-2287AA5128CD}"/>
                </a:ext>
              </a:extLst>
            </p:cNvPr>
            <p:cNvCxnSpPr>
              <a:cxnSpLocks/>
            </p:cNvCxnSpPr>
            <p:nvPr/>
          </p:nvCxnSpPr>
          <p:spPr>
            <a:xfrm>
              <a:off x="4960347" y="4388390"/>
              <a:ext cx="0"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E63D23FB-8604-C818-FD80-3F5D95C919F3}"/>
                </a:ext>
              </a:extLst>
            </p:cNvPr>
            <p:cNvCxnSpPr>
              <a:cxnSpLocks/>
            </p:cNvCxnSpPr>
            <p:nvPr/>
          </p:nvCxnSpPr>
          <p:spPr>
            <a:xfrm flipH="1">
              <a:off x="4658497" y="4932088"/>
              <a:ext cx="301851"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4E39B1E9-F70C-31B9-84DD-84C2355B51B1}"/>
                </a:ext>
              </a:extLst>
            </p:cNvPr>
            <p:cNvCxnSpPr>
              <a:cxnSpLocks/>
            </p:cNvCxnSpPr>
            <p:nvPr/>
          </p:nvCxnSpPr>
          <p:spPr>
            <a:xfrm>
              <a:off x="4960347" y="4932088"/>
              <a:ext cx="217134"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A0D086DC-80F7-7240-7336-048D839C5A1D}"/>
                </a:ext>
              </a:extLst>
            </p:cNvPr>
            <p:cNvCxnSpPr>
              <a:cxnSpLocks/>
            </p:cNvCxnSpPr>
            <p:nvPr/>
          </p:nvCxnSpPr>
          <p:spPr>
            <a:xfrm rot="5400000">
              <a:off x="4982110" y="4380153"/>
              <a:ext cx="0"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0" name="TextBox 49">
            <a:extLst>
              <a:ext uri="{FF2B5EF4-FFF2-40B4-BE49-F238E27FC236}">
                <a16:creationId xmlns:a16="http://schemas.microsoft.com/office/drawing/2014/main" id="{7452CAC4-E2F4-89D0-0CEE-B1D21B0BF35B}"/>
              </a:ext>
            </a:extLst>
          </p:cNvPr>
          <p:cNvSpPr txBox="1"/>
          <p:nvPr/>
        </p:nvSpPr>
        <p:spPr>
          <a:xfrm>
            <a:off x="1958441" y="5856092"/>
            <a:ext cx="1524669" cy="369332"/>
          </a:xfrm>
          <a:prstGeom prst="rect">
            <a:avLst/>
          </a:prstGeom>
          <a:noFill/>
          <a:ln w="25400">
            <a:noFill/>
          </a:ln>
        </p:spPr>
        <p:txBody>
          <a:bodyPr wrap="square" rtlCol="0">
            <a:spAutoFit/>
          </a:bodyPr>
          <a:lstStyle/>
          <a:p>
            <a:pPr algn="ctr"/>
            <a:r>
              <a:rPr lang="en-US" dirty="0"/>
              <a:t>Administrator</a:t>
            </a:r>
          </a:p>
        </p:txBody>
      </p:sp>
      <p:sp>
        <p:nvSpPr>
          <p:cNvPr id="51" name="TextBox 50">
            <a:extLst>
              <a:ext uri="{FF2B5EF4-FFF2-40B4-BE49-F238E27FC236}">
                <a16:creationId xmlns:a16="http://schemas.microsoft.com/office/drawing/2014/main" id="{DF08F44B-9D20-8EA5-7B9D-902346EDEEDA}"/>
              </a:ext>
            </a:extLst>
          </p:cNvPr>
          <p:cNvSpPr txBox="1"/>
          <p:nvPr/>
        </p:nvSpPr>
        <p:spPr>
          <a:xfrm>
            <a:off x="5103341" y="5877327"/>
            <a:ext cx="3509104" cy="369332"/>
          </a:xfrm>
          <a:prstGeom prst="rect">
            <a:avLst/>
          </a:prstGeom>
          <a:noFill/>
          <a:ln w="25400">
            <a:noFill/>
          </a:ln>
        </p:spPr>
        <p:txBody>
          <a:bodyPr wrap="square" rtlCol="0">
            <a:spAutoFit/>
          </a:bodyPr>
          <a:lstStyle/>
          <a:p>
            <a:pPr algn="r"/>
            <a:r>
              <a:rPr lang="en-US" dirty="0"/>
              <a:t>Driver in RSTA office passing exam</a:t>
            </a:r>
          </a:p>
        </p:txBody>
      </p:sp>
      <p:sp>
        <p:nvSpPr>
          <p:cNvPr id="18" name="TextBox 17">
            <a:extLst>
              <a:ext uri="{FF2B5EF4-FFF2-40B4-BE49-F238E27FC236}">
                <a16:creationId xmlns:a16="http://schemas.microsoft.com/office/drawing/2014/main" id="{69036872-B2E1-A10A-27DE-99AD5DA04FC8}"/>
              </a:ext>
            </a:extLst>
          </p:cNvPr>
          <p:cNvSpPr txBox="1"/>
          <p:nvPr/>
        </p:nvSpPr>
        <p:spPr>
          <a:xfrm>
            <a:off x="4910920" y="2599417"/>
            <a:ext cx="745298" cy="461665"/>
          </a:xfrm>
          <a:prstGeom prst="rect">
            <a:avLst/>
          </a:prstGeom>
          <a:solidFill>
            <a:schemeClr val="bg1"/>
          </a:solidFill>
          <a:ln w="25400">
            <a:solidFill>
              <a:schemeClr val="accent1">
                <a:shade val="15000"/>
              </a:schemeClr>
            </a:solidFill>
          </a:ln>
        </p:spPr>
        <p:txBody>
          <a:bodyPr wrap="square" rtlCol="0">
            <a:spAutoFit/>
          </a:bodyPr>
          <a:lstStyle/>
          <a:p>
            <a:pPr algn="ctr"/>
            <a:r>
              <a:rPr lang="en-US" sz="2400" dirty="0"/>
              <a:t>QR</a:t>
            </a:r>
          </a:p>
        </p:txBody>
      </p:sp>
      <p:sp>
        <p:nvSpPr>
          <p:cNvPr id="10" name="TextBox 9">
            <a:extLst>
              <a:ext uri="{FF2B5EF4-FFF2-40B4-BE49-F238E27FC236}">
                <a16:creationId xmlns:a16="http://schemas.microsoft.com/office/drawing/2014/main" id="{AB346111-1AEF-4131-49CC-F26CEE682FA0}"/>
              </a:ext>
            </a:extLst>
          </p:cNvPr>
          <p:cNvSpPr txBox="1"/>
          <p:nvPr/>
        </p:nvSpPr>
        <p:spPr>
          <a:xfrm>
            <a:off x="7127219" y="953170"/>
            <a:ext cx="1402816" cy="1200329"/>
          </a:xfrm>
          <a:prstGeom prst="rect">
            <a:avLst/>
          </a:prstGeom>
          <a:solidFill>
            <a:schemeClr val="bg1"/>
          </a:solidFill>
          <a:ln w="25400">
            <a:solidFill>
              <a:schemeClr val="accent1">
                <a:shade val="15000"/>
              </a:schemeClr>
            </a:solidFill>
          </a:ln>
        </p:spPr>
        <p:txBody>
          <a:bodyPr wrap="square" rtlCol="0">
            <a:spAutoFit/>
          </a:bodyPr>
          <a:lstStyle/>
          <a:p>
            <a:pPr algn="ctr"/>
            <a:r>
              <a:rPr lang="en-US" dirty="0"/>
              <a:t>Edge</a:t>
            </a:r>
          </a:p>
          <a:p>
            <a:pPr algn="ctr"/>
            <a:r>
              <a:rPr lang="en-US" dirty="0"/>
              <a:t>Server</a:t>
            </a:r>
          </a:p>
          <a:p>
            <a:pPr algn="ctr"/>
            <a:endParaRPr lang="en-US" dirty="0"/>
          </a:p>
          <a:p>
            <a:pPr algn="ctr"/>
            <a:endParaRPr lang="en-US" dirty="0"/>
          </a:p>
        </p:txBody>
      </p:sp>
      <p:sp>
        <p:nvSpPr>
          <p:cNvPr id="2" name="TextBox 1">
            <a:extLst>
              <a:ext uri="{FF2B5EF4-FFF2-40B4-BE49-F238E27FC236}">
                <a16:creationId xmlns:a16="http://schemas.microsoft.com/office/drawing/2014/main" id="{D68AF001-8089-36AB-C162-33FFBB1204CE}"/>
              </a:ext>
            </a:extLst>
          </p:cNvPr>
          <p:cNvSpPr txBox="1"/>
          <p:nvPr/>
        </p:nvSpPr>
        <p:spPr>
          <a:xfrm>
            <a:off x="2021623" y="940427"/>
            <a:ext cx="3998754" cy="2492990"/>
          </a:xfrm>
          <a:prstGeom prst="rect">
            <a:avLst/>
          </a:prstGeom>
          <a:solidFill>
            <a:schemeClr val="bg1"/>
          </a:solidFill>
          <a:ln w="25400">
            <a:solidFill>
              <a:schemeClr val="accent1">
                <a:shade val="15000"/>
              </a:schemeClr>
            </a:solidFill>
          </a:ln>
        </p:spPr>
        <p:txBody>
          <a:bodyPr wrap="square" rtlCol="0">
            <a:spAutoFit/>
          </a:bodyPr>
          <a:lstStyle/>
          <a:p>
            <a:pPr algn="ctr"/>
            <a:r>
              <a:rPr lang="en-US" dirty="0"/>
              <a:t>Internal server</a:t>
            </a:r>
          </a:p>
          <a:p>
            <a:pPr marL="285750" indent="-285750">
              <a:buFont typeface="Arial" panose="020B0604020202020204" pitchFamily="34" charset="0"/>
              <a:buChar char="•"/>
            </a:pPr>
            <a:r>
              <a:rPr lang="en-US" sz="2400" dirty="0">
                <a:solidFill>
                  <a:srgbClr val="FF0000"/>
                </a:solidFill>
              </a:rPr>
              <a:t>Verifies that CSR agrees with driver record</a:t>
            </a:r>
          </a:p>
          <a:p>
            <a:pPr marL="285750" indent="-285750">
              <a:buFont typeface="Arial" panose="020B0604020202020204" pitchFamily="34" charset="0"/>
              <a:buChar char="•"/>
            </a:pPr>
            <a:r>
              <a:rPr lang="en-US" sz="2400" dirty="0">
                <a:solidFill>
                  <a:srgbClr val="FF0000"/>
                </a:solidFill>
              </a:rPr>
              <a:t>Constructs and signs full disclosure  and selective disclosure certificates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6998421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2D9C5E-7FAF-7E91-87CD-BBC26D2BDAC0}"/>
            </a:ext>
          </a:extLst>
        </p:cNvPr>
        <p:cNvGrpSpPr/>
        <p:nvPr/>
      </p:nvGrpSpPr>
      <p:grpSpPr>
        <a:xfrm>
          <a:off x="0" y="0"/>
          <a:ext cx="0" cy="0"/>
          <a:chOff x="0" y="0"/>
          <a:chExt cx="0" cy="0"/>
        </a:xfrm>
      </p:grpSpPr>
      <p:sp>
        <p:nvSpPr>
          <p:cNvPr id="55" name="TextBox 54">
            <a:extLst>
              <a:ext uri="{FF2B5EF4-FFF2-40B4-BE49-F238E27FC236}">
                <a16:creationId xmlns:a16="http://schemas.microsoft.com/office/drawing/2014/main" id="{105A4AC6-C240-40EA-6EBD-311D8B9C51EE}"/>
              </a:ext>
            </a:extLst>
          </p:cNvPr>
          <p:cNvSpPr txBox="1"/>
          <p:nvPr/>
        </p:nvSpPr>
        <p:spPr>
          <a:xfrm>
            <a:off x="1513703" y="164408"/>
            <a:ext cx="7179275" cy="6186309"/>
          </a:xfrm>
          <a:prstGeom prst="rect">
            <a:avLst/>
          </a:prstGeom>
          <a:noFill/>
          <a:ln w="25400">
            <a:solidFill>
              <a:schemeClr val="accent1">
                <a:shade val="15000"/>
              </a:schemeClr>
            </a:solidFill>
          </a:ln>
        </p:spPr>
        <p:txBody>
          <a:bodyPr wrap="square" rtlCol="0">
            <a:spAutoFit/>
          </a:bodyPr>
          <a:lstStyle/>
          <a:p>
            <a:pPr algn="ctr"/>
            <a:r>
              <a:rPr lang="en-US" dirty="0"/>
              <a:t>RSTA office</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54" name="TextBox 53">
            <a:extLst>
              <a:ext uri="{FF2B5EF4-FFF2-40B4-BE49-F238E27FC236}">
                <a16:creationId xmlns:a16="http://schemas.microsoft.com/office/drawing/2014/main" id="{FBC558F4-9C61-2F31-FBF6-6617A2B83C98}"/>
              </a:ext>
            </a:extLst>
          </p:cNvPr>
          <p:cNvSpPr txBox="1"/>
          <p:nvPr/>
        </p:nvSpPr>
        <p:spPr>
          <a:xfrm>
            <a:off x="1750748" y="507283"/>
            <a:ext cx="6081297" cy="2308324"/>
          </a:xfrm>
          <a:prstGeom prst="rect">
            <a:avLst/>
          </a:prstGeom>
          <a:noFill/>
          <a:ln w="25400">
            <a:solidFill>
              <a:schemeClr val="accent1">
                <a:shade val="15000"/>
              </a:schemeClr>
            </a:solidFill>
          </a:ln>
        </p:spPr>
        <p:txBody>
          <a:bodyPr wrap="square" rtlCol="0">
            <a:spAutoFit/>
          </a:bodyPr>
          <a:lstStyle/>
          <a:p>
            <a:pPr algn="ctr"/>
            <a:r>
              <a:rPr lang="en-US" dirty="0"/>
              <a:t>RSTA data center</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13" name="TextBox 12">
            <a:extLst>
              <a:ext uri="{FF2B5EF4-FFF2-40B4-BE49-F238E27FC236}">
                <a16:creationId xmlns:a16="http://schemas.microsoft.com/office/drawing/2014/main" id="{C0AAF998-FE6F-C82A-F4E0-EFA92663C9EA}"/>
              </a:ext>
            </a:extLst>
          </p:cNvPr>
          <p:cNvSpPr txBox="1"/>
          <p:nvPr/>
        </p:nvSpPr>
        <p:spPr>
          <a:xfrm>
            <a:off x="2001304" y="953169"/>
            <a:ext cx="1402816" cy="1200329"/>
          </a:xfrm>
          <a:prstGeom prst="rect">
            <a:avLst/>
          </a:prstGeom>
          <a:noFill/>
          <a:ln w="25400">
            <a:solidFill>
              <a:schemeClr val="accent1">
                <a:shade val="15000"/>
              </a:schemeClr>
            </a:solidFill>
          </a:ln>
        </p:spPr>
        <p:txBody>
          <a:bodyPr wrap="square" rtlCol="0">
            <a:spAutoFit/>
          </a:bodyPr>
          <a:lstStyle/>
          <a:p>
            <a:pPr algn="ctr"/>
            <a:r>
              <a:rPr lang="en-US" dirty="0"/>
              <a:t>Internal</a:t>
            </a:r>
          </a:p>
          <a:p>
            <a:pPr algn="ctr"/>
            <a:r>
              <a:rPr lang="en-US" dirty="0"/>
              <a:t>Server</a:t>
            </a:r>
          </a:p>
          <a:p>
            <a:pPr algn="ctr"/>
            <a:endParaRPr lang="en-US" dirty="0"/>
          </a:p>
          <a:p>
            <a:pPr algn="ctr"/>
            <a:endParaRPr lang="en-US" dirty="0"/>
          </a:p>
        </p:txBody>
      </p:sp>
      <p:pic>
        <p:nvPicPr>
          <p:cNvPr id="17" name="Graphic 16" descr="Cloud outline">
            <a:extLst>
              <a:ext uri="{FF2B5EF4-FFF2-40B4-BE49-F238E27FC236}">
                <a16:creationId xmlns:a16="http://schemas.microsoft.com/office/drawing/2014/main" id="{066C52A0-0996-51ED-D57D-F8425693A8B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31282" y="722964"/>
            <a:ext cx="1402816" cy="1643185"/>
          </a:xfrm>
          <a:prstGeom prst="rect">
            <a:avLst/>
          </a:prstGeom>
        </p:spPr>
      </p:pic>
      <p:pic>
        <p:nvPicPr>
          <p:cNvPr id="21" name="Graphic 20" descr="Cloud outline">
            <a:extLst>
              <a:ext uri="{FF2B5EF4-FFF2-40B4-BE49-F238E27FC236}">
                <a16:creationId xmlns:a16="http://schemas.microsoft.com/office/drawing/2014/main" id="{C9A7DA14-0E69-BEFF-D2F7-E256E5189F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39170" y="1924604"/>
            <a:ext cx="1402816" cy="1643186"/>
          </a:xfrm>
          <a:prstGeom prst="rect">
            <a:avLst/>
          </a:prstGeom>
        </p:spPr>
      </p:pic>
      <p:sp>
        <p:nvSpPr>
          <p:cNvPr id="22" name="TextBox 21">
            <a:extLst>
              <a:ext uri="{FF2B5EF4-FFF2-40B4-BE49-F238E27FC236}">
                <a16:creationId xmlns:a16="http://schemas.microsoft.com/office/drawing/2014/main" id="{8A1CA799-8192-AFF9-4BE6-93CFA1DAFF20}"/>
              </a:ext>
            </a:extLst>
          </p:cNvPr>
          <p:cNvSpPr txBox="1"/>
          <p:nvPr/>
        </p:nvSpPr>
        <p:spPr>
          <a:xfrm>
            <a:off x="7127219" y="3535213"/>
            <a:ext cx="1402816" cy="923330"/>
          </a:xfrm>
          <a:prstGeom prst="rect">
            <a:avLst/>
          </a:prstGeom>
          <a:noFill/>
          <a:ln w="25400">
            <a:solidFill>
              <a:schemeClr val="accent1">
                <a:shade val="15000"/>
              </a:schemeClr>
            </a:solidFill>
          </a:ln>
        </p:spPr>
        <p:txBody>
          <a:bodyPr wrap="square" rtlCol="0">
            <a:spAutoFit/>
          </a:bodyPr>
          <a:lstStyle/>
          <a:p>
            <a:pPr algn="ctr"/>
            <a:r>
              <a:rPr lang="en-US" dirty="0"/>
              <a:t>Browser</a:t>
            </a:r>
          </a:p>
          <a:p>
            <a:pPr algn="ctr"/>
            <a:endParaRPr lang="en-US" dirty="0"/>
          </a:p>
          <a:p>
            <a:pPr algn="ctr"/>
            <a:endParaRPr lang="en-US" dirty="0"/>
          </a:p>
        </p:txBody>
      </p:sp>
      <p:sp>
        <p:nvSpPr>
          <p:cNvPr id="23" name="TextBox 22">
            <a:extLst>
              <a:ext uri="{FF2B5EF4-FFF2-40B4-BE49-F238E27FC236}">
                <a16:creationId xmlns:a16="http://schemas.microsoft.com/office/drawing/2014/main" id="{F75684D2-8368-587E-3CE8-0E0AE7920C8B}"/>
              </a:ext>
            </a:extLst>
          </p:cNvPr>
          <p:cNvSpPr txBox="1"/>
          <p:nvPr/>
        </p:nvSpPr>
        <p:spPr>
          <a:xfrm>
            <a:off x="1997885" y="3535212"/>
            <a:ext cx="1402816" cy="923330"/>
          </a:xfrm>
          <a:prstGeom prst="rect">
            <a:avLst/>
          </a:prstGeom>
          <a:noFill/>
          <a:ln w="25400">
            <a:solidFill>
              <a:schemeClr val="accent1">
                <a:shade val="15000"/>
              </a:schemeClr>
            </a:solidFill>
          </a:ln>
        </p:spPr>
        <p:txBody>
          <a:bodyPr wrap="square" rtlCol="0">
            <a:spAutoFit/>
          </a:bodyPr>
          <a:lstStyle/>
          <a:p>
            <a:pPr algn="ctr"/>
            <a:r>
              <a:rPr lang="en-US" dirty="0"/>
              <a:t>Browser</a:t>
            </a:r>
          </a:p>
          <a:p>
            <a:pPr algn="ctr"/>
            <a:endParaRPr lang="en-US" dirty="0"/>
          </a:p>
          <a:p>
            <a:pPr algn="ctr"/>
            <a:endParaRPr lang="en-US" dirty="0"/>
          </a:p>
        </p:txBody>
      </p:sp>
      <p:sp>
        <p:nvSpPr>
          <p:cNvPr id="29" name="TextBox 28">
            <a:extLst>
              <a:ext uri="{FF2B5EF4-FFF2-40B4-BE49-F238E27FC236}">
                <a16:creationId xmlns:a16="http://schemas.microsoft.com/office/drawing/2014/main" id="{C8D6529E-6218-E358-E68F-1EB359938742}"/>
              </a:ext>
            </a:extLst>
          </p:cNvPr>
          <p:cNvSpPr txBox="1"/>
          <p:nvPr/>
        </p:nvSpPr>
        <p:spPr>
          <a:xfrm>
            <a:off x="9539170" y="2744253"/>
            <a:ext cx="1402816" cy="369332"/>
          </a:xfrm>
          <a:prstGeom prst="rect">
            <a:avLst/>
          </a:prstGeom>
          <a:noFill/>
          <a:ln w="25400">
            <a:noFill/>
          </a:ln>
        </p:spPr>
        <p:txBody>
          <a:bodyPr wrap="square" rtlCol="0">
            <a:spAutoFit/>
          </a:bodyPr>
          <a:lstStyle/>
          <a:p>
            <a:pPr algn="ctr"/>
            <a:r>
              <a:rPr lang="en-US" dirty="0"/>
              <a:t>Internet</a:t>
            </a:r>
          </a:p>
        </p:txBody>
      </p:sp>
      <p:grpSp>
        <p:nvGrpSpPr>
          <p:cNvPr id="43" name="Group 42">
            <a:extLst>
              <a:ext uri="{FF2B5EF4-FFF2-40B4-BE49-F238E27FC236}">
                <a16:creationId xmlns:a16="http://schemas.microsoft.com/office/drawing/2014/main" id="{6E495AAD-7291-7488-4E09-3B74AD4B10DF}"/>
              </a:ext>
            </a:extLst>
          </p:cNvPr>
          <p:cNvGrpSpPr/>
          <p:nvPr/>
        </p:nvGrpSpPr>
        <p:grpSpPr>
          <a:xfrm>
            <a:off x="2452157" y="4740509"/>
            <a:ext cx="494271" cy="1136818"/>
            <a:chOff x="4658497" y="4028306"/>
            <a:chExt cx="595462" cy="1447480"/>
          </a:xfrm>
        </p:grpSpPr>
        <p:sp>
          <p:nvSpPr>
            <p:cNvPr id="30" name="Oval 29">
              <a:extLst>
                <a:ext uri="{FF2B5EF4-FFF2-40B4-BE49-F238E27FC236}">
                  <a16:creationId xmlns:a16="http://schemas.microsoft.com/office/drawing/2014/main" id="{EA4259A0-B6B5-537D-22CC-85A3899010F5}"/>
                </a:ext>
              </a:extLst>
            </p:cNvPr>
            <p:cNvSpPr/>
            <p:nvPr/>
          </p:nvSpPr>
          <p:spPr>
            <a:xfrm>
              <a:off x="4782063" y="4028306"/>
              <a:ext cx="370703" cy="34361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31555DBD-4A8A-023D-CB26-50206C828AA1}"/>
                </a:ext>
              </a:extLst>
            </p:cNvPr>
            <p:cNvCxnSpPr>
              <a:cxnSpLocks/>
            </p:cNvCxnSpPr>
            <p:nvPr/>
          </p:nvCxnSpPr>
          <p:spPr>
            <a:xfrm>
              <a:off x="4960347" y="4388390"/>
              <a:ext cx="0"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E8865A6-0683-FF4C-4940-847F35F6C618}"/>
                </a:ext>
              </a:extLst>
            </p:cNvPr>
            <p:cNvCxnSpPr>
              <a:cxnSpLocks/>
            </p:cNvCxnSpPr>
            <p:nvPr/>
          </p:nvCxnSpPr>
          <p:spPr>
            <a:xfrm flipH="1">
              <a:off x="4658497" y="4932088"/>
              <a:ext cx="301851"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F0E72FA-E2F4-DF43-13A2-F096BB211BF6}"/>
                </a:ext>
              </a:extLst>
            </p:cNvPr>
            <p:cNvCxnSpPr>
              <a:cxnSpLocks/>
            </p:cNvCxnSpPr>
            <p:nvPr/>
          </p:nvCxnSpPr>
          <p:spPr>
            <a:xfrm>
              <a:off x="4960347" y="4932088"/>
              <a:ext cx="217134"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C638D94-A2C8-4DAF-F2D5-6464808117FE}"/>
                </a:ext>
              </a:extLst>
            </p:cNvPr>
            <p:cNvCxnSpPr>
              <a:cxnSpLocks/>
            </p:cNvCxnSpPr>
            <p:nvPr/>
          </p:nvCxnSpPr>
          <p:spPr>
            <a:xfrm rot="5400000">
              <a:off x="4982110" y="4380153"/>
              <a:ext cx="0"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4" name="Group 43">
            <a:extLst>
              <a:ext uri="{FF2B5EF4-FFF2-40B4-BE49-F238E27FC236}">
                <a16:creationId xmlns:a16="http://schemas.microsoft.com/office/drawing/2014/main" id="{B951B18E-988C-31E7-F113-C7746051C9E2}"/>
              </a:ext>
            </a:extLst>
          </p:cNvPr>
          <p:cNvGrpSpPr/>
          <p:nvPr/>
        </p:nvGrpSpPr>
        <p:grpSpPr>
          <a:xfrm>
            <a:off x="7581491" y="4740509"/>
            <a:ext cx="494271" cy="1136818"/>
            <a:chOff x="4658497" y="4028306"/>
            <a:chExt cx="595462" cy="1447480"/>
          </a:xfrm>
        </p:grpSpPr>
        <p:sp>
          <p:nvSpPr>
            <p:cNvPr id="45" name="Oval 44">
              <a:extLst>
                <a:ext uri="{FF2B5EF4-FFF2-40B4-BE49-F238E27FC236}">
                  <a16:creationId xmlns:a16="http://schemas.microsoft.com/office/drawing/2014/main" id="{AFBAEF06-3568-6E8E-732A-319EF67DBA05}"/>
                </a:ext>
              </a:extLst>
            </p:cNvPr>
            <p:cNvSpPr/>
            <p:nvPr/>
          </p:nvSpPr>
          <p:spPr>
            <a:xfrm>
              <a:off x="4782063" y="4028306"/>
              <a:ext cx="370703" cy="34361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a:extLst>
                <a:ext uri="{FF2B5EF4-FFF2-40B4-BE49-F238E27FC236}">
                  <a16:creationId xmlns:a16="http://schemas.microsoft.com/office/drawing/2014/main" id="{C74B37C9-2665-EC1D-F5F1-2D2A41692506}"/>
                </a:ext>
              </a:extLst>
            </p:cNvPr>
            <p:cNvCxnSpPr>
              <a:cxnSpLocks/>
            </p:cNvCxnSpPr>
            <p:nvPr/>
          </p:nvCxnSpPr>
          <p:spPr>
            <a:xfrm>
              <a:off x="4960347" y="4388390"/>
              <a:ext cx="0"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F350D7F-B9FE-6C0A-F171-942A14823241}"/>
                </a:ext>
              </a:extLst>
            </p:cNvPr>
            <p:cNvCxnSpPr>
              <a:cxnSpLocks/>
            </p:cNvCxnSpPr>
            <p:nvPr/>
          </p:nvCxnSpPr>
          <p:spPr>
            <a:xfrm flipH="1">
              <a:off x="4658497" y="4932088"/>
              <a:ext cx="301851"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7BFC4BF6-C7FE-242C-9CDA-FECC204C07A8}"/>
                </a:ext>
              </a:extLst>
            </p:cNvPr>
            <p:cNvCxnSpPr>
              <a:cxnSpLocks/>
            </p:cNvCxnSpPr>
            <p:nvPr/>
          </p:nvCxnSpPr>
          <p:spPr>
            <a:xfrm>
              <a:off x="4960347" y="4932088"/>
              <a:ext cx="217134"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A08158EE-172F-7F76-47EE-B54AFB602F33}"/>
                </a:ext>
              </a:extLst>
            </p:cNvPr>
            <p:cNvCxnSpPr>
              <a:cxnSpLocks/>
            </p:cNvCxnSpPr>
            <p:nvPr/>
          </p:nvCxnSpPr>
          <p:spPr>
            <a:xfrm rot="5400000">
              <a:off x="4982110" y="4380153"/>
              <a:ext cx="0"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0" name="TextBox 49">
            <a:extLst>
              <a:ext uri="{FF2B5EF4-FFF2-40B4-BE49-F238E27FC236}">
                <a16:creationId xmlns:a16="http://schemas.microsoft.com/office/drawing/2014/main" id="{86CADAD7-513D-F043-BB51-3A9DADA3A581}"/>
              </a:ext>
            </a:extLst>
          </p:cNvPr>
          <p:cNvSpPr txBox="1"/>
          <p:nvPr/>
        </p:nvSpPr>
        <p:spPr>
          <a:xfrm>
            <a:off x="1958441" y="5856092"/>
            <a:ext cx="1524669" cy="369332"/>
          </a:xfrm>
          <a:prstGeom prst="rect">
            <a:avLst/>
          </a:prstGeom>
          <a:noFill/>
          <a:ln w="25400">
            <a:noFill/>
          </a:ln>
        </p:spPr>
        <p:txBody>
          <a:bodyPr wrap="square" rtlCol="0">
            <a:spAutoFit/>
          </a:bodyPr>
          <a:lstStyle/>
          <a:p>
            <a:pPr algn="ctr"/>
            <a:r>
              <a:rPr lang="en-US" dirty="0"/>
              <a:t>Administrator</a:t>
            </a:r>
          </a:p>
        </p:txBody>
      </p:sp>
      <p:sp>
        <p:nvSpPr>
          <p:cNvPr id="51" name="TextBox 50">
            <a:extLst>
              <a:ext uri="{FF2B5EF4-FFF2-40B4-BE49-F238E27FC236}">
                <a16:creationId xmlns:a16="http://schemas.microsoft.com/office/drawing/2014/main" id="{B017D6D1-CC8F-9F98-5C4C-463DD9547D08}"/>
              </a:ext>
            </a:extLst>
          </p:cNvPr>
          <p:cNvSpPr txBox="1"/>
          <p:nvPr/>
        </p:nvSpPr>
        <p:spPr>
          <a:xfrm>
            <a:off x="5103341" y="5877327"/>
            <a:ext cx="3509104" cy="369332"/>
          </a:xfrm>
          <a:prstGeom prst="rect">
            <a:avLst/>
          </a:prstGeom>
          <a:noFill/>
          <a:ln w="25400">
            <a:noFill/>
          </a:ln>
        </p:spPr>
        <p:txBody>
          <a:bodyPr wrap="square" rtlCol="0">
            <a:spAutoFit/>
          </a:bodyPr>
          <a:lstStyle/>
          <a:p>
            <a:pPr algn="r"/>
            <a:r>
              <a:rPr lang="en-US" dirty="0"/>
              <a:t>Driver in RSTA office passing exam</a:t>
            </a:r>
          </a:p>
        </p:txBody>
      </p:sp>
      <p:sp>
        <p:nvSpPr>
          <p:cNvPr id="18" name="TextBox 17">
            <a:extLst>
              <a:ext uri="{FF2B5EF4-FFF2-40B4-BE49-F238E27FC236}">
                <a16:creationId xmlns:a16="http://schemas.microsoft.com/office/drawing/2014/main" id="{DE3073AC-5C59-4BD0-A482-7325DF98249C}"/>
              </a:ext>
            </a:extLst>
          </p:cNvPr>
          <p:cNvSpPr txBox="1"/>
          <p:nvPr/>
        </p:nvSpPr>
        <p:spPr>
          <a:xfrm>
            <a:off x="4910920" y="2599417"/>
            <a:ext cx="745298" cy="461665"/>
          </a:xfrm>
          <a:prstGeom prst="rect">
            <a:avLst/>
          </a:prstGeom>
          <a:solidFill>
            <a:schemeClr val="bg1"/>
          </a:solidFill>
          <a:ln w="25400">
            <a:solidFill>
              <a:schemeClr val="accent1">
                <a:shade val="15000"/>
              </a:schemeClr>
            </a:solidFill>
          </a:ln>
        </p:spPr>
        <p:txBody>
          <a:bodyPr wrap="square" rtlCol="0">
            <a:spAutoFit/>
          </a:bodyPr>
          <a:lstStyle/>
          <a:p>
            <a:pPr algn="ctr"/>
            <a:r>
              <a:rPr lang="en-US" sz="2400" dirty="0"/>
              <a:t>QR</a:t>
            </a:r>
          </a:p>
        </p:txBody>
      </p:sp>
      <p:sp>
        <p:nvSpPr>
          <p:cNvPr id="10" name="TextBox 9">
            <a:extLst>
              <a:ext uri="{FF2B5EF4-FFF2-40B4-BE49-F238E27FC236}">
                <a16:creationId xmlns:a16="http://schemas.microsoft.com/office/drawing/2014/main" id="{86E85B8D-8855-1507-A4F4-685F79C163A0}"/>
              </a:ext>
            </a:extLst>
          </p:cNvPr>
          <p:cNvSpPr txBox="1"/>
          <p:nvPr/>
        </p:nvSpPr>
        <p:spPr>
          <a:xfrm>
            <a:off x="7127219" y="953170"/>
            <a:ext cx="1402816" cy="1200329"/>
          </a:xfrm>
          <a:prstGeom prst="rect">
            <a:avLst/>
          </a:prstGeom>
          <a:solidFill>
            <a:schemeClr val="bg1"/>
          </a:solidFill>
          <a:ln w="25400">
            <a:solidFill>
              <a:schemeClr val="accent1">
                <a:shade val="15000"/>
              </a:schemeClr>
            </a:solidFill>
          </a:ln>
        </p:spPr>
        <p:txBody>
          <a:bodyPr wrap="square" rtlCol="0">
            <a:spAutoFit/>
          </a:bodyPr>
          <a:lstStyle/>
          <a:p>
            <a:pPr algn="ctr"/>
            <a:r>
              <a:rPr lang="en-US" dirty="0"/>
              <a:t>Edge</a:t>
            </a:r>
          </a:p>
          <a:p>
            <a:pPr algn="ctr"/>
            <a:r>
              <a:rPr lang="en-US" dirty="0"/>
              <a:t>Server</a:t>
            </a:r>
          </a:p>
          <a:p>
            <a:pPr algn="ctr"/>
            <a:endParaRPr lang="en-US" dirty="0"/>
          </a:p>
          <a:p>
            <a:pPr algn="ctr"/>
            <a:endParaRPr lang="en-US" dirty="0"/>
          </a:p>
        </p:txBody>
      </p:sp>
      <p:cxnSp>
        <p:nvCxnSpPr>
          <p:cNvPr id="2" name="Straight Arrow Connector 1">
            <a:extLst>
              <a:ext uri="{FF2B5EF4-FFF2-40B4-BE49-F238E27FC236}">
                <a16:creationId xmlns:a16="http://schemas.microsoft.com/office/drawing/2014/main" id="{F0AF0ECE-C77B-5DC3-58D4-F1159B92F248}"/>
              </a:ext>
            </a:extLst>
          </p:cNvPr>
          <p:cNvCxnSpPr>
            <a:cxnSpLocks/>
          </p:cNvCxnSpPr>
          <p:nvPr/>
        </p:nvCxnSpPr>
        <p:spPr>
          <a:xfrm flipH="1">
            <a:off x="3404120" y="1553343"/>
            <a:ext cx="3723099" cy="1"/>
          </a:xfrm>
          <a:prstGeom prst="straightConnector1">
            <a:avLst/>
          </a:prstGeom>
          <a:ln w="635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8057165-027A-C108-5D8C-414CAC4885DC}"/>
              </a:ext>
            </a:extLst>
          </p:cNvPr>
          <p:cNvSpPr txBox="1"/>
          <p:nvPr/>
        </p:nvSpPr>
        <p:spPr>
          <a:xfrm>
            <a:off x="3641165" y="1082958"/>
            <a:ext cx="3481166" cy="400110"/>
          </a:xfrm>
          <a:prstGeom prst="rect">
            <a:avLst/>
          </a:prstGeom>
          <a:solidFill>
            <a:schemeClr val="bg1"/>
          </a:solidFill>
        </p:spPr>
        <p:txBody>
          <a:bodyPr wrap="square" rtlCol="0">
            <a:spAutoFit/>
          </a:bodyPr>
          <a:lstStyle/>
          <a:p>
            <a:pPr algn="ctr"/>
            <a:r>
              <a:rPr lang="en-US" sz="2000" dirty="0">
                <a:solidFill>
                  <a:srgbClr val="FF0000"/>
                </a:solidFill>
              </a:rPr>
              <a:t>Both certificates</a:t>
            </a:r>
          </a:p>
        </p:txBody>
      </p:sp>
    </p:spTree>
    <p:extLst>
      <p:ext uri="{BB962C8B-B14F-4D97-AF65-F5344CB8AC3E}">
        <p14:creationId xmlns:p14="http://schemas.microsoft.com/office/powerpoint/2010/main" val="12062011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EE5D9-B121-4F10-B235-C82196C018BC}"/>
            </a:ext>
          </a:extLst>
        </p:cNvPr>
        <p:cNvGrpSpPr/>
        <p:nvPr/>
      </p:nvGrpSpPr>
      <p:grpSpPr>
        <a:xfrm>
          <a:off x="0" y="0"/>
          <a:ext cx="0" cy="0"/>
          <a:chOff x="0" y="0"/>
          <a:chExt cx="0" cy="0"/>
        </a:xfrm>
      </p:grpSpPr>
      <p:sp>
        <p:nvSpPr>
          <p:cNvPr id="55" name="TextBox 54">
            <a:extLst>
              <a:ext uri="{FF2B5EF4-FFF2-40B4-BE49-F238E27FC236}">
                <a16:creationId xmlns:a16="http://schemas.microsoft.com/office/drawing/2014/main" id="{F738AB4F-AAF9-9EBC-944D-4E440B933142}"/>
              </a:ext>
            </a:extLst>
          </p:cNvPr>
          <p:cNvSpPr txBox="1"/>
          <p:nvPr/>
        </p:nvSpPr>
        <p:spPr>
          <a:xfrm>
            <a:off x="1513703" y="116264"/>
            <a:ext cx="7179275" cy="6186309"/>
          </a:xfrm>
          <a:prstGeom prst="rect">
            <a:avLst/>
          </a:prstGeom>
          <a:noFill/>
          <a:ln w="25400">
            <a:solidFill>
              <a:schemeClr val="accent1">
                <a:shade val="15000"/>
              </a:schemeClr>
            </a:solidFill>
          </a:ln>
        </p:spPr>
        <p:txBody>
          <a:bodyPr wrap="square" rtlCol="0">
            <a:spAutoFit/>
          </a:bodyPr>
          <a:lstStyle/>
          <a:p>
            <a:pPr algn="ctr"/>
            <a:r>
              <a:rPr lang="en-US" dirty="0"/>
              <a:t>RSTA office</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54" name="TextBox 53">
            <a:extLst>
              <a:ext uri="{FF2B5EF4-FFF2-40B4-BE49-F238E27FC236}">
                <a16:creationId xmlns:a16="http://schemas.microsoft.com/office/drawing/2014/main" id="{18842376-D562-B451-2FEA-FA299C43907E}"/>
              </a:ext>
            </a:extLst>
          </p:cNvPr>
          <p:cNvSpPr txBox="1"/>
          <p:nvPr/>
        </p:nvSpPr>
        <p:spPr>
          <a:xfrm>
            <a:off x="1750748" y="507283"/>
            <a:ext cx="6081297" cy="2308324"/>
          </a:xfrm>
          <a:prstGeom prst="rect">
            <a:avLst/>
          </a:prstGeom>
          <a:noFill/>
          <a:ln w="25400">
            <a:solidFill>
              <a:schemeClr val="accent1">
                <a:shade val="15000"/>
              </a:schemeClr>
            </a:solidFill>
          </a:ln>
        </p:spPr>
        <p:txBody>
          <a:bodyPr wrap="square" rtlCol="0">
            <a:spAutoFit/>
          </a:bodyPr>
          <a:lstStyle/>
          <a:p>
            <a:pPr algn="ctr"/>
            <a:r>
              <a:rPr lang="en-US" dirty="0"/>
              <a:t>RSTA data center</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13" name="TextBox 12">
            <a:extLst>
              <a:ext uri="{FF2B5EF4-FFF2-40B4-BE49-F238E27FC236}">
                <a16:creationId xmlns:a16="http://schemas.microsoft.com/office/drawing/2014/main" id="{391525DD-FEFC-E86E-FB9C-3C1AE6F65945}"/>
              </a:ext>
            </a:extLst>
          </p:cNvPr>
          <p:cNvSpPr txBox="1"/>
          <p:nvPr/>
        </p:nvSpPr>
        <p:spPr>
          <a:xfrm>
            <a:off x="2001304" y="953169"/>
            <a:ext cx="1402816" cy="1200329"/>
          </a:xfrm>
          <a:prstGeom prst="rect">
            <a:avLst/>
          </a:prstGeom>
          <a:noFill/>
          <a:ln w="25400">
            <a:solidFill>
              <a:schemeClr val="accent1">
                <a:shade val="15000"/>
              </a:schemeClr>
            </a:solidFill>
          </a:ln>
        </p:spPr>
        <p:txBody>
          <a:bodyPr wrap="square" rtlCol="0">
            <a:spAutoFit/>
          </a:bodyPr>
          <a:lstStyle/>
          <a:p>
            <a:pPr algn="ctr"/>
            <a:r>
              <a:rPr lang="en-US" dirty="0"/>
              <a:t>Internal</a:t>
            </a:r>
          </a:p>
          <a:p>
            <a:pPr algn="ctr"/>
            <a:r>
              <a:rPr lang="en-US" dirty="0"/>
              <a:t>Server</a:t>
            </a:r>
          </a:p>
          <a:p>
            <a:pPr algn="ctr"/>
            <a:endParaRPr lang="en-US" dirty="0"/>
          </a:p>
          <a:p>
            <a:pPr algn="ctr"/>
            <a:endParaRPr lang="en-US" dirty="0"/>
          </a:p>
        </p:txBody>
      </p:sp>
      <p:pic>
        <p:nvPicPr>
          <p:cNvPr id="17" name="Graphic 16" descr="Cloud outline">
            <a:extLst>
              <a:ext uri="{FF2B5EF4-FFF2-40B4-BE49-F238E27FC236}">
                <a16:creationId xmlns:a16="http://schemas.microsoft.com/office/drawing/2014/main" id="{469E5D31-93A8-0AB2-C1B9-FB32E5EF889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31282" y="722964"/>
            <a:ext cx="1402816" cy="1643185"/>
          </a:xfrm>
          <a:prstGeom prst="rect">
            <a:avLst/>
          </a:prstGeom>
        </p:spPr>
      </p:pic>
      <p:pic>
        <p:nvPicPr>
          <p:cNvPr id="21" name="Graphic 20" descr="Cloud outline">
            <a:extLst>
              <a:ext uri="{FF2B5EF4-FFF2-40B4-BE49-F238E27FC236}">
                <a16:creationId xmlns:a16="http://schemas.microsoft.com/office/drawing/2014/main" id="{D7A81EBA-5AE0-6FAE-0749-72BAEAAF77A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39170" y="1924604"/>
            <a:ext cx="1402816" cy="1643186"/>
          </a:xfrm>
          <a:prstGeom prst="rect">
            <a:avLst/>
          </a:prstGeom>
        </p:spPr>
      </p:pic>
      <p:sp>
        <p:nvSpPr>
          <p:cNvPr id="22" name="TextBox 21">
            <a:extLst>
              <a:ext uri="{FF2B5EF4-FFF2-40B4-BE49-F238E27FC236}">
                <a16:creationId xmlns:a16="http://schemas.microsoft.com/office/drawing/2014/main" id="{9ED06995-02BA-9ACE-498F-B1A4DD11EF4D}"/>
              </a:ext>
            </a:extLst>
          </p:cNvPr>
          <p:cNvSpPr txBox="1"/>
          <p:nvPr/>
        </p:nvSpPr>
        <p:spPr>
          <a:xfrm>
            <a:off x="7127219" y="3535213"/>
            <a:ext cx="1402816" cy="923330"/>
          </a:xfrm>
          <a:prstGeom prst="rect">
            <a:avLst/>
          </a:prstGeom>
          <a:noFill/>
          <a:ln w="25400">
            <a:solidFill>
              <a:schemeClr val="accent1">
                <a:shade val="15000"/>
              </a:schemeClr>
            </a:solidFill>
          </a:ln>
        </p:spPr>
        <p:txBody>
          <a:bodyPr wrap="square" rtlCol="0">
            <a:spAutoFit/>
          </a:bodyPr>
          <a:lstStyle/>
          <a:p>
            <a:pPr algn="ctr"/>
            <a:r>
              <a:rPr lang="en-US" dirty="0"/>
              <a:t>Browser</a:t>
            </a:r>
          </a:p>
          <a:p>
            <a:pPr algn="ctr"/>
            <a:endParaRPr lang="en-US" dirty="0"/>
          </a:p>
          <a:p>
            <a:pPr algn="ctr"/>
            <a:endParaRPr lang="en-US" dirty="0"/>
          </a:p>
        </p:txBody>
      </p:sp>
      <p:sp>
        <p:nvSpPr>
          <p:cNvPr id="23" name="TextBox 22">
            <a:extLst>
              <a:ext uri="{FF2B5EF4-FFF2-40B4-BE49-F238E27FC236}">
                <a16:creationId xmlns:a16="http://schemas.microsoft.com/office/drawing/2014/main" id="{2FB7C15F-7239-EA12-AF94-8173EAFA42EC}"/>
              </a:ext>
            </a:extLst>
          </p:cNvPr>
          <p:cNvSpPr txBox="1"/>
          <p:nvPr/>
        </p:nvSpPr>
        <p:spPr>
          <a:xfrm>
            <a:off x="1997885" y="3535212"/>
            <a:ext cx="1402816" cy="923330"/>
          </a:xfrm>
          <a:prstGeom prst="rect">
            <a:avLst/>
          </a:prstGeom>
          <a:noFill/>
          <a:ln w="25400">
            <a:solidFill>
              <a:schemeClr val="accent1">
                <a:shade val="15000"/>
              </a:schemeClr>
            </a:solidFill>
          </a:ln>
        </p:spPr>
        <p:txBody>
          <a:bodyPr wrap="square" rtlCol="0">
            <a:spAutoFit/>
          </a:bodyPr>
          <a:lstStyle/>
          <a:p>
            <a:pPr algn="ctr"/>
            <a:r>
              <a:rPr lang="en-US" dirty="0"/>
              <a:t>Browser</a:t>
            </a:r>
          </a:p>
          <a:p>
            <a:pPr algn="ctr"/>
            <a:endParaRPr lang="en-US" dirty="0"/>
          </a:p>
          <a:p>
            <a:pPr algn="ctr"/>
            <a:endParaRPr lang="en-US" dirty="0"/>
          </a:p>
        </p:txBody>
      </p:sp>
      <p:sp>
        <p:nvSpPr>
          <p:cNvPr id="29" name="TextBox 28">
            <a:extLst>
              <a:ext uri="{FF2B5EF4-FFF2-40B4-BE49-F238E27FC236}">
                <a16:creationId xmlns:a16="http://schemas.microsoft.com/office/drawing/2014/main" id="{54C466A1-79DD-2AC7-058E-650AD32212B3}"/>
              </a:ext>
            </a:extLst>
          </p:cNvPr>
          <p:cNvSpPr txBox="1"/>
          <p:nvPr/>
        </p:nvSpPr>
        <p:spPr>
          <a:xfrm>
            <a:off x="9539170" y="2744253"/>
            <a:ext cx="1402816" cy="369332"/>
          </a:xfrm>
          <a:prstGeom prst="rect">
            <a:avLst/>
          </a:prstGeom>
          <a:noFill/>
          <a:ln w="25400">
            <a:noFill/>
          </a:ln>
        </p:spPr>
        <p:txBody>
          <a:bodyPr wrap="square" rtlCol="0">
            <a:spAutoFit/>
          </a:bodyPr>
          <a:lstStyle/>
          <a:p>
            <a:pPr algn="ctr"/>
            <a:r>
              <a:rPr lang="en-US" dirty="0"/>
              <a:t>Internet</a:t>
            </a:r>
          </a:p>
        </p:txBody>
      </p:sp>
      <p:grpSp>
        <p:nvGrpSpPr>
          <p:cNvPr id="43" name="Group 42">
            <a:extLst>
              <a:ext uri="{FF2B5EF4-FFF2-40B4-BE49-F238E27FC236}">
                <a16:creationId xmlns:a16="http://schemas.microsoft.com/office/drawing/2014/main" id="{2D044735-16EF-BEE0-1187-EA6C928A1FC2}"/>
              </a:ext>
            </a:extLst>
          </p:cNvPr>
          <p:cNvGrpSpPr/>
          <p:nvPr/>
        </p:nvGrpSpPr>
        <p:grpSpPr>
          <a:xfrm>
            <a:off x="2452157" y="4740509"/>
            <a:ext cx="494271" cy="1136818"/>
            <a:chOff x="4658497" y="4028306"/>
            <a:chExt cx="595462" cy="1447480"/>
          </a:xfrm>
        </p:grpSpPr>
        <p:sp>
          <p:nvSpPr>
            <p:cNvPr id="30" name="Oval 29">
              <a:extLst>
                <a:ext uri="{FF2B5EF4-FFF2-40B4-BE49-F238E27FC236}">
                  <a16:creationId xmlns:a16="http://schemas.microsoft.com/office/drawing/2014/main" id="{3C533AA2-85BC-85AC-D915-18777E232DD5}"/>
                </a:ext>
              </a:extLst>
            </p:cNvPr>
            <p:cNvSpPr/>
            <p:nvPr/>
          </p:nvSpPr>
          <p:spPr>
            <a:xfrm>
              <a:off x="4782063" y="4028306"/>
              <a:ext cx="370703" cy="34361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F652034E-A4C4-3807-6EBB-178B39EC0D61}"/>
                </a:ext>
              </a:extLst>
            </p:cNvPr>
            <p:cNvCxnSpPr>
              <a:cxnSpLocks/>
            </p:cNvCxnSpPr>
            <p:nvPr/>
          </p:nvCxnSpPr>
          <p:spPr>
            <a:xfrm>
              <a:off x="4960347" y="4388390"/>
              <a:ext cx="0"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12D17D6-3AF3-306E-DAC4-5545AC6BF8B0}"/>
                </a:ext>
              </a:extLst>
            </p:cNvPr>
            <p:cNvCxnSpPr>
              <a:cxnSpLocks/>
            </p:cNvCxnSpPr>
            <p:nvPr/>
          </p:nvCxnSpPr>
          <p:spPr>
            <a:xfrm flipH="1">
              <a:off x="4658497" y="4932088"/>
              <a:ext cx="301851"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DDA4A9D-CF0D-BE28-8F65-23E4B1C82C67}"/>
                </a:ext>
              </a:extLst>
            </p:cNvPr>
            <p:cNvCxnSpPr>
              <a:cxnSpLocks/>
            </p:cNvCxnSpPr>
            <p:nvPr/>
          </p:nvCxnSpPr>
          <p:spPr>
            <a:xfrm>
              <a:off x="4960347" y="4932088"/>
              <a:ext cx="217134"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C58AB31-D996-7AF7-BBA4-DF80CC357DD1}"/>
                </a:ext>
              </a:extLst>
            </p:cNvPr>
            <p:cNvCxnSpPr>
              <a:cxnSpLocks/>
            </p:cNvCxnSpPr>
            <p:nvPr/>
          </p:nvCxnSpPr>
          <p:spPr>
            <a:xfrm rot="5400000">
              <a:off x="4982110" y="4380153"/>
              <a:ext cx="0"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4" name="Group 43">
            <a:extLst>
              <a:ext uri="{FF2B5EF4-FFF2-40B4-BE49-F238E27FC236}">
                <a16:creationId xmlns:a16="http://schemas.microsoft.com/office/drawing/2014/main" id="{A5A5AF72-EE25-1D11-989F-42BE15BBAE99}"/>
              </a:ext>
            </a:extLst>
          </p:cNvPr>
          <p:cNvGrpSpPr/>
          <p:nvPr/>
        </p:nvGrpSpPr>
        <p:grpSpPr>
          <a:xfrm>
            <a:off x="7581491" y="4740509"/>
            <a:ext cx="494271" cy="1136818"/>
            <a:chOff x="4658497" y="4028306"/>
            <a:chExt cx="595462" cy="1447480"/>
          </a:xfrm>
        </p:grpSpPr>
        <p:sp>
          <p:nvSpPr>
            <p:cNvPr id="45" name="Oval 44">
              <a:extLst>
                <a:ext uri="{FF2B5EF4-FFF2-40B4-BE49-F238E27FC236}">
                  <a16:creationId xmlns:a16="http://schemas.microsoft.com/office/drawing/2014/main" id="{60A9C9DB-D0B2-9885-0977-9D257DA0D1E8}"/>
                </a:ext>
              </a:extLst>
            </p:cNvPr>
            <p:cNvSpPr/>
            <p:nvPr/>
          </p:nvSpPr>
          <p:spPr>
            <a:xfrm>
              <a:off x="4782063" y="4028306"/>
              <a:ext cx="370703" cy="34361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a:extLst>
                <a:ext uri="{FF2B5EF4-FFF2-40B4-BE49-F238E27FC236}">
                  <a16:creationId xmlns:a16="http://schemas.microsoft.com/office/drawing/2014/main" id="{EB78360F-28BC-12F6-46CE-68A337D91CC0}"/>
                </a:ext>
              </a:extLst>
            </p:cNvPr>
            <p:cNvCxnSpPr>
              <a:cxnSpLocks/>
            </p:cNvCxnSpPr>
            <p:nvPr/>
          </p:nvCxnSpPr>
          <p:spPr>
            <a:xfrm>
              <a:off x="4960347" y="4388390"/>
              <a:ext cx="0"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AB15F6A-B208-16BB-D3AF-7CCF1B1F9E49}"/>
                </a:ext>
              </a:extLst>
            </p:cNvPr>
            <p:cNvCxnSpPr>
              <a:cxnSpLocks/>
            </p:cNvCxnSpPr>
            <p:nvPr/>
          </p:nvCxnSpPr>
          <p:spPr>
            <a:xfrm flipH="1">
              <a:off x="4658497" y="4932088"/>
              <a:ext cx="301851"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C00BFB1E-0C23-C235-BEB3-6931F289086B}"/>
                </a:ext>
              </a:extLst>
            </p:cNvPr>
            <p:cNvCxnSpPr>
              <a:cxnSpLocks/>
            </p:cNvCxnSpPr>
            <p:nvPr/>
          </p:nvCxnSpPr>
          <p:spPr>
            <a:xfrm>
              <a:off x="4960347" y="4932088"/>
              <a:ext cx="217134"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B32BB819-C113-1413-F79E-565627915D68}"/>
                </a:ext>
              </a:extLst>
            </p:cNvPr>
            <p:cNvCxnSpPr>
              <a:cxnSpLocks/>
            </p:cNvCxnSpPr>
            <p:nvPr/>
          </p:nvCxnSpPr>
          <p:spPr>
            <a:xfrm rot="5400000">
              <a:off x="4982110" y="4380153"/>
              <a:ext cx="0"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0" name="TextBox 49">
            <a:extLst>
              <a:ext uri="{FF2B5EF4-FFF2-40B4-BE49-F238E27FC236}">
                <a16:creationId xmlns:a16="http://schemas.microsoft.com/office/drawing/2014/main" id="{465E91BD-D061-0AAA-8726-B498411E40E3}"/>
              </a:ext>
            </a:extLst>
          </p:cNvPr>
          <p:cNvSpPr txBox="1"/>
          <p:nvPr/>
        </p:nvSpPr>
        <p:spPr>
          <a:xfrm>
            <a:off x="1958441" y="5856092"/>
            <a:ext cx="1524669" cy="369332"/>
          </a:xfrm>
          <a:prstGeom prst="rect">
            <a:avLst/>
          </a:prstGeom>
          <a:noFill/>
          <a:ln w="25400">
            <a:noFill/>
          </a:ln>
        </p:spPr>
        <p:txBody>
          <a:bodyPr wrap="square" rtlCol="0">
            <a:spAutoFit/>
          </a:bodyPr>
          <a:lstStyle/>
          <a:p>
            <a:pPr algn="ctr"/>
            <a:r>
              <a:rPr lang="en-US" dirty="0"/>
              <a:t>Administrator</a:t>
            </a:r>
          </a:p>
        </p:txBody>
      </p:sp>
      <p:sp>
        <p:nvSpPr>
          <p:cNvPr id="51" name="TextBox 50">
            <a:extLst>
              <a:ext uri="{FF2B5EF4-FFF2-40B4-BE49-F238E27FC236}">
                <a16:creationId xmlns:a16="http://schemas.microsoft.com/office/drawing/2014/main" id="{81C71A71-2792-C93A-E4C3-AD2EA70DE2FF}"/>
              </a:ext>
            </a:extLst>
          </p:cNvPr>
          <p:cNvSpPr txBox="1"/>
          <p:nvPr/>
        </p:nvSpPr>
        <p:spPr>
          <a:xfrm>
            <a:off x="5103341" y="5877327"/>
            <a:ext cx="3509104" cy="369332"/>
          </a:xfrm>
          <a:prstGeom prst="rect">
            <a:avLst/>
          </a:prstGeom>
          <a:noFill/>
          <a:ln w="25400">
            <a:noFill/>
          </a:ln>
        </p:spPr>
        <p:txBody>
          <a:bodyPr wrap="square" rtlCol="0">
            <a:spAutoFit/>
          </a:bodyPr>
          <a:lstStyle/>
          <a:p>
            <a:pPr algn="r"/>
            <a:r>
              <a:rPr lang="en-US" dirty="0"/>
              <a:t>Driver in RSTA office passing exam</a:t>
            </a:r>
          </a:p>
        </p:txBody>
      </p:sp>
      <p:sp>
        <p:nvSpPr>
          <p:cNvPr id="18" name="TextBox 17">
            <a:extLst>
              <a:ext uri="{FF2B5EF4-FFF2-40B4-BE49-F238E27FC236}">
                <a16:creationId xmlns:a16="http://schemas.microsoft.com/office/drawing/2014/main" id="{1D319DE8-1B9E-55CF-A0BE-CB4F9A6C8CF5}"/>
              </a:ext>
            </a:extLst>
          </p:cNvPr>
          <p:cNvSpPr txBox="1"/>
          <p:nvPr/>
        </p:nvSpPr>
        <p:spPr>
          <a:xfrm>
            <a:off x="4910920" y="2599417"/>
            <a:ext cx="745298" cy="461665"/>
          </a:xfrm>
          <a:prstGeom prst="rect">
            <a:avLst/>
          </a:prstGeom>
          <a:solidFill>
            <a:schemeClr val="bg1"/>
          </a:solidFill>
          <a:ln w="25400">
            <a:solidFill>
              <a:schemeClr val="accent1">
                <a:shade val="15000"/>
              </a:schemeClr>
            </a:solidFill>
          </a:ln>
        </p:spPr>
        <p:txBody>
          <a:bodyPr wrap="square" rtlCol="0">
            <a:spAutoFit/>
          </a:bodyPr>
          <a:lstStyle/>
          <a:p>
            <a:pPr algn="ctr"/>
            <a:r>
              <a:rPr lang="en-US" sz="2400" dirty="0"/>
              <a:t>QR</a:t>
            </a:r>
          </a:p>
        </p:txBody>
      </p:sp>
      <p:sp>
        <p:nvSpPr>
          <p:cNvPr id="10" name="TextBox 9">
            <a:extLst>
              <a:ext uri="{FF2B5EF4-FFF2-40B4-BE49-F238E27FC236}">
                <a16:creationId xmlns:a16="http://schemas.microsoft.com/office/drawing/2014/main" id="{DB73CFE3-47DE-FFF8-B817-01B55C207DFB}"/>
              </a:ext>
            </a:extLst>
          </p:cNvPr>
          <p:cNvSpPr txBox="1"/>
          <p:nvPr/>
        </p:nvSpPr>
        <p:spPr>
          <a:xfrm>
            <a:off x="7127219" y="953170"/>
            <a:ext cx="1402816" cy="1200329"/>
          </a:xfrm>
          <a:prstGeom prst="rect">
            <a:avLst/>
          </a:prstGeom>
          <a:solidFill>
            <a:schemeClr val="bg1"/>
          </a:solidFill>
          <a:ln w="25400">
            <a:solidFill>
              <a:schemeClr val="accent1">
                <a:shade val="15000"/>
              </a:schemeClr>
            </a:solidFill>
          </a:ln>
        </p:spPr>
        <p:txBody>
          <a:bodyPr wrap="square" rtlCol="0">
            <a:spAutoFit/>
          </a:bodyPr>
          <a:lstStyle/>
          <a:p>
            <a:pPr algn="ctr"/>
            <a:r>
              <a:rPr lang="en-US" dirty="0"/>
              <a:t>Edge</a:t>
            </a:r>
          </a:p>
          <a:p>
            <a:pPr algn="ctr"/>
            <a:r>
              <a:rPr lang="en-US" dirty="0"/>
              <a:t>Server</a:t>
            </a:r>
          </a:p>
          <a:p>
            <a:pPr algn="ctr"/>
            <a:endParaRPr lang="en-US" dirty="0"/>
          </a:p>
          <a:p>
            <a:pPr algn="ctr"/>
            <a:endParaRPr lang="en-US" dirty="0"/>
          </a:p>
        </p:txBody>
      </p:sp>
      <p:cxnSp>
        <p:nvCxnSpPr>
          <p:cNvPr id="2" name="Straight Arrow Connector 1">
            <a:extLst>
              <a:ext uri="{FF2B5EF4-FFF2-40B4-BE49-F238E27FC236}">
                <a16:creationId xmlns:a16="http://schemas.microsoft.com/office/drawing/2014/main" id="{B5F397F6-D4A9-381F-A3B5-7DAA99097518}"/>
              </a:ext>
            </a:extLst>
          </p:cNvPr>
          <p:cNvCxnSpPr>
            <a:cxnSpLocks/>
          </p:cNvCxnSpPr>
          <p:nvPr/>
        </p:nvCxnSpPr>
        <p:spPr>
          <a:xfrm flipH="1">
            <a:off x="3404120" y="1553343"/>
            <a:ext cx="3723099" cy="1"/>
          </a:xfrm>
          <a:prstGeom prst="straightConnector1">
            <a:avLst/>
          </a:prstGeom>
          <a:ln w="635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79A5B83-E11B-F25F-B7FE-F8233EC49E47}"/>
              </a:ext>
            </a:extLst>
          </p:cNvPr>
          <p:cNvSpPr txBox="1"/>
          <p:nvPr/>
        </p:nvSpPr>
        <p:spPr>
          <a:xfrm>
            <a:off x="3641165" y="1082958"/>
            <a:ext cx="3481166" cy="400110"/>
          </a:xfrm>
          <a:prstGeom prst="rect">
            <a:avLst/>
          </a:prstGeom>
          <a:solidFill>
            <a:schemeClr val="bg1"/>
          </a:solidFill>
        </p:spPr>
        <p:txBody>
          <a:bodyPr wrap="square" rtlCol="0">
            <a:spAutoFit/>
          </a:bodyPr>
          <a:lstStyle/>
          <a:p>
            <a:pPr algn="ctr"/>
            <a:r>
              <a:rPr lang="en-US" sz="2000" dirty="0">
                <a:solidFill>
                  <a:srgbClr val="FF0000"/>
                </a:solidFill>
              </a:rPr>
              <a:t>Both certificates</a:t>
            </a:r>
          </a:p>
        </p:txBody>
      </p:sp>
      <p:cxnSp>
        <p:nvCxnSpPr>
          <p:cNvPr id="4" name="Straight Arrow Connector 3">
            <a:extLst>
              <a:ext uri="{FF2B5EF4-FFF2-40B4-BE49-F238E27FC236}">
                <a16:creationId xmlns:a16="http://schemas.microsoft.com/office/drawing/2014/main" id="{E1206080-4B78-E0FC-93AF-505C8E83D7DC}"/>
              </a:ext>
            </a:extLst>
          </p:cNvPr>
          <p:cNvCxnSpPr>
            <a:cxnSpLocks/>
            <a:stCxn id="22" idx="0"/>
          </p:cNvCxnSpPr>
          <p:nvPr/>
        </p:nvCxnSpPr>
        <p:spPr>
          <a:xfrm flipV="1">
            <a:off x="7828627" y="2166437"/>
            <a:ext cx="0" cy="1368776"/>
          </a:xfrm>
          <a:prstGeom prst="straightConnector1">
            <a:avLst/>
          </a:prstGeom>
          <a:ln w="63500">
            <a:solidFill>
              <a:srgbClr val="FF0000"/>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1AA3CF5-33EE-16DA-C5C3-A401E0B30F81}"/>
              </a:ext>
            </a:extLst>
          </p:cNvPr>
          <p:cNvSpPr txBox="1"/>
          <p:nvPr/>
        </p:nvSpPr>
        <p:spPr>
          <a:xfrm>
            <a:off x="6399770" y="2313438"/>
            <a:ext cx="1402816" cy="707886"/>
          </a:xfrm>
          <a:prstGeom prst="rect">
            <a:avLst/>
          </a:prstGeom>
          <a:solidFill>
            <a:schemeClr val="bg1"/>
          </a:solidFill>
        </p:spPr>
        <p:txBody>
          <a:bodyPr wrap="square" rtlCol="0">
            <a:spAutoFit/>
          </a:bodyPr>
          <a:lstStyle/>
          <a:p>
            <a:pPr algn="r"/>
            <a:r>
              <a:rPr lang="en-US" sz="2000" dirty="0">
                <a:solidFill>
                  <a:srgbClr val="FF0000"/>
                </a:solidFill>
              </a:rPr>
              <a:t>Both </a:t>
            </a:r>
          </a:p>
          <a:p>
            <a:pPr algn="r"/>
            <a:r>
              <a:rPr lang="en-US" sz="2000" dirty="0">
                <a:solidFill>
                  <a:srgbClr val="FF0000"/>
                </a:solidFill>
              </a:rPr>
              <a:t>certificates</a:t>
            </a:r>
          </a:p>
        </p:txBody>
      </p:sp>
    </p:spTree>
    <p:extLst>
      <p:ext uri="{BB962C8B-B14F-4D97-AF65-F5344CB8AC3E}">
        <p14:creationId xmlns:p14="http://schemas.microsoft.com/office/powerpoint/2010/main" val="29957427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7A795B-E0C2-DF29-E42B-EE71FE61D0B4}"/>
            </a:ext>
          </a:extLst>
        </p:cNvPr>
        <p:cNvGrpSpPr/>
        <p:nvPr/>
      </p:nvGrpSpPr>
      <p:grpSpPr>
        <a:xfrm>
          <a:off x="0" y="0"/>
          <a:ext cx="0" cy="0"/>
          <a:chOff x="0" y="0"/>
          <a:chExt cx="0" cy="0"/>
        </a:xfrm>
      </p:grpSpPr>
      <p:sp>
        <p:nvSpPr>
          <p:cNvPr id="55" name="TextBox 54">
            <a:extLst>
              <a:ext uri="{FF2B5EF4-FFF2-40B4-BE49-F238E27FC236}">
                <a16:creationId xmlns:a16="http://schemas.microsoft.com/office/drawing/2014/main" id="{4100692E-3296-62D2-F9DD-5714A8CDD9B1}"/>
              </a:ext>
            </a:extLst>
          </p:cNvPr>
          <p:cNvSpPr txBox="1"/>
          <p:nvPr/>
        </p:nvSpPr>
        <p:spPr>
          <a:xfrm>
            <a:off x="1513703" y="164408"/>
            <a:ext cx="7179275" cy="6186309"/>
          </a:xfrm>
          <a:prstGeom prst="rect">
            <a:avLst/>
          </a:prstGeom>
          <a:noFill/>
          <a:ln w="25400">
            <a:solidFill>
              <a:schemeClr val="accent1">
                <a:shade val="15000"/>
              </a:schemeClr>
            </a:solidFill>
          </a:ln>
        </p:spPr>
        <p:txBody>
          <a:bodyPr wrap="square" rtlCol="0">
            <a:spAutoFit/>
          </a:bodyPr>
          <a:lstStyle/>
          <a:p>
            <a:pPr algn="ctr"/>
            <a:r>
              <a:rPr lang="en-US" dirty="0"/>
              <a:t>RSTA office</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54" name="TextBox 53">
            <a:extLst>
              <a:ext uri="{FF2B5EF4-FFF2-40B4-BE49-F238E27FC236}">
                <a16:creationId xmlns:a16="http://schemas.microsoft.com/office/drawing/2014/main" id="{1FA487D1-17F0-2206-C3EB-20F583A9287C}"/>
              </a:ext>
            </a:extLst>
          </p:cNvPr>
          <p:cNvSpPr txBox="1"/>
          <p:nvPr/>
        </p:nvSpPr>
        <p:spPr>
          <a:xfrm>
            <a:off x="1750748" y="507283"/>
            <a:ext cx="6081297" cy="2308324"/>
          </a:xfrm>
          <a:prstGeom prst="rect">
            <a:avLst/>
          </a:prstGeom>
          <a:noFill/>
          <a:ln w="25400">
            <a:solidFill>
              <a:schemeClr val="accent1">
                <a:shade val="15000"/>
              </a:schemeClr>
            </a:solidFill>
          </a:ln>
        </p:spPr>
        <p:txBody>
          <a:bodyPr wrap="square" rtlCol="0">
            <a:spAutoFit/>
          </a:bodyPr>
          <a:lstStyle/>
          <a:p>
            <a:pPr algn="ctr"/>
            <a:r>
              <a:rPr lang="en-US" dirty="0"/>
              <a:t>RSTA data center</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13" name="TextBox 12">
            <a:extLst>
              <a:ext uri="{FF2B5EF4-FFF2-40B4-BE49-F238E27FC236}">
                <a16:creationId xmlns:a16="http://schemas.microsoft.com/office/drawing/2014/main" id="{B9F73A1E-1587-B770-52CB-D3AACC0351D0}"/>
              </a:ext>
            </a:extLst>
          </p:cNvPr>
          <p:cNvSpPr txBox="1"/>
          <p:nvPr/>
        </p:nvSpPr>
        <p:spPr>
          <a:xfrm>
            <a:off x="2001304" y="953169"/>
            <a:ext cx="1402816" cy="1200329"/>
          </a:xfrm>
          <a:prstGeom prst="rect">
            <a:avLst/>
          </a:prstGeom>
          <a:noFill/>
          <a:ln w="25400">
            <a:solidFill>
              <a:schemeClr val="accent1">
                <a:shade val="15000"/>
              </a:schemeClr>
            </a:solidFill>
          </a:ln>
        </p:spPr>
        <p:txBody>
          <a:bodyPr wrap="square" rtlCol="0">
            <a:spAutoFit/>
          </a:bodyPr>
          <a:lstStyle/>
          <a:p>
            <a:pPr algn="ctr"/>
            <a:r>
              <a:rPr lang="en-US" dirty="0"/>
              <a:t>Internal</a:t>
            </a:r>
          </a:p>
          <a:p>
            <a:pPr algn="ctr"/>
            <a:r>
              <a:rPr lang="en-US" dirty="0"/>
              <a:t>Server</a:t>
            </a:r>
          </a:p>
          <a:p>
            <a:pPr algn="ctr"/>
            <a:endParaRPr lang="en-US" dirty="0"/>
          </a:p>
          <a:p>
            <a:pPr algn="ctr"/>
            <a:endParaRPr lang="en-US" dirty="0"/>
          </a:p>
        </p:txBody>
      </p:sp>
      <p:pic>
        <p:nvPicPr>
          <p:cNvPr id="17" name="Graphic 16" descr="Cloud outline">
            <a:extLst>
              <a:ext uri="{FF2B5EF4-FFF2-40B4-BE49-F238E27FC236}">
                <a16:creationId xmlns:a16="http://schemas.microsoft.com/office/drawing/2014/main" id="{55576CD4-AC9D-5E64-AFEF-50424477F8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31282" y="722964"/>
            <a:ext cx="1402816" cy="1643185"/>
          </a:xfrm>
          <a:prstGeom prst="rect">
            <a:avLst/>
          </a:prstGeom>
        </p:spPr>
      </p:pic>
      <p:pic>
        <p:nvPicPr>
          <p:cNvPr id="21" name="Graphic 20" descr="Cloud outline">
            <a:extLst>
              <a:ext uri="{FF2B5EF4-FFF2-40B4-BE49-F238E27FC236}">
                <a16:creationId xmlns:a16="http://schemas.microsoft.com/office/drawing/2014/main" id="{2B029C60-BB4E-6B2F-FB2C-027B9652BA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39170" y="1924604"/>
            <a:ext cx="1402816" cy="1643186"/>
          </a:xfrm>
          <a:prstGeom prst="rect">
            <a:avLst/>
          </a:prstGeom>
        </p:spPr>
      </p:pic>
      <p:sp>
        <p:nvSpPr>
          <p:cNvPr id="22" name="TextBox 21">
            <a:extLst>
              <a:ext uri="{FF2B5EF4-FFF2-40B4-BE49-F238E27FC236}">
                <a16:creationId xmlns:a16="http://schemas.microsoft.com/office/drawing/2014/main" id="{C419557F-8E3F-44BE-BC17-55596E915A3F}"/>
              </a:ext>
            </a:extLst>
          </p:cNvPr>
          <p:cNvSpPr txBox="1"/>
          <p:nvPr/>
        </p:nvSpPr>
        <p:spPr>
          <a:xfrm>
            <a:off x="4531282" y="3535212"/>
            <a:ext cx="3998754" cy="2215991"/>
          </a:xfrm>
          <a:prstGeom prst="rect">
            <a:avLst/>
          </a:prstGeom>
          <a:noFill/>
          <a:ln w="25400">
            <a:solidFill>
              <a:schemeClr val="accent1">
                <a:shade val="15000"/>
              </a:schemeClr>
            </a:solidFill>
          </a:ln>
        </p:spPr>
        <p:txBody>
          <a:bodyPr wrap="square" rtlCol="0">
            <a:spAutoFit/>
          </a:bodyPr>
          <a:lstStyle/>
          <a:p>
            <a:pPr algn="ctr"/>
            <a:r>
              <a:rPr lang="en-US" dirty="0"/>
              <a:t>Browser</a:t>
            </a:r>
          </a:p>
          <a:p>
            <a:pPr marL="285750" indent="-285750">
              <a:buFont typeface="Arial" panose="020B0604020202020204" pitchFamily="34" charset="0"/>
              <a:buChar char="•"/>
            </a:pPr>
            <a:r>
              <a:rPr lang="en-US" sz="2400" dirty="0">
                <a:solidFill>
                  <a:srgbClr val="FF0000"/>
                </a:solidFill>
              </a:rPr>
              <a:t>Certificates stored in </a:t>
            </a:r>
            <a:r>
              <a:rPr lang="en-US" sz="2400" dirty="0" err="1">
                <a:solidFill>
                  <a:srgbClr val="FF0000"/>
                </a:solidFill>
              </a:rPr>
              <a:t>localStorage</a:t>
            </a:r>
            <a:r>
              <a:rPr lang="en-US" sz="2400" dirty="0">
                <a:solidFill>
                  <a:srgbClr val="FF0000"/>
                </a:solidFill>
              </a:rPr>
              <a:t>, joining the private key</a:t>
            </a:r>
          </a:p>
          <a:p>
            <a:pPr marL="285750" indent="-285750">
              <a:buFont typeface="Arial" panose="020B0604020202020204" pitchFamily="34" charset="0"/>
              <a:buChar char="•"/>
            </a:pPr>
            <a:r>
              <a:rPr lang="en-US" sz="2400" dirty="0">
                <a:solidFill>
                  <a:srgbClr val="FF0000"/>
                </a:solidFill>
              </a:rPr>
              <a:t>Service worker registered with the browser</a:t>
            </a:r>
            <a:endParaRPr lang="en-US" dirty="0"/>
          </a:p>
        </p:txBody>
      </p:sp>
      <p:sp>
        <p:nvSpPr>
          <p:cNvPr id="23" name="TextBox 22">
            <a:extLst>
              <a:ext uri="{FF2B5EF4-FFF2-40B4-BE49-F238E27FC236}">
                <a16:creationId xmlns:a16="http://schemas.microsoft.com/office/drawing/2014/main" id="{D0914EF8-055F-FED7-90B5-E2D669629DE7}"/>
              </a:ext>
            </a:extLst>
          </p:cNvPr>
          <p:cNvSpPr txBox="1"/>
          <p:nvPr/>
        </p:nvSpPr>
        <p:spPr>
          <a:xfrm>
            <a:off x="1997885" y="3535212"/>
            <a:ext cx="1402816" cy="923330"/>
          </a:xfrm>
          <a:prstGeom prst="rect">
            <a:avLst/>
          </a:prstGeom>
          <a:noFill/>
          <a:ln w="25400">
            <a:solidFill>
              <a:schemeClr val="accent1">
                <a:shade val="15000"/>
              </a:schemeClr>
            </a:solidFill>
          </a:ln>
        </p:spPr>
        <p:txBody>
          <a:bodyPr wrap="square" rtlCol="0">
            <a:spAutoFit/>
          </a:bodyPr>
          <a:lstStyle/>
          <a:p>
            <a:pPr algn="ctr"/>
            <a:r>
              <a:rPr lang="en-US" dirty="0"/>
              <a:t>Browser</a:t>
            </a:r>
          </a:p>
          <a:p>
            <a:pPr algn="ctr"/>
            <a:endParaRPr lang="en-US" dirty="0"/>
          </a:p>
          <a:p>
            <a:pPr algn="ctr"/>
            <a:endParaRPr lang="en-US" dirty="0"/>
          </a:p>
        </p:txBody>
      </p:sp>
      <p:sp>
        <p:nvSpPr>
          <p:cNvPr id="29" name="TextBox 28">
            <a:extLst>
              <a:ext uri="{FF2B5EF4-FFF2-40B4-BE49-F238E27FC236}">
                <a16:creationId xmlns:a16="http://schemas.microsoft.com/office/drawing/2014/main" id="{9C38D52F-2D69-851A-7EB3-292BB6BE72D8}"/>
              </a:ext>
            </a:extLst>
          </p:cNvPr>
          <p:cNvSpPr txBox="1"/>
          <p:nvPr/>
        </p:nvSpPr>
        <p:spPr>
          <a:xfrm>
            <a:off x="9539170" y="2744253"/>
            <a:ext cx="1402816" cy="369332"/>
          </a:xfrm>
          <a:prstGeom prst="rect">
            <a:avLst/>
          </a:prstGeom>
          <a:noFill/>
          <a:ln w="25400">
            <a:noFill/>
          </a:ln>
        </p:spPr>
        <p:txBody>
          <a:bodyPr wrap="square" rtlCol="0">
            <a:spAutoFit/>
          </a:bodyPr>
          <a:lstStyle/>
          <a:p>
            <a:pPr algn="ctr"/>
            <a:r>
              <a:rPr lang="en-US" dirty="0"/>
              <a:t>Internet</a:t>
            </a:r>
          </a:p>
        </p:txBody>
      </p:sp>
      <p:grpSp>
        <p:nvGrpSpPr>
          <p:cNvPr id="43" name="Group 42">
            <a:extLst>
              <a:ext uri="{FF2B5EF4-FFF2-40B4-BE49-F238E27FC236}">
                <a16:creationId xmlns:a16="http://schemas.microsoft.com/office/drawing/2014/main" id="{2C34D3E1-B2D1-5426-CAEA-DDE33E737442}"/>
              </a:ext>
            </a:extLst>
          </p:cNvPr>
          <p:cNvGrpSpPr/>
          <p:nvPr/>
        </p:nvGrpSpPr>
        <p:grpSpPr>
          <a:xfrm>
            <a:off x="2452157" y="4740509"/>
            <a:ext cx="494271" cy="1136818"/>
            <a:chOff x="4658497" y="4028306"/>
            <a:chExt cx="595462" cy="1447480"/>
          </a:xfrm>
        </p:grpSpPr>
        <p:sp>
          <p:nvSpPr>
            <p:cNvPr id="30" name="Oval 29">
              <a:extLst>
                <a:ext uri="{FF2B5EF4-FFF2-40B4-BE49-F238E27FC236}">
                  <a16:creationId xmlns:a16="http://schemas.microsoft.com/office/drawing/2014/main" id="{722A62C2-C4B9-94FB-C5BC-CA43E5F32EBE}"/>
                </a:ext>
              </a:extLst>
            </p:cNvPr>
            <p:cNvSpPr/>
            <p:nvPr/>
          </p:nvSpPr>
          <p:spPr>
            <a:xfrm>
              <a:off x="4782063" y="4028306"/>
              <a:ext cx="370703" cy="34361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BBE05DE6-A737-74B1-C34E-041EB8B28D4A}"/>
                </a:ext>
              </a:extLst>
            </p:cNvPr>
            <p:cNvCxnSpPr>
              <a:cxnSpLocks/>
            </p:cNvCxnSpPr>
            <p:nvPr/>
          </p:nvCxnSpPr>
          <p:spPr>
            <a:xfrm>
              <a:off x="4960347" y="4388390"/>
              <a:ext cx="0"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0C71D24-3FFF-1D9F-3DED-1B4FE96803CA}"/>
                </a:ext>
              </a:extLst>
            </p:cNvPr>
            <p:cNvCxnSpPr>
              <a:cxnSpLocks/>
            </p:cNvCxnSpPr>
            <p:nvPr/>
          </p:nvCxnSpPr>
          <p:spPr>
            <a:xfrm flipH="1">
              <a:off x="4658497" y="4932088"/>
              <a:ext cx="301851"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3050695-1451-D21C-F2B5-FD07AD8B5CB6}"/>
                </a:ext>
              </a:extLst>
            </p:cNvPr>
            <p:cNvCxnSpPr>
              <a:cxnSpLocks/>
            </p:cNvCxnSpPr>
            <p:nvPr/>
          </p:nvCxnSpPr>
          <p:spPr>
            <a:xfrm>
              <a:off x="4960347" y="4932088"/>
              <a:ext cx="217134"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A27573A-84CB-4C23-7424-89E956CCBE43}"/>
                </a:ext>
              </a:extLst>
            </p:cNvPr>
            <p:cNvCxnSpPr>
              <a:cxnSpLocks/>
            </p:cNvCxnSpPr>
            <p:nvPr/>
          </p:nvCxnSpPr>
          <p:spPr>
            <a:xfrm rot="5400000">
              <a:off x="4982110" y="4380153"/>
              <a:ext cx="0"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0" name="TextBox 49">
            <a:extLst>
              <a:ext uri="{FF2B5EF4-FFF2-40B4-BE49-F238E27FC236}">
                <a16:creationId xmlns:a16="http://schemas.microsoft.com/office/drawing/2014/main" id="{C0442F78-0EED-BEE9-E180-F4B4EB963B74}"/>
              </a:ext>
            </a:extLst>
          </p:cNvPr>
          <p:cNvSpPr txBox="1"/>
          <p:nvPr/>
        </p:nvSpPr>
        <p:spPr>
          <a:xfrm>
            <a:off x="1958441" y="5856092"/>
            <a:ext cx="1524669" cy="369332"/>
          </a:xfrm>
          <a:prstGeom prst="rect">
            <a:avLst/>
          </a:prstGeom>
          <a:noFill/>
          <a:ln w="25400">
            <a:noFill/>
          </a:ln>
        </p:spPr>
        <p:txBody>
          <a:bodyPr wrap="square" rtlCol="0">
            <a:spAutoFit/>
          </a:bodyPr>
          <a:lstStyle/>
          <a:p>
            <a:pPr algn="ctr"/>
            <a:r>
              <a:rPr lang="en-US" dirty="0"/>
              <a:t>Administrator</a:t>
            </a:r>
          </a:p>
        </p:txBody>
      </p:sp>
      <p:sp>
        <p:nvSpPr>
          <p:cNvPr id="18" name="TextBox 17">
            <a:extLst>
              <a:ext uri="{FF2B5EF4-FFF2-40B4-BE49-F238E27FC236}">
                <a16:creationId xmlns:a16="http://schemas.microsoft.com/office/drawing/2014/main" id="{6179182B-021B-3D83-0FFB-0E09D281D9C7}"/>
              </a:ext>
            </a:extLst>
          </p:cNvPr>
          <p:cNvSpPr txBox="1"/>
          <p:nvPr/>
        </p:nvSpPr>
        <p:spPr>
          <a:xfrm>
            <a:off x="4910920" y="2599417"/>
            <a:ext cx="745298" cy="461665"/>
          </a:xfrm>
          <a:prstGeom prst="rect">
            <a:avLst/>
          </a:prstGeom>
          <a:solidFill>
            <a:schemeClr val="bg1"/>
          </a:solidFill>
          <a:ln w="25400">
            <a:solidFill>
              <a:schemeClr val="accent1">
                <a:shade val="15000"/>
              </a:schemeClr>
            </a:solidFill>
          </a:ln>
        </p:spPr>
        <p:txBody>
          <a:bodyPr wrap="square" rtlCol="0">
            <a:spAutoFit/>
          </a:bodyPr>
          <a:lstStyle/>
          <a:p>
            <a:pPr algn="ctr"/>
            <a:r>
              <a:rPr lang="en-US" sz="2400" dirty="0"/>
              <a:t>QR</a:t>
            </a:r>
          </a:p>
        </p:txBody>
      </p:sp>
      <p:sp>
        <p:nvSpPr>
          <p:cNvPr id="10" name="TextBox 9">
            <a:extLst>
              <a:ext uri="{FF2B5EF4-FFF2-40B4-BE49-F238E27FC236}">
                <a16:creationId xmlns:a16="http://schemas.microsoft.com/office/drawing/2014/main" id="{65CC2BDB-8698-36AA-3CDB-E6E6FF3CB35B}"/>
              </a:ext>
            </a:extLst>
          </p:cNvPr>
          <p:cNvSpPr txBox="1"/>
          <p:nvPr/>
        </p:nvSpPr>
        <p:spPr>
          <a:xfrm>
            <a:off x="7127219" y="953170"/>
            <a:ext cx="1402816" cy="1200329"/>
          </a:xfrm>
          <a:prstGeom prst="rect">
            <a:avLst/>
          </a:prstGeom>
          <a:solidFill>
            <a:schemeClr val="bg1"/>
          </a:solidFill>
          <a:ln w="25400">
            <a:solidFill>
              <a:schemeClr val="accent1">
                <a:shade val="15000"/>
              </a:schemeClr>
            </a:solidFill>
          </a:ln>
        </p:spPr>
        <p:txBody>
          <a:bodyPr wrap="square" rtlCol="0">
            <a:spAutoFit/>
          </a:bodyPr>
          <a:lstStyle/>
          <a:p>
            <a:pPr algn="ctr"/>
            <a:r>
              <a:rPr lang="en-US" dirty="0"/>
              <a:t>Edge</a:t>
            </a:r>
          </a:p>
          <a:p>
            <a:pPr algn="ctr"/>
            <a:r>
              <a:rPr lang="en-US" dirty="0"/>
              <a:t>Server</a:t>
            </a:r>
          </a:p>
          <a:p>
            <a:pPr algn="ctr"/>
            <a:endParaRPr lang="en-US" dirty="0"/>
          </a:p>
          <a:p>
            <a:pPr algn="ctr"/>
            <a:endParaRPr lang="en-US" dirty="0"/>
          </a:p>
        </p:txBody>
      </p:sp>
    </p:spTree>
    <p:extLst>
      <p:ext uri="{BB962C8B-B14F-4D97-AF65-F5344CB8AC3E}">
        <p14:creationId xmlns:p14="http://schemas.microsoft.com/office/powerpoint/2010/main" val="11994898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42CC54F9-E94F-6C65-8D46-B10912315C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404" y="0"/>
            <a:ext cx="11673192" cy="6858000"/>
          </a:xfrm>
          <a:prstGeom prst="rect">
            <a:avLst/>
          </a:prstGeom>
        </p:spPr>
      </p:pic>
    </p:spTree>
    <p:extLst>
      <p:ext uri="{BB962C8B-B14F-4D97-AF65-F5344CB8AC3E}">
        <p14:creationId xmlns:p14="http://schemas.microsoft.com/office/powerpoint/2010/main" val="4202299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034D0B-BE6A-569D-27D1-D0085FC118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C21683-AB0A-6C0B-7F25-D81EDE53C9E9}"/>
              </a:ext>
            </a:extLst>
          </p:cNvPr>
          <p:cNvSpPr>
            <a:spLocks noGrp="1"/>
          </p:cNvSpPr>
          <p:nvPr>
            <p:ph type="title"/>
          </p:nvPr>
        </p:nvSpPr>
        <p:spPr>
          <a:xfrm>
            <a:off x="838200" y="271606"/>
            <a:ext cx="10515600" cy="1325563"/>
          </a:xfrm>
        </p:spPr>
        <p:txBody>
          <a:bodyPr/>
          <a:lstStyle/>
          <a:p>
            <a:pPr algn="ctr"/>
            <a:r>
              <a:rPr lang="en-US" b="1" dirty="0">
                <a:solidFill>
                  <a:schemeClr val="accent6"/>
                </a:solidFill>
              </a:rPr>
              <a:t>Bhutan NDI theme</a:t>
            </a:r>
            <a:endParaRPr lang="en-US" dirty="0"/>
          </a:p>
        </p:txBody>
      </p:sp>
      <p:sp>
        <p:nvSpPr>
          <p:cNvPr id="3" name="Content Placeholder 2">
            <a:extLst>
              <a:ext uri="{FF2B5EF4-FFF2-40B4-BE49-F238E27FC236}">
                <a16:creationId xmlns:a16="http://schemas.microsoft.com/office/drawing/2014/main" id="{EB00DAAE-7476-BED2-6042-4DEB0EDC3A43}"/>
              </a:ext>
            </a:extLst>
          </p:cNvPr>
          <p:cNvSpPr>
            <a:spLocks noGrp="1"/>
          </p:cNvSpPr>
          <p:nvPr>
            <p:ph idx="1"/>
          </p:nvPr>
        </p:nvSpPr>
        <p:spPr>
          <a:xfrm>
            <a:off x="838200" y="1732106"/>
            <a:ext cx="10515600" cy="4351338"/>
          </a:xfrm>
        </p:spPr>
        <p:txBody>
          <a:bodyPr>
            <a:normAutofit/>
          </a:bodyPr>
          <a:lstStyle/>
          <a:p>
            <a:r>
              <a:rPr lang="en-US" sz="3200" dirty="0"/>
              <a:t>Servers in the demo will play the role of entities in the Bhutan National Digital Identity (NDI) system, such as the Road Safety and Transportation Authority (RSTA) or the Verifiable Data Registry (VDR).</a:t>
            </a:r>
          </a:p>
          <a:p>
            <a:r>
              <a:rPr lang="en-US" sz="3200" dirty="0"/>
              <a:t>DISCLAIMER: Our implementation of those servers does not resemble the current implementation of the corresponding Bhutan entities.</a:t>
            </a:r>
          </a:p>
          <a:p>
            <a:pPr lvl="1"/>
            <a:endParaRPr lang="en-US" sz="2800" dirty="0"/>
          </a:p>
          <a:p>
            <a:endParaRPr lang="en-US" sz="3200" dirty="0"/>
          </a:p>
          <a:p>
            <a:pPr lvl="1"/>
            <a:endParaRPr lang="en-US" sz="2800" dirty="0"/>
          </a:p>
          <a:p>
            <a:pPr lvl="1"/>
            <a:endParaRPr lang="en-US" sz="3200" dirty="0"/>
          </a:p>
        </p:txBody>
      </p:sp>
    </p:spTree>
    <p:extLst>
      <p:ext uri="{BB962C8B-B14F-4D97-AF65-F5344CB8AC3E}">
        <p14:creationId xmlns:p14="http://schemas.microsoft.com/office/powerpoint/2010/main" val="12489890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F8B7CD6D-3D06-018E-F6AD-8B0576E9B7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404" y="-21020"/>
            <a:ext cx="11673192" cy="6858000"/>
          </a:xfrm>
          <a:prstGeom prst="rect">
            <a:avLst/>
          </a:prstGeom>
        </p:spPr>
      </p:pic>
      <p:pic>
        <p:nvPicPr>
          <p:cNvPr id="4" name="Picture 3" descr="A screenshot of a computer&#10;&#10;AI-generated content may be incorrect.">
            <a:extLst>
              <a:ext uri="{FF2B5EF4-FFF2-40B4-BE49-F238E27FC236}">
                <a16:creationId xmlns:a16="http://schemas.microsoft.com/office/drawing/2014/main" id="{A595EDCE-374C-B34E-7D7E-578F0452AC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404" y="0"/>
            <a:ext cx="11673192" cy="6858000"/>
          </a:xfrm>
          <a:prstGeom prst="rect">
            <a:avLst/>
          </a:prstGeom>
        </p:spPr>
      </p:pic>
    </p:spTree>
    <p:extLst>
      <p:ext uri="{BB962C8B-B14F-4D97-AF65-F5344CB8AC3E}">
        <p14:creationId xmlns:p14="http://schemas.microsoft.com/office/powerpoint/2010/main" val="517200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0FA2A-0B51-D807-3823-5407EEED79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567C79-3FD6-4D64-9B7B-A301E0C2FBE1}"/>
              </a:ext>
            </a:extLst>
          </p:cNvPr>
          <p:cNvSpPr>
            <a:spLocks noGrp="1"/>
          </p:cNvSpPr>
          <p:nvPr>
            <p:ph type="title"/>
          </p:nvPr>
        </p:nvSpPr>
        <p:spPr>
          <a:xfrm>
            <a:off x="838200" y="2178787"/>
            <a:ext cx="10515600" cy="1325563"/>
          </a:xfrm>
        </p:spPr>
        <p:txBody>
          <a:bodyPr/>
          <a:lstStyle/>
          <a:p>
            <a:pPr algn="ctr"/>
            <a:r>
              <a:rPr lang="en-US" b="1" dirty="0">
                <a:solidFill>
                  <a:schemeClr val="accent6"/>
                </a:solidFill>
              </a:rPr>
              <a:t>Part II: Presentation for website registration</a:t>
            </a:r>
            <a:endParaRPr lang="en-US" dirty="0"/>
          </a:p>
        </p:txBody>
      </p:sp>
    </p:spTree>
    <p:extLst>
      <p:ext uri="{BB962C8B-B14F-4D97-AF65-F5344CB8AC3E}">
        <p14:creationId xmlns:p14="http://schemas.microsoft.com/office/powerpoint/2010/main" val="8720455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0F5B3D-45CA-1362-E320-2BBEC3D1199A}"/>
              </a:ext>
            </a:extLst>
          </p:cNvPr>
          <p:cNvSpPr txBox="1"/>
          <p:nvPr/>
        </p:nvSpPr>
        <p:spPr>
          <a:xfrm>
            <a:off x="4096623" y="1338550"/>
            <a:ext cx="3998754" cy="3970318"/>
          </a:xfrm>
          <a:prstGeom prst="rect">
            <a:avLst/>
          </a:prstGeom>
          <a:noFill/>
          <a:ln w="25400">
            <a:solidFill>
              <a:schemeClr val="accent1">
                <a:shade val="15000"/>
              </a:schemeClr>
            </a:solidFill>
          </a:ln>
        </p:spPr>
        <p:txBody>
          <a:bodyPr wrap="square" rtlCol="0">
            <a:spAutoFit/>
          </a:bodyPr>
          <a:lstStyle/>
          <a:p>
            <a:pPr algn="ctr"/>
            <a:r>
              <a:rPr lang="en-US" dirty="0"/>
              <a:t>Browser</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3" name="TextBox 2">
            <a:extLst>
              <a:ext uri="{FF2B5EF4-FFF2-40B4-BE49-F238E27FC236}">
                <a16:creationId xmlns:a16="http://schemas.microsoft.com/office/drawing/2014/main" id="{B12DCEB4-30B5-E4CB-2F85-FF25FFBF25A2}"/>
              </a:ext>
            </a:extLst>
          </p:cNvPr>
          <p:cNvSpPr txBox="1"/>
          <p:nvPr/>
        </p:nvSpPr>
        <p:spPr>
          <a:xfrm>
            <a:off x="4261027" y="1783486"/>
            <a:ext cx="1285191" cy="646331"/>
          </a:xfrm>
          <a:prstGeom prst="rect">
            <a:avLst/>
          </a:prstGeom>
          <a:noFill/>
          <a:ln w="25400">
            <a:solidFill>
              <a:schemeClr val="accent1">
                <a:shade val="15000"/>
              </a:schemeClr>
            </a:solidFill>
          </a:ln>
        </p:spPr>
        <p:txBody>
          <a:bodyPr wrap="square" rtlCol="0">
            <a:spAutoFit/>
          </a:bodyPr>
          <a:lstStyle/>
          <a:p>
            <a:pPr algn="ctr"/>
            <a:r>
              <a:rPr lang="en-US" dirty="0"/>
              <a:t>Service</a:t>
            </a:r>
          </a:p>
          <a:p>
            <a:pPr algn="ctr"/>
            <a:r>
              <a:rPr lang="en-US" dirty="0"/>
              <a:t>worker</a:t>
            </a:r>
          </a:p>
        </p:txBody>
      </p:sp>
      <p:sp>
        <p:nvSpPr>
          <p:cNvPr id="4" name="TextBox 3">
            <a:extLst>
              <a:ext uri="{FF2B5EF4-FFF2-40B4-BE49-F238E27FC236}">
                <a16:creationId xmlns:a16="http://schemas.microsoft.com/office/drawing/2014/main" id="{B08CFC9A-BB97-C56D-1FF7-5BFE0970BF77}"/>
              </a:ext>
            </a:extLst>
          </p:cNvPr>
          <p:cNvSpPr txBox="1"/>
          <p:nvPr/>
        </p:nvSpPr>
        <p:spPr>
          <a:xfrm>
            <a:off x="4261027" y="3131694"/>
            <a:ext cx="3684793" cy="2031325"/>
          </a:xfrm>
          <a:prstGeom prst="rect">
            <a:avLst/>
          </a:prstGeom>
          <a:noFill/>
          <a:ln w="25400">
            <a:solidFill>
              <a:schemeClr val="accent1">
                <a:shade val="15000"/>
              </a:schemeClr>
            </a:solidFill>
          </a:ln>
        </p:spPr>
        <p:txBody>
          <a:bodyPr wrap="square" rtlCol="0">
            <a:spAutoFit/>
          </a:bodyPr>
          <a:lstStyle/>
          <a:p>
            <a:pPr algn="ctr"/>
            <a:r>
              <a:rPr lang="en-US" dirty="0" err="1"/>
              <a:t>localStorage</a:t>
            </a: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5" name="TextBox 4">
            <a:extLst>
              <a:ext uri="{FF2B5EF4-FFF2-40B4-BE49-F238E27FC236}">
                <a16:creationId xmlns:a16="http://schemas.microsoft.com/office/drawing/2014/main" id="{631AE1A4-43E1-45DE-7F50-24E79E8CA64C}"/>
              </a:ext>
            </a:extLst>
          </p:cNvPr>
          <p:cNvSpPr txBox="1"/>
          <p:nvPr/>
        </p:nvSpPr>
        <p:spPr>
          <a:xfrm>
            <a:off x="5663844" y="3596839"/>
            <a:ext cx="2180896" cy="646331"/>
          </a:xfrm>
          <a:prstGeom prst="rect">
            <a:avLst/>
          </a:prstGeom>
          <a:noFill/>
          <a:ln w="25400">
            <a:solidFill>
              <a:schemeClr val="accent1">
                <a:shade val="15000"/>
              </a:schemeClr>
            </a:solidFill>
          </a:ln>
        </p:spPr>
        <p:txBody>
          <a:bodyPr wrap="square" rtlCol="0">
            <a:spAutoFit/>
          </a:bodyPr>
          <a:lstStyle/>
          <a:p>
            <a:pPr algn="ctr"/>
            <a:r>
              <a:rPr lang="en-US" dirty="0"/>
              <a:t>Full disclosure</a:t>
            </a:r>
          </a:p>
          <a:p>
            <a:pPr algn="ctr"/>
            <a:r>
              <a:rPr lang="en-US" dirty="0"/>
              <a:t>JSON certificate</a:t>
            </a:r>
          </a:p>
        </p:txBody>
      </p:sp>
      <p:sp>
        <p:nvSpPr>
          <p:cNvPr id="6" name="TextBox 5">
            <a:extLst>
              <a:ext uri="{FF2B5EF4-FFF2-40B4-BE49-F238E27FC236}">
                <a16:creationId xmlns:a16="http://schemas.microsoft.com/office/drawing/2014/main" id="{BEF4FF3A-B021-AC06-5AB1-F20B0D35B7F0}"/>
              </a:ext>
            </a:extLst>
          </p:cNvPr>
          <p:cNvSpPr txBox="1"/>
          <p:nvPr/>
        </p:nvSpPr>
        <p:spPr>
          <a:xfrm>
            <a:off x="5663844" y="4398304"/>
            <a:ext cx="2180896" cy="646331"/>
          </a:xfrm>
          <a:prstGeom prst="rect">
            <a:avLst/>
          </a:prstGeom>
          <a:noFill/>
          <a:ln w="25400">
            <a:solidFill>
              <a:schemeClr val="accent1">
                <a:shade val="15000"/>
              </a:schemeClr>
            </a:solidFill>
          </a:ln>
        </p:spPr>
        <p:txBody>
          <a:bodyPr wrap="square" rtlCol="0">
            <a:spAutoFit/>
          </a:bodyPr>
          <a:lstStyle/>
          <a:p>
            <a:pPr algn="ctr"/>
            <a:r>
              <a:rPr lang="en-US" dirty="0"/>
              <a:t>Selective disclosure</a:t>
            </a:r>
          </a:p>
          <a:p>
            <a:pPr algn="ctr"/>
            <a:r>
              <a:rPr lang="en-US" dirty="0"/>
              <a:t>JSON certificate</a:t>
            </a:r>
          </a:p>
        </p:txBody>
      </p:sp>
      <p:sp>
        <p:nvSpPr>
          <p:cNvPr id="7" name="TextBox 6">
            <a:extLst>
              <a:ext uri="{FF2B5EF4-FFF2-40B4-BE49-F238E27FC236}">
                <a16:creationId xmlns:a16="http://schemas.microsoft.com/office/drawing/2014/main" id="{DD815C6F-18C5-826D-6947-7C7102C551DC}"/>
              </a:ext>
            </a:extLst>
          </p:cNvPr>
          <p:cNvSpPr txBox="1"/>
          <p:nvPr/>
        </p:nvSpPr>
        <p:spPr>
          <a:xfrm>
            <a:off x="4378653" y="3720814"/>
            <a:ext cx="1167565" cy="1200329"/>
          </a:xfrm>
          <a:prstGeom prst="rect">
            <a:avLst/>
          </a:prstGeom>
          <a:noFill/>
          <a:ln w="25400">
            <a:solidFill>
              <a:schemeClr val="accent1">
                <a:shade val="15000"/>
              </a:schemeClr>
            </a:solidFill>
          </a:ln>
        </p:spPr>
        <p:txBody>
          <a:bodyPr wrap="square" rtlCol="0">
            <a:spAutoFit/>
          </a:bodyPr>
          <a:lstStyle/>
          <a:p>
            <a:pPr algn="ctr"/>
            <a:r>
              <a:rPr lang="en-US" dirty="0"/>
              <a:t>Private key</a:t>
            </a:r>
          </a:p>
          <a:p>
            <a:pPr algn="ctr"/>
            <a:endParaRPr lang="en-US" dirty="0"/>
          </a:p>
          <a:p>
            <a:pPr algn="ctr"/>
            <a:endParaRPr lang="en-US" dirty="0"/>
          </a:p>
        </p:txBody>
      </p:sp>
      <p:sp>
        <p:nvSpPr>
          <p:cNvPr id="10" name="TextBox 9">
            <a:extLst>
              <a:ext uri="{FF2B5EF4-FFF2-40B4-BE49-F238E27FC236}">
                <a16:creationId xmlns:a16="http://schemas.microsoft.com/office/drawing/2014/main" id="{EE7F0D13-0573-86BD-7D0A-DAD1CC996060}"/>
              </a:ext>
            </a:extLst>
          </p:cNvPr>
          <p:cNvSpPr txBox="1"/>
          <p:nvPr/>
        </p:nvSpPr>
        <p:spPr>
          <a:xfrm>
            <a:off x="8978676" y="1338550"/>
            <a:ext cx="2351473" cy="3970318"/>
          </a:xfrm>
          <a:prstGeom prst="rect">
            <a:avLst/>
          </a:prstGeom>
          <a:noFill/>
          <a:ln w="25400">
            <a:solidFill>
              <a:schemeClr val="accent1">
                <a:shade val="15000"/>
              </a:schemeClr>
            </a:solidFill>
          </a:ln>
        </p:spPr>
        <p:txBody>
          <a:bodyPr wrap="square" rtlCol="0">
            <a:spAutoFit/>
          </a:bodyPr>
          <a:lstStyle/>
          <a:p>
            <a:pPr algn="ctr"/>
            <a:r>
              <a:rPr lang="en-US" dirty="0"/>
              <a:t>Relying party:</a:t>
            </a:r>
          </a:p>
          <a:p>
            <a:pPr algn="ctr"/>
            <a:r>
              <a:rPr lang="en-US" dirty="0"/>
              <a:t>a website</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11" name="TextBox 10">
            <a:extLst>
              <a:ext uri="{FF2B5EF4-FFF2-40B4-BE49-F238E27FC236}">
                <a16:creationId xmlns:a16="http://schemas.microsoft.com/office/drawing/2014/main" id="{C69578C6-B10E-7771-8C73-396FFB617577}"/>
              </a:ext>
            </a:extLst>
          </p:cNvPr>
          <p:cNvSpPr txBox="1"/>
          <p:nvPr/>
        </p:nvSpPr>
        <p:spPr>
          <a:xfrm>
            <a:off x="873827" y="1338550"/>
            <a:ext cx="2351473" cy="3970318"/>
          </a:xfrm>
          <a:prstGeom prst="rect">
            <a:avLst/>
          </a:prstGeom>
          <a:noFill/>
          <a:ln w="25400">
            <a:solidFill>
              <a:schemeClr val="accent1">
                <a:shade val="15000"/>
              </a:schemeClr>
            </a:solidFill>
            <a:prstDash val="dash"/>
          </a:ln>
        </p:spPr>
        <p:txBody>
          <a:bodyPr wrap="square" rtlCol="0">
            <a:spAutoFit/>
          </a:bodyPr>
          <a:lstStyle/>
          <a:p>
            <a:pPr algn="ctr"/>
            <a:r>
              <a:rPr lang="en-US" dirty="0"/>
              <a:t>Credential issuer:</a:t>
            </a:r>
          </a:p>
          <a:p>
            <a:pPr algn="ctr"/>
            <a:r>
              <a:rPr lang="en-US" dirty="0"/>
              <a:t>the edge server of the RSTA data center</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8" name="TextBox 7">
            <a:extLst>
              <a:ext uri="{FF2B5EF4-FFF2-40B4-BE49-F238E27FC236}">
                <a16:creationId xmlns:a16="http://schemas.microsoft.com/office/drawing/2014/main" id="{54BC54A5-8E2A-E63E-6C52-505A155B0DB4}"/>
              </a:ext>
            </a:extLst>
          </p:cNvPr>
          <p:cNvSpPr txBox="1"/>
          <p:nvPr/>
        </p:nvSpPr>
        <p:spPr>
          <a:xfrm>
            <a:off x="4096623" y="118813"/>
            <a:ext cx="3998754" cy="646331"/>
          </a:xfrm>
          <a:prstGeom prst="rect">
            <a:avLst/>
          </a:prstGeom>
          <a:noFill/>
          <a:ln w="25400">
            <a:solidFill>
              <a:schemeClr val="accent1">
                <a:shade val="15000"/>
              </a:schemeClr>
            </a:solidFill>
          </a:ln>
        </p:spPr>
        <p:txBody>
          <a:bodyPr wrap="square" rtlCol="0">
            <a:spAutoFit/>
          </a:bodyPr>
          <a:lstStyle/>
          <a:p>
            <a:pPr algn="ctr"/>
            <a:r>
              <a:rPr lang="en-US" dirty="0"/>
              <a:t>Server playing the role of the </a:t>
            </a:r>
          </a:p>
          <a:p>
            <a:pPr algn="ctr"/>
            <a:r>
              <a:rPr lang="en-US" dirty="0"/>
              <a:t>Bhutan Verifiable Data Registry</a:t>
            </a:r>
          </a:p>
        </p:txBody>
      </p:sp>
      <p:cxnSp>
        <p:nvCxnSpPr>
          <p:cNvPr id="12" name="Straight Arrow Connector 11">
            <a:extLst>
              <a:ext uri="{FF2B5EF4-FFF2-40B4-BE49-F238E27FC236}">
                <a16:creationId xmlns:a16="http://schemas.microsoft.com/office/drawing/2014/main" id="{ABBDE4F6-5EF3-C7B2-1BD1-9E4DA06EA8BF}"/>
              </a:ext>
            </a:extLst>
          </p:cNvPr>
          <p:cNvCxnSpPr>
            <a:cxnSpLocks/>
          </p:cNvCxnSpPr>
          <p:nvPr/>
        </p:nvCxnSpPr>
        <p:spPr>
          <a:xfrm flipH="1">
            <a:off x="8095377" y="441978"/>
            <a:ext cx="1020880" cy="1"/>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0B9F687-F405-A34F-9DF3-02161B4E75E0}"/>
              </a:ext>
            </a:extLst>
          </p:cNvPr>
          <p:cNvSpPr txBox="1"/>
          <p:nvPr/>
        </p:nvSpPr>
        <p:spPr>
          <a:xfrm>
            <a:off x="9186038" y="223327"/>
            <a:ext cx="2908093" cy="400110"/>
          </a:xfrm>
          <a:prstGeom prst="rect">
            <a:avLst/>
          </a:prstGeom>
          <a:solidFill>
            <a:schemeClr val="bg1"/>
          </a:solidFill>
        </p:spPr>
        <p:txBody>
          <a:bodyPr wrap="square" rtlCol="0">
            <a:spAutoFit/>
          </a:bodyPr>
          <a:lstStyle/>
          <a:p>
            <a:r>
              <a:rPr lang="en-US" sz="2000" dirty="0">
                <a:solidFill>
                  <a:srgbClr val="FF0000"/>
                </a:solidFill>
              </a:rPr>
              <a:t>To be implemented in v5</a:t>
            </a:r>
          </a:p>
        </p:txBody>
      </p:sp>
    </p:spTree>
    <p:extLst>
      <p:ext uri="{BB962C8B-B14F-4D97-AF65-F5344CB8AC3E}">
        <p14:creationId xmlns:p14="http://schemas.microsoft.com/office/powerpoint/2010/main" val="33428268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4512D5-F9BB-7127-4983-90960740EE88}"/>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231924A6-8146-A7AB-385F-2C2B22773ABC}"/>
              </a:ext>
            </a:extLst>
          </p:cNvPr>
          <p:cNvSpPr txBox="1"/>
          <p:nvPr/>
        </p:nvSpPr>
        <p:spPr>
          <a:xfrm>
            <a:off x="873827" y="1338550"/>
            <a:ext cx="2351473" cy="3970318"/>
          </a:xfrm>
          <a:prstGeom prst="rect">
            <a:avLst/>
          </a:prstGeom>
          <a:noFill/>
          <a:ln w="25400">
            <a:solidFill>
              <a:schemeClr val="accent1">
                <a:shade val="15000"/>
              </a:schemeClr>
            </a:solidFill>
            <a:prstDash val="dash"/>
          </a:ln>
        </p:spPr>
        <p:txBody>
          <a:bodyPr wrap="square" rtlCol="0">
            <a:spAutoFit/>
          </a:bodyPr>
          <a:lstStyle/>
          <a:p>
            <a:pPr algn="ctr"/>
            <a:r>
              <a:rPr lang="en-US" dirty="0"/>
              <a:t>Credential issuer:</a:t>
            </a:r>
          </a:p>
          <a:p>
            <a:pPr algn="ctr"/>
            <a:r>
              <a:rPr lang="en-US" dirty="0"/>
              <a:t>the edge server of the RSTA data center</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2" name="TextBox 1">
            <a:extLst>
              <a:ext uri="{FF2B5EF4-FFF2-40B4-BE49-F238E27FC236}">
                <a16:creationId xmlns:a16="http://schemas.microsoft.com/office/drawing/2014/main" id="{90F6843B-3477-E477-90FF-3EB10DDC6F89}"/>
              </a:ext>
            </a:extLst>
          </p:cNvPr>
          <p:cNvSpPr txBox="1"/>
          <p:nvPr/>
        </p:nvSpPr>
        <p:spPr>
          <a:xfrm>
            <a:off x="4096623" y="1338550"/>
            <a:ext cx="3998754" cy="3970318"/>
          </a:xfrm>
          <a:prstGeom prst="rect">
            <a:avLst/>
          </a:prstGeom>
          <a:noFill/>
          <a:ln w="25400">
            <a:solidFill>
              <a:schemeClr val="accent1">
                <a:shade val="15000"/>
              </a:schemeClr>
            </a:solidFill>
          </a:ln>
        </p:spPr>
        <p:txBody>
          <a:bodyPr wrap="square" rtlCol="0">
            <a:spAutoFit/>
          </a:bodyPr>
          <a:lstStyle/>
          <a:p>
            <a:pPr algn="ctr"/>
            <a:r>
              <a:rPr lang="en-US" dirty="0"/>
              <a:t>Browser</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3" name="TextBox 2">
            <a:extLst>
              <a:ext uri="{FF2B5EF4-FFF2-40B4-BE49-F238E27FC236}">
                <a16:creationId xmlns:a16="http://schemas.microsoft.com/office/drawing/2014/main" id="{F286B5F8-F3D3-4B77-A9DE-BB849C4C94F2}"/>
              </a:ext>
            </a:extLst>
          </p:cNvPr>
          <p:cNvSpPr txBox="1"/>
          <p:nvPr/>
        </p:nvSpPr>
        <p:spPr>
          <a:xfrm>
            <a:off x="4261027" y="1783486"/>
            <a:ext cx="1285191" cy="646331"/>
          </a:xfrm>
          <a:prstGeom prst="rect">
            <a:avLst/>
          </a:prstGeom>
          <a:noFill/>
          <a:ln w="25400">
            <a:solidFill>
              <a:schemeClr val="accent1">
                <a:shade val="15000"/>
              </a:schemeClr>
            </a:solidFill>
          </a:ln>
        </p:spPr>
        <p:txBody>
          <a:bodyPr wrap="square" rtlCol="0">
            <a:spAutoFit/>
          </a:bodyPr>
          <a:lstStyle/>
          <a:p>
            <a:pPr algn="ctr"/>
            <a:r>
              <a:rPr lang="en-US" dirty="0"/>
              <a:t>Service</a:t>
            </a:r>
          </a:p>
          <a:p>
            <a:pPr algn="ctr"/>
            <a:r>
              <a:rPr lang="en-US" dirty="0"/>
              <a:t>worker</a:t>
            </a:r>
          </a:p>
        </p:txBody>
      </p:sp>
      <p:sp>
        <p:nvSpPr>
          <p:cNvPr id="4" name="TextBox 3">
            <a:extLst>
              <a:ext uri="{FF2B5EF4-FFF2-40B4-BE49-F238E27FC236}">
                <a16:creationId xmlns:a16="http://schemas.microsoft.com/office/drawing/2014/main" id="{EA454A5A-4BB0-21DD-911E-B58F58BA3F97}"/>
              </a:ext>
            </a:extLst>
          </p:cNvPr>
          <p:cNvSpPr txBox="1"/>
          <p:nvPr/>
        </p:nvSpPr>
        <p:spPr>
          <a:xfrm>
            <a:off x="4261027" y="3131694"/>
            <a:ext cx="3684793" cy="2031325"/>
          </a:xfrm>
          <a:prstGeom prst="rect">
            <a:avLst/>
          </a:prstGeom>
          <a:noFill/>
          <a:ln w="25400">
            <a:solidFill>
              <a:schemeClr val="accent1">
                <a:shade val="15000"/>
              </a:schemeClr>
            </a:solidFill>
          </a:ln>
        </p:spPr>
        <p:txBody>
          <a:bodyPr wrap="square" rtlCol="0">
            <a:spAutoFit/>
          </a:bodyPr>
          <a:lstStyle/>
          <a:p>
            <a:pPr algn="ctr"/>
            <a:r>
              <a:rPr lang="en-US" dirty="0"/>
              <a:t>Local storage</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5" name="TextBox 4">
            <a:extLst>
              <a:ext uri="{FF2B5EF4-FFF2-40B4-BE49-F238E27FC236}">
                <a16:creationId xmlns:a16="http://schemas.microsoft.com/office/drawing/2014/main" id="{DC0437A4-B991-A89A-1DA0-DE23657A9BAB}"/>
              </a:ext>
            </a:extLst>
          </p:cNvPr>
          <p:cNvSpPr txBox="1"/>
          <p:nvPr/>
        </p:nvSpPr>
        <p:spPr>
          <a:xfrm>
            <a:off x="5663844" y="3596839"/>
            <a:ext cx="2180896" cy="646331"/>
          </a:xfrm>
          <a:prstGeom prst="rect">
            <a:avLst/>
          </a:prstGeom>
          <a:noFill/>
          <a:ln w="25400">
            <a:solidFill>
              <a:schemeClr val="accent1">
                <a:shade val="15000"/>
              </a:schemeClr>
            </a:solidFill>
          </a:ln>
        </p:spPr>
        <p:txBody>
          <a:bodyPr wrap="square" rtlCol="0">
            <a:spAutoFit/>
          </a:bodyPr>
          <a:lstStyle/>
          <a:p>
            <a:pPr algn="ctr"/>
            <a:r>
              <a:rPr lang="en-US" dirty="0"/>
              <a:t>Full disclosure</a:t>
            </a:r>
          </a:p>
          <a:p>
            <a:pPr algn="ctr"/>
            <a:r>
              <a:rPr lang="en-US" dirty="0"/>
              <a:t>JSON certificate</a:t>
            </a:r>
          </a:p>
        </p:txBody>
      </p:sp>
      <p:sp>
        <p:nvSpPr>
          <p:cNvPr id="6" name="TextBox 5">
            <a:extLst>
              <a:ext uri="{FF2B5EF4-FFF2-40B4-BE49-F238E27FC236}">
                <a16:creationId xmlns:a16="http://schemas.microsoft.com/office/drawing/2014/main" id="{557C522E-62F3-8DC0-8A0F-A02245CB23A5}"/>
              </a:ext>
            </a:extLst>
          </p:cNvPr>
          <p:cNvSpPr txBox="1"/>
          <p:nvPr/>
        </p:nvSpPr>
        <p:spPr>
          <a:xfrm>
            <a:off x="5663844" y="4398304"/>
            <a:ext cx="2180896" cy="646331"/>
          </a:xfrm>
          <a:prstGeom prst="rect">
            <a:avLst/>
          </a:prstGeom>
          <a:noFill/>
          <a:ln w="25400">
            <a:solidFill>
              <a:schemeClr val="accent1">
                <a:shade val="15000"/>
              </a:schemeClr>
            </a:solidFill>
          </a:ln>
        </p:spPr>
        <p:txBody>
          <a:bodyPr wrap="square" rtlCol="0">
            <a:spAutoFit/>
          </a:bodyPr>
          <a:lstStyle/>
          <a:p>
            <a:pPr algn="ctr"/>
            <a:r>
              <a:rPr lang="en-US" dirty="0"/>
              <a:t>Selective disclosure</a:t>
            </a:r>
          </a:p>
          <a:p>
            <a:pPr algn="ctr"/>
            <a:r>
              <a:rPr lang="en-US" dirty="0"/>
              <a:t>JSON certificate</a:t>
            </a:r>
          </a:p>
        </p:txBody>
      </p:sp>
      <p:sp>
        <p:nvSpPr>
          <p:cNvPr id="7" name="TextBox 6">
            <a:extLst>
              <a:ext uri="{FF2B5EF4-FFF2-40B4-BE49-F238E27FC236}">
                <a16:creationId xmlns:a16="http://schemas.microsoft.com/office/drawing/2014/main" id="{1D723484-7F6D-D060-C92A-E86143040FE3}"/>
              </a:ext>
            </a:extLst>
          </p:cNvPr>
          <p:cNvSpPr txBox="1"/>
          <p:nvPr/>
        </p:nvSpPr>
        <p:spPr>
          <a:xfrm>
            <a:off x="4378653" y="3720814"/>
            <a:ext cx="1167565" cy="1200329"/>
          </a:xfrm>
          <a:prstGeom prst="rect">
            <a:avLst/>
          </a:prstGeom>
          <a:noFill/>
          <a:ln w="25400">
            <a:solidFill>
              <a:schemeClr val="accent1">
                <a:shade val="15000"/>
              </a:schemeClr>
            </a:solidFill>
          </a:ln>
        </p:spPr>
        <p:txBody>
          <a:bodyPr wrap="square" rtlCol="0">
            <a:spAutoFit/>
          </a:bodyPr>
          <a:lstStyle/>
          <a:p>
            <a:pPr algn="ctr"/>
            <a:r>
              <a:rPr lang="en-US" dirty="0"/>
              <a:t>Private key</a:t>
            </a:r>
          </a:p>
          <a:p>
            <a:pPr algn="ctr"/>
            <a:endParaRPr lang="en-US" dirty="0"/>
          </a:p>
          <a:p>
            <a:pPr algn="ctr"/>
            <a:endParaRPr lang="en-US" dirty="0"/>
          </a:p>
        </p:txBody>
      </p:sp>
      <p:sp>
        <p:nvSpPr>
          <p:cNvPr id="10" name="TextBox 9">
            <a:extLst>
              <a:ext uri="{FF2B5EF4-FFF2-40B4-BE49-F238E27FC236}">
                <a16:creationId xmlns:a16="http://schemas.microsoft.com/office/drawing/2014/main" id="{242013A2-F4BC-25BC-8B4A-FDFA6C9D53CF}"/>
              </a:ext>
            </a:extLst>
          </p:cNvPr>
          <p:cNvSpPr txBox="1"/>
          <p:nvPr/>
        </p:nvSpPr>
        <p:spPr>
          <a:xfrm>
            <a:off x="8978676" y="1338550"/>
            <a:ext cx="2351473" cy="3970318"/>
          </a:xfrm>
          <a:prstGeom prst="rect">
            <a:avLst/>
          </a:prstGeom>
          <a:noFill/>
          <a:ln w="25400">
            <a:solidFill>
              <a:schemeClr val="accent1">
                <a:shade val="15000"/>
              </a:schemeClr>
            </a:solidFill>
          </a:ln>
        </p:spPr>
        <p:txBody>
          <a:bodyPr wrap="square" rtlCol="0">
            <a:spAutoFit/>
          </a:bodyPr>
          <a:lstStyle/>
          <a:p>
            <a:pPr algn="ctr"/>
            <a:r>
              <a:rPr lang="en-US" dirty="0"/>
              <a:t>Relying party:</a:t>
            </a:r>
          </a:p>
          <a:p>
            <a:pPr algn="ctr"/>
            <a:r>
              <a:rPr lang="en-US" dirty="0"/>
              <a:t>a website</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12" name="TextBox 11">
            <a:extLst>
              <a:ext uri="{FF2B5EF4-FFF2-40B4-BE49-F238E27FC236}">
                <a16:creationId xmlns:a16="http://schemas.microsoft.com/office/drawing/2014/main" id="{7BC0CD2C-934E-C721-9E5D-9FCB8695EF0A}"/>
              </a:ext>
            </a:extLst>
          </p:cNvPr>
          <p:cNvSpPr txBox="1"/>
          <p:nvPr/>
        </p:nvSpPr>
        <p:spPr>
          <a:xfrm>
            <a:off x="8606876" y="2837492"/>
            <a:ext cx="3637673" cy="523220"/>
          </a:xfrm>
          <a:prstGeom prst="rect">
            <a:avLst/>
          </a:prstGeom>
          <a:solidFill>
            <a:schemeClr val="bg1"/>
          </a:solidFill>
          <a:ln w="25400">
            <a:noFill/>
          </a:ln>
        </p:spPr>
        <p:txBody>
          <a:bodyPr wrap="square" rtlCol="0">
            <a:spAutoFit/>
          </a:bodyPr>
          <a:lstStyle/>
          <a:p>
            <a:pPr algn="ctr"/>
            <a:r>
              <a:rPr lang="en-US" sz="2800" dirty="0">
                <a:solidFill>
                  <a:srgbClr val="0070C0"/>
                </a:solidFill>
              </a:rPr>
              <a:t>v4-rp.web.pomcor.com</a:t>
            </a:r>
          </a:p>
        </p:txBody>
      </p:sp>
      <p:sp>
        <p:nvSpPr>
          <p:cNvPr id="13" name="TextBox 12">
            <a:extLst>
              <a:ext uri="{FF2B5EF4-FFF2-40B4-BE49-F238E27FC236}">
                <a16:creationId xmlns:a16="http://schemas.microsoft.com/office/drawing/2014/main" id="{698CD443-FECC-EF54-204D-FE3ECC91F72B}"/>
              </a:ext>
            </a:extLst>
          </p:cNvPr>
          <p:cNvSpPr txBox="1"/>
          <p:nvPr/>
        </p:nvSpPr>
        <p:spPr>
          <a:xfrm>
            <a:off x="673697" y="2837492"/>
            <a:ext cx="2770853" cy="523220"/>
          </a:xfrm>
          <a:prstGeom prst="rect">
            <a:avLst/>
          </a:prstGeom>
          <a:solidFill>
            <a:schemeClr val="bg1"/>
          </a:solidFill>
          <a:ln w="25400">
            <a:noFill/>
          </a:ln>
        </p:spPr>
        <p:txBody>
          <a:bodyPr wrap="square" rtlCol="0">
            <a:spAutoFit/>
          </a:bodyPr>
          <a:lstStyle/>
          <a:p>
            <a:pPr algn="ctr"/>
            <a:r>
              <a:rPr lang="en-US" sz="2800" dirty="0">
                <a:solidFill>
                  <a:srgbClr val="0070C0"/>
                </a:solidFill>
              </a:rPr>
              <a:t>v4-ci.pomcor.com</a:t>
            </a:r>
          </a:p>
        </p:txBody>
      </p:sp>
    </p:spTree>
    <p:extLst>
      <p:ext uri="{BB962C8B-B14F-4D97-AF65-F5344CB8AC3E}">
        <p14:creationId xmlns:p14="http://schemas.microsoft.com/office/powerpoint/2010/main" val="40441873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643424-D3F1-B5F2-80A4-87D258969D9E}"/>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F6524D0F-A604-CBBC-4E1D-7824BA836C3A}"/>
              </a:ext>
            </a:extLst>
          </p:cNvPr>
          <p:cNvSpPr txBox="1"/>
          <p:nvPr/>
        </p:nvSpPr>
        <p:spPr>
          <a:xfrm>
            <a:off x="873827" y="1338550"/>
            <a:ext cx="2351473" cy="3970318"/>
          </a:xfrm>
          <a:prstGeom prst="rect">
            <a:avLst/>
          </a:prstGeom>
          <a:noFill/>
          <a:ln w="25400">
            <a:solidFill>
              <a:schemeClr val="accent1">
                <a:shade val="15000"/>
              </a:schemeClr>
            </a:solidFill>
            <a:prstDash val="dash"/>
          </a:ln>
        </p:spPr>
        <p:txBody>
          <a:bodyPr wrap="square" rtlCol="0">
            <a:spAutoFit/>
          </a:bodyPr>
          <a:lstStyle/>
          <a:p>
            <a:pPr algn="ctr"/>
            <a:r>
              <a:rPr lang="en-US" dirty="0"/>
              <a:t>Credential issuer:</a:t>
            </a:r>
          </a:p>
          <a:p>
            <a:pPr algn="ctr"/>
            <a:r>
              <a:rPr lang="en-US" dirty="0"/>
              <a:t>the edge server of the RSTA data center</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2" name="TextBox 1">
            <a:extLst>
              <a:ext uri="{FF2B5EF4-FFF2-40B4-BE49-F238E27FC236}">
                <a16:creationId xmlns:a16="http://schemas.microsoft.com/office/drawing/2014/main" id="{D2CC732D-1E69-4799-F473-F946E925E0A6}"/>
              </a:ext>
            </a:extLst>
          </p:cNvPr>
          <p:cNvSpPr txBox="1"/>
          <p:nvPr/>
        </p:nvSpPr>
        <p:spPr>
          <a:xfrm>
            <a:off x="4140181" y="1338550"/>
            <a:ext cx="3998754" cy="3970318"/>
          </a:xfrm>
          <a:prstGeom prst="rect">
            <a:avLst/>
          </a:prstGeom>
          <a:noFill/>
          <a:ln w="25400">
            <a:solidFill>
              <a:schemeClr val="accent1">
                <a:shade val="15000"/>
              </a:schemeClr>
            </a:solidFill>
          </a:ln>
        </p:spPr>
        <p:txBody>
          <a:bodyPr wrap="square" rtlCol="0">
            <a:spAutoFit/>
          </a:bodyPr>
          <a:lstStyle/>
          <a:p>
            <a:pPr algn="ctr"/>
            <a:r>
              <a:rPr lang="en-US" dirty="0"/>
              <a:t>Browser</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3" name="TextBox 2">
            <a:extLst>
              <a:ext uri="{FF2B5EF4-FFF2-40B4-BE49-F238E27FC236}">
                <a16:creationId xmlns:a16="http://schemas.microsoft.com/office/drawing/2014/main" id="{020A121A-7062-30CF-7182-B6BBFDF40BBF}"/>
              </a:ext>
            </a:extLst>
          </p:cNvPr>
          <p:cNvSpPr txBox="1"/>
          <p:nvPr/>
        </p:nvSpPr>
        <p:spPr>
          <a:xfrm>
            <a:off x="4261027" y="1783486"/>
            <a:ext cx="1285191" cy="646331"/>
          </a:xfrm>
          <a:prstGeom prst="rect">
            <a:avLst/>
          </a:prstGeom>
          <a:noFill/>
          <a:ln w="25400">
            <a:solidFill>
              <a:schemeClr val="accent1">
                <a:shade val="15000"/>
              </a:schemeClr>
            </a:solidFill>
          </a:ln>
        </p:spPr>
        <p:txBody>
          <a:bodyPr wrap="square" rtlCol="0">
            <a:spAutoFit/>
          </a:bodyPr>
          <a:lstStyle/>
          <a:p>
            <a:pPr algn="ctr"/>
            <a:r>
              <a:rPr lang="en-US" dirty="0"/>
              <a:t>Service</a:t>
            </a:r>
          </a:p>
          <a:p>
            <a:pPr algn="ctr"/>
            <a:r>
              <a:rPr lang="en-US" dirty="0"/>
              <a:t>worker</a:t>
            </a:r>
          </a:p>
        </p:txBody>
      </p:sp>
      <p:sp>
        <p:nvSpPr>
          <p:cNvPr id="4" name="TextBox 3">
            <a:extLst>
              <a:ext uri="{FF2B5EF4-FFF2-40B4-BE49-F238E27FC236}">
                <a16:creationId xmlns:a16="http://schemas.microsoft.com/office/drawing/2014/main" id="{DB9D8D99-9434-6122-508A-12BDF323794C}"/>
              </a:ext>
            </a:extLst>
          </p:cNvPr>
          <p:cNvSpPr txBox="1"/>
          <p:nvPr/>
        </p:nvSpPr>
        <p:spPr>
          <a:xfrm>
            <a:off x="4261027" y="3131694"/>
            <a:ext cx="3684793" cy="2031325"/>
          </a:xfrm>
          <a:prstGeom prst="rect">
            <a:avLst/>
          </a:prstGeom>
          <a:noFill/>
          <a:ln w="25400">
            <a:solidFill>
              <a:schemeClr val="accent1">
                <a:shade val="15000"/>
              </a:schemeClr>
            </a:solidFill>
          </a:ln>
        </p:spPr>
        <p:txBody>
          <a:bodyPr wrap="square" rtlCol="0">
            <a:spAutoFit/>
          </a:bodyPr>
          <a:lstStyle/>
          <a:p>
            <a:pPr algn="ctr"/>
            <a:r>
              <a:rPr lang="en-US" dirty="0"/>
              <a:t>Local storage</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5" name="TextBox 4">
            <a:extLst>
              <a:ext uri="{FF2B5EF4-FFF2-40B4-BE49-F238E27FC236}">
                <a16:creationId xmlns:a16="http://schemas.microsoft.com/office/drawing/2014/main" id="{D301C6DB-0352-6F0B-C130-BFAC0CFEBBA7}"/>
              </a:ext>
            </a:extLst>
          </p:cNvPr>
          <p:cNvSpPr txBox="1"/>
          <p:nvPr/>
        </p:nvSpPr>
        <p:spPr>
          <a:xfrm>
            <a:off x="5663844" y="3596839"/>
            <a:ext cx="2180896" cy="646331"/>
          </a:xfrm>
          <a:prstGeom prst="rect">
            <a:avLst/>
          </a:prstGeom>
          <a:noFill/>
          <a:ln w="25400">
            <a:solidFill>
              <a:schemeClr val="accent1">
                <a:shade val="15000"/>
              </a:schemeClr>
            </a:solidFill>
          </a:ln>
        </p:spPr>
        <p:txBody>
          <a:bodyPr wrap="square" rtlCol="0">
            <a:spAutoFit/>
          </a:bodyPr>
          <a:lstStyle/>
          <a:p>
            <a:pPr algn="ctr"/>
            <a:r>
              <a:rPr lang="en-US" dirty="0"/>
              <a:t>Full disclosure</a:t>
            </a:r>
          </a:p>
          <a:p>
            <a:pPr algn="ctr"/>
            <a:r>
              <a:rPr lang="en-US" dirty="0"/>
              <a:t>JSON certificate</a:t>
            </a:r>
          </a:p>
        </p:txBody>
      </p:sp>
      <p:sp>
        <p:nvSpPr>
          <p:cNvPr id="6" name="TextBox 5">
            <a:extLst>
              <a:ext uri="{FF2B5EF4-FFF2-40B4-BE49-F238E27FC236}">
                <a16:creationId xmlns:a16="http://schemas.microsoft.com/office/drawing/2014/main" id="{5843B0A8-016E-8D30-113C-CA3F77B32E68}"/>
              </a:ext>
            </a:extLst>
          </p:cNvPr>
          <p:cNvSpPr txBox="1"/>
          <p:nvPr/>
        </p:nvSpPr>
        <p:spPr>
          <a:xfrm>
            <a:off x="5663844" y="4398304"/>
            <a:ext cx="2180896" cy="646331"/>
          </a:xfrm>
          <a:prstGeom prst="rect">
            <a:avLst/>
          </a:prstGeom>
          <a:noFill/>
          <a:ln w="25400">
            <a:solidFill>
              <a:schemeClr val="accent1">
                <a:shade val="15000"/>
              </a:schemeClr>
            </a:solidFill>
          </a:ln>
        </p:spPr>
        <p:txBody>
          <a:bodyPr wrap="square" rtlCol="0">
            <a:spAutoFit/>
          </a:bodyPr>
          <a:lstStyle/>
          <a:p>
            <a:pPr algn="ctr"/>
            <a:r>
              <a:rPr lang="en-US" dirty="0"/>
              <a:t>Selective disclosure</a:t>
            </a:r>
          </a:p>
          <a:p>
            <a:pPr algn="ctr"/>
            <a:r>
              <a:rPr lang="en-US" dirty="0"/>
              <a:t>JSON certificate</a:t>
            </a:r>
          </a:p>
        </p:txBody>
      </p:sp>
      <p:sp>
        <p:nvSpPr>
          <p:cNvPr id="7" name="TextBox 6">
            <a:extLst>
              <a:ext uri="{FF2B5EF4-FFF2-40B4-BE49-F238E27FC236}">
                <a16:creationId xmlns:a16="http://schemas.microsoft.com/office/drawing/2014/main" id="{1D18BD7E-FC4A-5FF2-AB07-1A309C9FAB49}"/>
              </a:ext>
            </a:extLst>
          </p:cNvPr>
          <p:cNvSpPr txBox="1"/>
          <p:nvPr/>
        </p:nvSpPr>
        <p:spPr>
          <a:xfrm>
            <a:off x="4378653" y="3720814"/>
            <a:ext cx="1167565" cy="1200329"/>
          </a:xfrm>
          <a:prstGeom prst="rect">
            <a:avLst/>
          </a:prstGeom>
          <a:noFill/>
          <a:ln w="25400">
            <a:solidFill>
              <a:schemeClr val="accent1">
                <a:shade val="15000"/>
              </a:schemeClr>
            </a:solidFill>
          </a:ln>
        </p:spPr>
        <p:txBody>
          <a:bodyPr wrap="square" rtlCol="0">
            <a:spAutoFit/>
          </a:bodyPr>
          <a:lstStyle/>
          <a:p>
            <a:pPr algn="ctr"/>
            <a:r>
              <a:rPr lang="en-US" dirty="0"/>
              <a:t>Private key</a:t>
            </a:r>
          </a:p>
          <a:p>
            <a:pPr algn="ctr"/>
            <a:endParaRPr lang="en-US" dirty="0"/>
          </a:p>
          <a:p>
            <a:pPr algn="ctr"/>
            <a:endParaRPr lang="en-US" dirty="0"/>
          </a:p>
        </p:txBody>
      </p:sp>
      <p:sp>
        <p:nvSpPr>
          <p:cNvPr id="10" name="TextBox 9">
            <a:extLst>
              <a:ext uri="{FF2B5EF4-FFF2-40B4-BE49-F238E27FC236}">
                <a16:creationId xmlns:a16="http://schemas.microsoft.com/office/drawing/2014/main" id="{6B885B54-97F5-FBAD-9F18-8C2C8C58BD3B}"/>
              </a:ext>
            </a:extLst>
          </p:cNvPr>
          <p:cNvSpPr txBox="1"/>
          <p:nvPr/>
        </p:nvSpPr>
        <p:spPr>
          <a:xfrm>
            <a:off x="8978676" y="1338550"/>
            <a:ext cx="2351473" cy="3970318"/>
          </a:xfrm>
          <a:prstGeom prst="rect">
            <a:avLst/>
          </a:prstGeom>
          <a:noFill/>
          <a:ln w="25400">
            <a:solidFill>
              <a:schemeClr val="accent1">
                <a:shade val="15000"/>
              </a:schemeClr>
            </a:solidFill>
          </a:ln>
        </p:spPr>
        <p:txBody>
          <a:bodyPr wrap="square" rtlCol="0">
            <a:spAutoFit/>
          </a:bodyPr>
          <a:lstStyle/>
          <a:p>
            <a:pPr algn="ctr"/>
            <a:r>
              <a:rPr lang="en-US" dirty="0"/>
              <a:t>Relying party:</a:t>
            </a:r>
          </a:p>
          <a:p>
            <a:pPr algn="ctr"/>
            <a:r>
              <a:rPr lang="en-US" dirty="0"/>
              <a:t>a website</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12" name="TextBox 11">
            <a:extLst>
              <a:ext uri="{FF2B5EF4-FFF2-40B4-BE49-F238E27FC236}">
                <a16:creationId xmlns:a16="http://schemas.microsoft.com/office/drawing/2014/main" id="{5BFCEE55-BBFF-EF8E-8C1B-BE766C841D9A}"/>
              </a:ext>
            </a:extLst>
          </p:cNvPr>
          <p:cNvSpPr txBox="1"/>
          <p:nvPr/>
        </p:nvSpPr>
        <p:spPr>
          <a:xfrm>
            <a:off x="8606876" y="2837492"/>
            <a:ext cx="3637673" cy="523220"/>
          </a:xfrm>
          <a:prstGeom prst="rect">
            <a:avLst/>
          </a:prstGeom>
          <a:solidFill>
            <a:schemeClr val="bg1"/>
          </a:solidFill>
          <a:ln w="25400">
            <a:noFill/>
          </a:ln>
        </p:spPr>
        <p:txBody>
          <a:bodyPr wrap="square" rtlCol="0">
            <a:spAutoFit/>
          </a:bodyPr>
          <a:lstStyle/>
          <a:p>
            <a:pPr algn="ctr"/>
            <a:r>
              <a:rPr lang="en-US" sz="2800" dirty="0">
                <a:solidFill>
                  <a:srgbClr val="0070C0"/>
                </a:solidFill>
              </a:rPr>
              <a:t>v4-rp.web.pomcor.com</a:t>
            </a:r>
          </a:p>
        </p:txBody>
      </p:sp>
      <p:sp>
        <p:nvSpPr>
          <p:cNvPr id="13" name="TextBox 12">
            <a:extLst>
              <a:ext uri="{FF2B5EF4-FFF2-40B4-BE49-F238E27FC236}">
                <a16:creationId xmlns:a16="http://schemas.microsoft.com/office/drawing/2014/main" id="{5412E591-73D1-40FC-54E1-878F05A9C5E7}"/>
              </a:ext>
            </a:extLst>
          </p:cNvPr>
          <p:cNvSpPr txBox="1"/>
          <p:nvPr/>
        </p:nvSpPr>
        <p:spPr>
          <a:xfrm>
            <a:off x="673697" y="2837492"/>
            <a:ext cx="2770853" cy="523220"/>
          </a:xfrm>
          <a:prstGeom prst="rect">
            <a:avLst/>
          </a:prstGeom>
          <a:solidFill>
            <a:schemeClr val="bg1"/>
          </a:solidFill>
          <a:ln w="25400">
            <a:noFill/>
          </a:ln>
        </p:spPr>
        <p:txBody>
          <a:bodyPr wrap="square" rtlCol="0">
            <a:spAutoFit/>
          </a:bodyPr>
          <a:lstStyle/>
          <a:p>
            <a:pPr algn="ctr"/>
            <a:r>
              <a:rPr lang="en-US" sz="2800" dirty="0">
                <a:solidFill>
                  <a:srgbClr val="0070C0"/>
                </a:solidFill>
              </a:rPr>
              <a:t>v4-ci.pomcor.com</a:t>
            </a:r>
          </a:p>
        </p:txBody>
      </p:sp>
      <p:cxnSp>
        <p:nvCxnSpPr>
          <p:cNvPr id="9" name="Straight Arrow Connector 8">
            <a:extLst>
              <a:ext uri="{FF2B5EF4-FFF2-40B4-BE49-F238E27FC236}">
                <a16:creationId xmlns:a16="http://schemas.microsoft.com/office/drawing/2014/main" id="{98DF726E-ED28-95EB-CDEA-1F8C3ABA23AF}"/>
              </a:ext>
            </a:extLst>
          </p:cNvPr>
          <p:cNvCxnSpPr>
            <a:cxnSpLocks/>
            <a:stCxn id="15" idx="3"/>
          </p:cNvCxnSpPr>
          <p:nvPr/>
        </p:nvCxnSpPr>
        <p:spPr>
          <a:xfrm>
            <a:off x="7299194" y="2133198"/>
            <a:ext cx="1535372" cy="843362"/>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116249C-31AC-4173-4BFC-AF414FBF6027}"/>
              </a:ext>
            </a:extLst>
          </p:cNvPr>
          <p:cNvSpPr txBox="1"/>
          <p:nvPr/>
        </p:nvSpPr>
        <p:spPr>
          <a:xfrm>
            <a:off x="5992373" y="1933143"/>
            <a:ext cx="1306821" cy="400110"/>
          </a:xfrm>
          <a:prstGeom prst="rect">
            <a:avLst/>
          </a:prstGeom>
          <a:solidFill>
            <a:schemeClr val="bg1"/>
          </a:solidFill>
        </p:spPr>
        <p:txBody>
          <a:bodyPr wrap="square" rtlCol="0">
            <a:spAutoFit/>
          </a:bodyPr>
          <a:lstStyle/>
          <a:p>
            <a:pPr algn="ctr"/>
            <a:r>
              <a:rPr lang="en-US" sz="2000" dirty="0">
                <a:solidFill>
                  <a:srgbClr val="FF0000"/>
                </a:solidFill>
              </a:rPr>
              <a:t>User visits</a:t>
            </a:r>
          </a:p>
        </p:txBody>
      </p:sp>
    </p:spTree>
    <p:extLst>
      <p:ext uri="{BB962C8B-B14F-4D97-AF65-F5344CB8AC3E}">
        <p14:creationId xmlns:p14="http://schemas.microsoft.com/office/powerpoint/2010/main" val="31268337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92E147-7805-797D-E7C2-4B20C0AFA31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98113BB-A3D2-8E31-1A68-C8F8BEEF2349}"/>
              </a:ext>
            </a:extLst>
          </p:cNvPr>
          <p:cNvSpPr txBox="1"/>
          <p:nvPr/>
        </p:nvSpPr>
        <p:spPr>
          <a:xfrm>
            <a:off x="4096623" y="1338550"/>
            <a:ext cx="3998754" cy="3970318"/>
          </a:xfrm>
          <a:prstGeom prst="rect">
            <a:avLst/>
          </a:prstGeom>
          <a:noFill/>
          <a:ln w="25400">
            <a:solidFill>
              <a:schemeClr val="accent1">
                <a:shade val="15000"/>
              </a:schemeClr>
            </a:solidFill>
          </a:ln>
        </p:spPr>
        <p:txBody>
          <a:bodyPr wrap="square" rtlCol="0">
            <a:spAutoFit/>
          </a:bodyPr>
          <a:lstStyle/>
          <a:p>
            <a:pPr algn="ctr"/>
            <a:r>
              <a:rPr lang="en-US" dirty="0"/>
              <a:t>Browser</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3" name="TextBox 2">
            <a:extLst>
              <a:ext uri="{FF2B5EF4-FFF2-40B4-BE49-F238E27FC236}">
                <a16:creationId xmlns:a16="http://schemas.microsoft.com/office/drawing/2014/main" id="{11BF85D5-AD96-AD0E-0949-EC8F0FF92776}"/>
              </a:ext>
            </a:extLst>
          </p:cNvPr>
          <p:cNvSpPr txBox="1"/>
          <p:nvPr/>
        </p:nvSpPr>
        <p:spPr>
          <a:xfrm>
            <a:off x="4261027" y="1783486"/>
            <a:ext cx="1285191" cy="646331"/>
          </a:xfrm>
          <a:prstGeom prst="rect">
            <a:avLst/>
          </a:prstGeom>
          <a:noFill/>
          <a:ln w="25400">
            <a:solidFill>
              <a:schemeClr val="accent1">
                <a:shade val="15000"/>
              </a:schemeClr>
            </a:solidFill>
          </a:ln>
        </p:spPr>
        <p:txBody>
          <a:bodyPr wrap="square" rtlCol="0">
            <a:spAutoFit/>
          </a:bodyPr>
          <a:lstStyle/>
          <a:p>
            <a:pPr algn="ctr"/>
            <a:r>
              <a:rPr lang="en-US" dirty="0"/>
              <a:t>Service</a:t>
            </a:r>
          </a:p>
          <a:p>
            <a:pPr algn="ctr"/>
            <a:r>
              <a:rPr lang="en-US" dirty="0"/>
              <a:t>worker</a:t>
            </a:r>
          </a:p>
        </p:txBody>
      </p:sp>
      <p:sp>
        <p:nvSpPr>
          <p:cNvPr id="4" name="TextBox 3">
            <a:extLst>
              <a:ext uri="{FF2B5EF4-FFF2-40B4-BE49-F238E27FC236}">
                <a16:creationId xmlns:a16="http://schemas.microsoft.com/office/drawing/2014/main" id="{DE2FB6CA-815F-5DC2-BF29-24F75758B32A}"/>
              </a:ext>
            </a:extLst>
          </p:cNvPr>
          <p:cNvSpPr txBox="1"/>
          <p:nvPr/>
        </p:nvSpPr>
        <p:spPr>
          <a:xfrm>
            <a:off x="4261027" y="3131694"/>
            <a:ext cx="3684793" cy="2031325"/>
          </a:xfrm>
          <a:prstGeom prst="rect">
            <a:avLst/>
          </a:prstGeom>
          <a:noFill/>
          <a:ln w="25400">
            <a:solidFill>
              <a:schemeClr val="accent1">
                <a:shade val="15000"/>
              </a:schemeClr>
            </a:solidFill>
          </a:ln>
        </p:spPr>
        <p:txBody>
          <a:bodyPr wrap="square" rtlCol="0">
            <a:spAutoFit/>
          </a:bodyPr>
          <a:lstStyle/>
          <a:p>
            <a:pPr algn="ctr"/>
            <a:r>
              <a:rPr lang="en-US" dirty="0"/>
              <a:t>Local storage</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5" name="TextBox 4">
            <a:extLst>
              <a:ext uri="{FF2B5EF4-FFF2-40B4-BE49-F238E27FC236}">
                <a16:creationId xmlns:a16="http://schemas.microsoft.com/office/drawing/2014/main" id="{946C79E2-909D-A231-29F1-935D24AD32A9}"/>
              </a:ext>
            </a:extLst>
          </p:cNvPr>
          <p:cNvSpPr txBox="1"/>
          <p:nvPr/>
        </p:nvSpPr>
        <p:spPr>
          <a:xfrm>
            <a:off x="5663844" y="3596839"/>
            <a:ext cx="2180896" cy="646331"/>
          </a:xfrm>
          <a:prstGeom prst="rect">
            <a:avLst/>
          </a:prstGeom>
          <a:noFill/>
          <a:ln w="25400">
            <a:solidFill>
              <a:schemeClr val="accent1">
                <a:shade val="15000"/>
              </a:schemeClr>
            </a:solidFill>
          </a:ln>
        </p:spPr>
        <p:txBody>
          <a:bodyPr wrap="square" rtlCol="0">
            <a:spAutoFit/>
          </a:bodyPr>
          <a:lstStyle/>
          <a:p>
            <a:pPr algn="ctr"/>
            <a:r>
              <a:rPr lang="en-US" dirty="0"/>
              <a:t>Full disclosure</a:t>
            </a:r>
          </a:p>
          <a:p>
            <a:pPr algn="ctr"/>
            <a:r>
              <a:rPr lang="en-US" dirty="0"/>
              <a:t>JSON certificate</a:t>
            </a:r>
          </a:p>
        </p:txBody>
      </p:sp>
      <p:sp>
        <p:nvSpPr>
          <p:cNvPr id="6" name="TextBox 5">
            <a:extLst>
              <a:ext uri="{FF2B5EF4-FFF2-40B4-BE49-F238E27FC236}">
                <a16:creationId xmlns:a16="http://schemas.microsoft.com/office/drawing/2014/main" id="{D1630708-5B4B-D6BD-7403-1D325832F559}"/>
              </a:ext>
            </a:extLst>
          </p:cNvPr>
          <p:cNvSpPr txBox="1"/>
          <p:nvPr/>
        </p:nvSpPr>
        <p:spPr>
          <a:xfrm>
            <a:off x="5663844" y="4398304"/>
            <a:ext cx="2180896" cy="646331"/>
          </a:xfrm>
          <a:prstGeom prst="rect">
            <a:avLst/>
          </a:prstGeom>
          <a:noFill/>
          <a:ln w="25400">
            <a:solidFill>
              <a:schemeClr val="accent1">
                <a:shade val="15000"/>
              </a:schemeClr>
            </a:solidFill>
          </a:ln>
        </p:spPr>
        <p:txBody>
          <a:bodyPr wrap="square" rtlCol="0">
            <a:spAutoFit/>
          </a:bodyPr>
          <a:lstStyle/>
          <a:p>
            <a:pPr algn="ctr"/>
            <a:r>
              <a:rPr lang="en-US" dirty="0"/>
              <a:t>Selective disclosure</a:t>
            </a:r>
          </a:p>
          <a:p>
            <a:pPr algn="ctr"/>
            <a:r>
              <a:rPr lang="en-US" dirty="0"/>
              <a:t>JSON certificate</a:t>
            </a:r>
          </a:p>
        </p:txBody>
      </p:sp>
      <p:sp>
        <p:nvSpPr>
          <p:cNvPr id="7" name="TextBox 6">
            <a:extLst>
              <a:ext uri="{FF2B5EF4-FFF2-40B4-BE49-F238E27FC236}">
                <a16:creationId xmlns:a16="http://schemas.microsoft.com/office/drawing/2014/main" id="{D83B90E2-76DB-9025-6CE7-8FEFEAF0C794}"/>
              </a:ext>
            </a:extLst>
          </p:cNvPr>
          <p:cNvSpPr txBox="1"/>
          <p:nvPr/>
        </p:nvSpPr>
        <p:spPr>
          <a:xfrm>
            <a:off x="4378653" y="3720814"/>
            <a:ext cx="1167565" cy="1200329"/>
          </a:xfrm>
          <a:prstGeom prst="rect">
            <a:avLst/>
          </a:prstGeom>
          <a:noFill/>
          <a:ln w="25400">
            <a:solidFill>
              <a:schemeClr val="accent1">
                <a:shade val="15000"/>
              </a:schemeClr>
            </a:solidFill>
          </a:ln>
        </p:spPr>
        <p:txBody>
          <a:bodyPr wrap="square" rtlCol="0">
            <a:spAutoFit/>
          </a:bodyPr>
          <a:lstStyle/>
          <a:p>
            <a:pPr algn="ctr"/>
            <a:r>
              <a:rPr lang="en-US" dirty="0"/>
              <a:t>Private key</a:t>
            </a:r>
          </a:p>
          <a:p>
            <a:pPr algn="ctr"/>
            <a:endParaRPr lang="en-US" dirty="0"/>
          </a:p>
          <a:p>
            <a:pPr algn="ctr"/>
            <a:endParaRPr lang="en-US" dirty="0"/>
          </a:p>
        </p:txBody>
      </p:sp>
      <p:sp>
        <p:nvSpPr>
          <p:cNvPr id="8" name="TextBox 7">
            <a:extLst>
              <a:ext uri="{FF2B5EF4-FFF2-40B4-BE49-F238E27FC236}">
                <a16:creationId xmlns:a16="http://schemas.microsoft.com/office/drawing/2014/main" id="{104A0834-C243-1620-8BE6-CC508D98374C}"/>
              </a:ext>
            </a:extLst>
          </p:cNvPr>
          <p:cNvSpPr txBox="1"/>
          <p:nvPr/>
        </p:nvSpPr>
        <p:spPr>
          <a:xfrm>
            <a:off x="5710622" y="1783486"/>
            <a:ext cx="2235198" cy="1200329"/>
          </a:xfrm>
          <a:prstGeom prst="rect">
            <a:avLst/>
          </a:prstGeom>
          <a:noFill/>
          <a:ln w="25400">
            <a:solidFill>
              <a:schemeClr val="accent1">
                <a:shade val="15000"/>
              </a:schemeClr>
            </a:solidFill>
          </a:ln>
        </p:spPr>
        <p:txBody>
          <a:bodyPr wrap="square" rtlCol="0">
            <a:spAutoFit/>
          </a:bodyPr>
          <a:lstStyle/>
          <a:p>
            <a:pPr algn="ctr"/>
            <a:r>
              <a:rPr lang="en-US" dirty="0"/>
              <a:t>Registration page </a:t>
            </a:r>
          </a:p>
          <a:p>
            <a:pPr algn="ctr"/>
            <a:endParaRPr lang="en-US" dirty="0"/>
          </a:p>
          <a:p>
            <a:pPr algn="ctr"/>
            <a:endParaRPr lang="en-US" dirty="0"/>
          </a:p>
          <a:p>
            <a:pPr algn="ctr"/>
            <a:endParaRPr lang="en-US" dirty="0"/>
          </a:p>
        </p:txBody>
      </p:sp>
      <p:sp>
        <p:nvSpPr>
          <p:cNvPr id="10" name="TextBox 9">
            <a:extLst>
              <a:ext uri="{FF2B5EF4-FFF2-40B4-BE49-F238E27FC236}">
                <a16:creationId xmlns:a16="http://schemas.microsoft.com/office/drawing/2014/main" id="{3B2A1595-540F-5D3F-4AF0-C333E662358C}"/>
              </a:ext>
            </a:extLst>
          </p:cNvPr>
          <p:cNvSpPr txBox="1"/>
          <p:nvPr/>
        </p:nvSpPr>
        <p:spPr>
          <a:xfrm>
            <a:off x="8978676" y="1338550"/>
            <a:ext cx="2351473" cy="3970318"/>
          </a:xfrm>
          <a:prstGeom prst="rect">
            <a:avLst/>
          </a:prstGeom>
          <a:noFill/>
          <a:ln w="25400">
            <a:solidFill>
              <a:schemeClr val="accent1">
                <a:shade val="15000"/>
              </a:schemeClr>
            </a:solidFill>
          </a:ln>
        </p:spPr>
        <p:txBody>
          <a:bodyPr wrap="square" rtlCol="0">
            <a:spAutoFit/>
          </a:bodyPr>
          <a:lstStyle/>
          <a:p>
            <a:pPr algn="ctr"/>
            <a:r>
              <a:rPr lang="en-US" dirty="0"/>
              <a:t>Relying party:</a:t>
            </a:r>
          </a:p>
          <a:p>
            <a:pPr algn="ctr"/>
            <a:r>
              <a:rPr lang="en-US" dirty="0"/>
              <a:t>a website</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cxnSp>
        <p:nvCxnSpPr>
          <p:cNvPr id="9" name="Straight Arrow Connector 8">
            <a:extLst>
              <a:ext uri="{FF2B5EF4-FFF2-40B4-BE49-F238E27FC236}">
                <a16:creationId xmlns:a16="http://schemas.microsoft.com/office/drawing/2014/main" id="{49D1F607-601E-7085-D883-B635287508FF}"/>
              </a:ext>
            </a:extLst>
          </p:cNvPr>
          <p:cNvCxnSpPr>
            <a:cxnSpLocks/>
            <a:endCxn id="8" idx="3"/>
          </p:cNvCxnSpPr>
          <p:nvPr/>
        </p:nvCxnSpPr>
        <p:spPr>
          <a:xfrm flipH="1">
            <a:off x="7945820" y="2383650"/>
            <a:ext cx="1020880" cy="1"/>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A0CA11E-FAD3-67C0-3EEC-50BDF67EF53B}"/>
              </a:ext>
            </a:extLst>
          </p:cNvPr>
          <p:cNvSpPr txBox="1"/>
          <p:nvPr/>
        </p:nvSpPr>
        <p:spPr>
          <a:xfrm>
            <a:off x="873827" y="1338550"/>
            <a:ext cx="2351473" cy="3970318"/>
          </a:xfrm>
          <a:prstGeom prst="rect">
            <a:avLst/>
          </a:prstGeom>
          <a:noFill/>
          <a:ln w="25400">
            <a:solidFill>
              <a:schemeClr val="accent1">
                <a:shade val="15000"/>
              </a:schemeClr>
            </a:solidFill>
            <a:prstDash val="dash"/>
          </a:ln>
        </p:spPr>
        <p:txBody>
          <a:bodyPr wrap="square" rtlCol="0">
            <a:spAutoFit/>
          </a:bodyPr>
          <a:lstStyle/>
          <a:p>
            <a:pPr algn="ctr"/>
            <a:r>
              <a:rPr lang="en-US" dirty="0"/>
              <a:t>Credential issuer:</a:t>
            </a:r>
          </a:p>
          <a:p>
            <a:pPr algn="ctr"/>
            <a:r>
              <a:rPr lang="en-US" dirty="0"/>
              <a:t>the edge server of the RSTA data center</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14" name="TextBox 13">
            <a:extLst>
              <a:ext uri="{FF2B5EF4-FFF2-40B4-BE49-F238E27FC236}">
                <a16:creationId xmlns:a16="http://schemas.microsoft.com/office/drawing/2014/main" id="{8A94B324-3115-4A37-F9C9-3D1D28B45A58}"/>
              </a:ext>
            </a:extLst>
          </p:cNvPr>
          <p:cNvSpPr txBox="1"/>
          <p:nvPr/>
        </p:nvSpPr>
        <p:spPr>
          <a:xfrm>
            <a:off x="9057787" y="2106651"/>
            <a:ext cx="2144111" cy="707886"/>
          </a:xfrm>
          <a:prstGeom prst="rect">
            <a:avLst/>
          </a:prstGeom>
          <a:solidFill>
            <a:schemeClr val="bg1"/>
          </a:solidFill>
        </p:spPr>
        <p:txBody>
          <a:bodyPr wrap="square" rtlCol="0">
            <a:spAutoFit/>
          </a:bodyPr>
          <a:lstStyle/>
          <a:p>
            <a:r>
              <a:rPr lang="en-US" sz="2000" dirty="0">
                <a:solidFill>
                  <a:srgbClr val="FF0000"/>
                </a:solidFill>
              </a:rPr>
              <a:t>RP downloads the registration page</a:t>
            </a:r>
          </a:p>
        </p:txBody>
      </p:sp>
    </p:spTree>
    <p:extLst>
      <p:ext uri="{BB962C8B-B14F-4D97-AF65-F5344CB8AC3E}">
        <p14:creationId xmlns:p14="http://schemas.microsoft.com/office/powerpoint/2010/main" val="8703814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Registration page after the username josemunoz has been filled by the user">
            <a:extLst>
              <a:ext uri="{FF2B5EF4-FFF2-40B4-BE49-F238E27FC236}">
                <a16:creationId xmlns:a16="http://schemas.microsoft.com/office/drawing/2014/main" id="{2961E0CB-FE92-F0DE-D00F-21A3836853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404" y="23750"/>
            <a:ext cx="11673192" cy="6858000"/>
          </a:xfrm>
          <a:prstGeom prst="rect">
            <a:avLst/>
          </a:prstGeom>
        </p:spPr>
      </p:pic>
    </p:spTree>
    <p:extLst>
      <p:ext uri="{BB962C8B-B14F-4D97-AF65-F5344CB8AC3E}">
        <p14:creationId xmlns:p14="http://schemas.microsoft.com/office/powerpoint/2010/main" val="2283940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E16AAE-B111-289A-0EE1-63A58EE4B43C}"/>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00BD858-27B4-6341-070C-21866F9A7547}"/>
              </a:ext>
            </a:extLst>
          </p:cNvPr>
          <p:cNvSpPr txBox="1"/>
          <p:nvPr/>
        </p:nvSpPr>
        <p:spPr>
          <a:xfrm>
            <a:off x="4096623" y="1338550"/>
            <a:ext cx="3998754" cy="3970318"/>
          </a:xfrm>
          <a:prstGeom prst="rect">
            <a:avLst/>
          </a:prstGeom>
          <a:noFill/>
          <a:ln w="25400">
            <a:solidFill>
              <a:schemeClr val="accent1">
                <a:shade val="15000"/>
              </a:schemeClr>
            </a:solidFill>
          </a:ln>
        </p:spPr>
        <p:txBody>
          <a:bodyPr wrap="square" rtlCol="0">
            <a:spAutoFit/>
          </a:bodyPr>
          <a:lstStyle/>
          <a:p>
            <a:pPr algn="ctr"/>
            <a:r>
              <a:rPr lang="en-US" dirty="0"/>
              <a:t>Browser</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3" name="TextBox 2">
            <a:extLst>
              <a:ext uri="{FF2B5EF4-FFF2-40B4-BE49-F238E27FC236}">
                <a16:creationId xmlns:a16="http://schemas.microsoft.com/office/drawing/2014/main" id="{9341AEFC-5477-0031-7DC1-6C5653350D2D}"/>
              </a:ext>
            </a:extLst>
          </p:cNvPr>
          <p:cNvSpPr txBox="1"/>
          <p:nvPr/>
        </p:nvSpPr>
        <p:spPr>
          <a:xfrm>
            <a:off x="4261027" y="1783486"/>
            <a:ext cx="1285191" cy="646331"/>
          </a:xfrm>
          <a:prstGeom prst="rect">
            <a:avLst/>
          </a:prstGeom>
          <a:noFill/>
          <a:ln w="25400">
            <a:solidFill>
              <a:schemeClr val="accent1">
                <a:shade val="15000"/>
              </a:schemeClr>
            </a:solidFill>
          </a:ln>
        </p:spPr>
        <p:txBody>
          <a:bodyPr wrap="square" rtlCol="0">
            <a:spAutoFit/>
          </a:bodyPr>
          <a:lstStyle/>
          <a:p>
            <a:pPr algn="ctr"/>
            <a:r>
              <a:rPr lang="en-US" dirty="0"/>
              <a:t>Service</a:t>
            </a:r>
          </a:p>
          <a:p>
            <a:pPr algn="ctr"/>
            <a:r>
              <a:rPr lang="en-US" dirty="0"/>
              <a:t>worker</a:t>
            </a:r>
          </a:p>
        </p:txBody>
      </p:sp>
      <p:sp>
        <p:nvSpPr>
          <p:cNvPr id="4" name="TextBox 3">
            <a:extLst>
              <a:ext uri="{FF2B5EF4-FFF2-40B4-BE49-F238E27FC236}">
                <a16:creationId xmlns:a16="http://schemas.microsoft.com/office/drawing/2014/main" id="{7FD86D4A-E4F0-8A39-0C79-DB7D7DD35173}"/>
              </a:ext>
            </a:extLst>
          </p:cNvPr>
          <p:cNvSpPr txBox="1"/>
          <p:nvPr/>
        </p:nvSpPr>
        <p:spPr>
          <a:xfrm>
            <a:off x="4261027" y="3131694"/>
            <a:ext cx="3684793" cy="2031325"/>
          </a:xfrm>
          <a:prstGeom prst="rect">
            <a:avLst/>
          </a:prstGeom>
          <a:noFill/>
          <a:ln w="25400">
            <a:solidFill>
              <a:schemeClr val="accent1">
                <a:shade val="15000"/>
              </a:schemeClr>
            </a:solidFill>
          </a:ln>
        </p:spPr>
        <p:txBody>
          <a:bodyPr wrap="square" rtlCol="0">
            <a:spAutoFit/>
          </a:bodyPr>
          <a:lstStyle/>
          <a:p>
            <a:pPr algn="ctr"/>
            <a:r>
              <a:rPr lang="en-US" dirty="0"/>
              <a:t>Local storage</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5" name="TextBox 4">
            <a:extLst>
              <a:ext uri="{FF2B5EF4-FFF2-40B4-BE49-F238E27FC236}">
                <a16:creationId xmlns:a16="http://schemas.microsoft.com/office/drawing/2014/main" id="{41EC8A4B-7569-93F5-0BFA-EF2304BFA8C3}"/>
              </a:ext>
            </a:extLst>
          </p:cNvPr>
          <p:cNvSpPr txBox="1"/>
          <p:nvPr/>
        </p:nvSpPr>
        <p:spPr>
          <a:xfrm>
            <a:off x="5663844" y="3596839"/>
            <a:ext cx="2180896" cy="646331"/>
          </a:xfrm>
          <a:prstGeom prst="rect">
            <a:avLst/>
          </a:prstGeom>
          <a:noFill/>
          <a:ln w="25400">
            <a:solidFill>
              <a:schemeClr val="accent1">
                <a:shade val="15000"/>
              </a:schemeClr>
            </a:solidFill>
          </a:ln>
        </p:spPr>
        <p:txBody>
          <a:bodyPr wrap="square" rtlCol="0">
            <a:spAutoFit/>
          </a:bodyPr>
          <a:lstStyle/>
          <a:p>
            <a:pPr algn="ctr"/>
            <a:r>
              <a:rPr lang="en-US" dirty="0"/>
              <a:t>Full disclosure</a:t>
            </a:r>
          </a:p>
          <a:p>
            <a:pPr algn="ctr"/>
            <a:r>
              <a:rPr lang="en-US" dirty="0"/>
              <a:t>JSON certificate</a:t>
            </a:r>
          </a:p>
        </p:txBody>
      </p:sp>
      <p:sp>
        <p:nvSpPr>
          <p:cNvPr id="6" name="TextBox 5">
            <a:extLst>
              <a:ext uri="{FF2B5EF4-FFF2-40B4-BE49-F238E27FC236}">
                <a16:creationId xmlns:a16="http://schemas.microsoft.com/office/drawing/2014/main" id="{5760C4D9-4393-3F78-FB2E-F882D2051D88}"/>
              </a:ext>
            </a:extLst>
          </p:cNvPr>
          <p:cNvSpPr txBox="1"/>
          <p:nvPr/>
        </p:nvSpPr>
        <p:spPr>
          <a:xfrm>
            <a:off x="5663844" y="4398304"/>
            <a:ext cx="2180896" cy="646331"/>
          </a:xfrm>
          <a:prstGeom prst="rect">
            <a:avLst/>
          </a:prstGeom>
          <a:noFill/>
          <a:ln w="25400">
            <a:solidFill>
              <a:schemeClr val="accent1">
                <a:shade val="15000"/>
              </a:schemeClr>
            </a:solidFill>
          </a:ln>
        </p:spPr>
        <p:txBody>
          <a:bodyPr wrap="square" rtlCol="0">
            <a:spAutoFit/>
          </a:bodyPr>
          <a:lstStyle/>
          <a:p>
            <a:pPr algn="ctr"/>
            <a:r>
              <a:rPr lang="en-US" dirty="0"/>
              <a:t>Selective disclosure</a:t>
            </a:r>
          </a:p>
          <a:p>
            <a:pPr algn="ctr"/>
            <a:r>
              <a:rPr lang="en-US" dirty="0"/>
              <a:t>JSON certificate</a:t>
            </a:r>
          </a:p>
        </p:txBody>
      </p:sp>
      <p:sp>
        <p:nvSpPr>
          <p:cNvPr id="7" name="TextBox 6">
            <a:extLst>
              <a:ext uri="{FF2B5EF4-FFF2-40B4-BE49-F238E27FC236}">
                <a16:creationId xmlns:a16="http://schemas.microsoft.com/office/drawing/2014/main" id="{93B6AE0D-D777-E813-E5D3-6D4F16771268}"/>
              </a:ext>
            </a:extLst>
          </p:cNvPr>
          <p:cNvSpPr txBox="1"/>
          <p:nvPr/>
        </p:nvSpPr>
        <p:spPr>
          <a:xfrm>
            <a:off x="4378653" y="3720814"/>
            <a:ext cx="1167565" cy="1200329"/>
          </a:xfrm>
          <a:prstGeom prst="rect">
            <a:avLst/>
          </a:prstGeom>
          <a:noFill/>
          <a:ln w="25400">
            <a:solidFill>
              <a:schemeClr val="accent1">
                <a:shade val="15000"/>
              </a:schemeClr>
            </a:solidFill>
          </a:ln>
        </p:spPr>
        <p:txBody>
          <a:bodyPr wrap="square" rtlCol="0">
            <a:spAutoFit/>
          </a:bodyPr>
          <a:lstStyle/>
          <a:p>
            <a:pPr algn="ctr"/>
            <a:r>
              <a:rPr lang="en-US" dirty="0"/>
              <a:t>Private key</a:t>
            </a:r>
          </a:p>
          <a:p>
            <a:pPr algn="ctr"/>
            <a:endParaRPr lang="en-US" dirty="0"/>
          </a:p>
          <a:p>
            <a:pPr algn="ctr"/>
            <a:endParaRPr lang="en-US" dirty="0"/>
          </a:p>
        </p:txBody>
      </p:sp>
      <p:sp>
        <p:nvSpPr>
          <p:cNvPr id="8" name="TextBox 7">
            <a:extLst>
              <a:ext uri="{FF2B5EF4-FFF2-40B4-BE49-F238E27FC236}">
                <a16:creationId xmlns:a16="http://schemas.microsoft.com/office/drawing/2014/main" id="{1867D35F-0FD3-9C6D-66D8-63874DA6DF76}"/>
              </a:ext>
            </a:extLst>
          </p:cNvPr>
          <p:cNvSpPr txBox="1"/>
          <p:nvPr/>
        </p:nvSpPr>
        <p:spPr>
          <a:xfrm>
            <a:off x="5710622" y="1783486"/>
            <a:ext cx="2235198" cy="1200329"/>
          </a:xfrm>
          <a:prstGeom prst="rect">
            <a:avLst/>
          </a:prstGeom>
          <a:noFill/>
          <a:ln w="25400">
            <a:solidFill>
              <a:schemeClr val="accent1">
                <a:shade val="15000"/>
              </a:schemeClr>
            </a:solidFill>
          </a:ln>
        </p:spPr>
        <p:txBody>
          <a:bodyPr wrap="square" rtlCol="0">
            <a:spAutoFit/>
          </a:bodyPr>
          <a:lstStyle/>
          <a:p>
            <a:pPr algn="ctr"/>
            <a:r>
              <a:rPr lang="en-US" dirty="0"/>
              <a:t>Registration page </a:t>
            </a:r>
          </a:p>
          <a:p>
            <a:pPr algn="ctr"/>
            <a:endParaRPr lang="en-US" dirty="0"/>
          </a:p>
          <a:p>
            <a:pPr algn="ctr"/>
            <a:endParaRPr lang="en-US" dirty="0"/>
          </a:p>
          <a:p>
            <a:pPr algn="ctr"/>
            <a:endParaRPr lang="en-US" dirty="0"/>
          </a:p>
        </p:txBody>
      </p:sp>
      <p:sp>
        <p:nvSpPr>
          <p:cNvPr id="10" name="TextBox 9">
            <a:extLst>
              <a:ext uri="{FF2B5EF4-FFF2-40B4-BE49-F238E27FC236}">
                <a16:creationId xmlns:a16="http://schemas.microsoft.com/office/drawing/2014/main" id="{47255100-FCB9-7BCF-2ED3-F6DF6507C873}"/>
              </a:ext>
            </a:extLst>
          </p:cNvPr>
          <p:cNvSpPr txBox="1"/>
          <p:nvPr/>
        </p:nvSpPr>
        <p:spPr>
          <a:xfrm>
            <a:off x="8978676" y="1338550"/>
            <a:ext cx="2351473" cy="3970318"/>
          </a:xfrm>
          <a:prstGeom prst="rect">
            <a:avLst/>
          </a:prstGeom>
          <a:noFill/>
          <a:ln w="25400">
            <a:solidFill>
              <a:schemeClr val="accent1">
                <a:shade val="15000"/>
              </a:schemeClr>
            </a:solidFill>
          </a:ln>
        </p:spPr>
        <p:txBody>
          <a:bodyPr wrap="square" rtlCol="0">
            <a:spAutoFit/>
          </a:bodyPr>
          <a:lstStyle/>
          <a:p>
            <a:pPr algn="ctr"/>
            <a:r>
              <a:rPr lang="en-US" dirty="0"/>
              <a:t>Relying party:</a:t>
            </a:r>
          </a:p>
          <a:p>
            <a:pPr algn="ctr"/>
            <a:r>
              <a:rPr lang="en-US" dirty="0"/>
              <a:t>a website</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12" name="TextBox 11">
            <a:extLst>
              <a:ext uri="{FF2B5EF4-FFF2-40B4-BE49-F238E27FC236}">
                <a16:creationId xmlns:a16="http://schemas.microsoft.com/office/drawing/2014/main" id="{915F545E-020E-E17D-DBDA-D33907C99D7C}"/>
              </a:ext>
            </a:extLst>
          </p:cNvPr>
          <p:cNvSpPr txBox="1"/>
          <p:nvPr/>
        </p:nvSpPr>
        <p:spPr>
          <a:xfrm>
            <a:off x="6589123" y="2167884"/>
            <a:ext cx="1306821" cy="400110"/>
          </a:xfrm>
          <a:prstGeom prst="rect">
            <a:avLst/>
          </a:prstGeom>
          <a:solidFill>
            <a:schemeClr val="bg1"/>
          </a:solidFill>
        </p:spPr>
        <p:txBody>
          <a:bodyPr wrap="square" rtlCol="0">
            <a:spAutoFit/>
          </a:bodyPr>
          <a:lstStyle/>
          <a:p>
            <a:pPr algn="ctr"/>
            <a:r>
              <a:rPr lang="en-US" sz="2000" dirty="0">
                <a:solidFill>
                  <a:srgbClr val="FF0000"/>
                </a:solidFill>
              </a:rPr>
              <a:t>username</a:t>
            </a:r>
          </a:p>
        </p:txBody>
      </p:sp>
      <p:sp>
        <p:nvSpPr>
          <p:cNvPr id="13" name="TextBox 12">
            <a:extLst>
              <a:ext uri="{FF2B5EF4-FFF2-40B4-BE49-F238E27FC236}">
                <a16:creationId xmlns:a16="http://schemas.microsoft.com/office/drawing/2014/main" id="{02C4BF9C-123C-CFDF-34A9-4F873B60253A}"/>
              </a:ext>
            </a:extLst>
          </p:cNvPr>
          <p:cNvSpPr txBox="1"/>
          <p:nvPr/>
        </p:nvSpPr>
        <p:spPr>
          <a:xfrm>
            <a:off x="9080937" y="2198317"/>
            <a:ext cx="2144111" cy="1938992"/>
          </a:xfrm>
          <a:prstGeom prst="rect">
            <a:avLst/>
          </a:prstGeom>
          <a:solidFill>
            <a:schemeClr val="bg1"/>
          </a:solidFill>
        </p:spPr>
        <p:txBody>
          <a:bodyPr wrap="square" rtlCol="0">
            <a:spAutoFit/>
          </a:bodyPr>
          <a:lstStyle/>
          <a:p>
            <a:r>
              <a:rPr lang="en-US" sz="2000" dirty="0">
                <a:solidFill>
                  <a:srgbClr val="FF0000"/>
                </a:solidFill>
              </a:rPr>
              <a:t>RP creates a user record indexed by the username and a session record that references the user record</a:t>
            </a:r>
          </a:p>
        </p:txBody>
      </p:sp>
      <p:cxnSp>
        <p:nvCxnSpPr>
          <p:cNvPr id="9" name="Straight Arrow Connector 8">
            <a:extLst>
              <a:ext uri="{FF2B5EF4-FFF2-40B4-BE49-F238E27FC236}">
                <a16:creationId xmlns:a16="http://schemas.microsoft.com/office/drawing/2014/main" id="{09D5B441-5A12-A4D3-F27B-CC55B51756EF}"/>
              </a:ext>
            </a:extLst>
          </p:cNvPr>
          <p:cNvCxnSpPr>
            <a:cxnSpLocks/>
          </p:cNvCxnSpPr>
          <p:nvPr/>
        </p:nvCxnSpPr>
        <p:spPr>
          <a:xfrm>
            <a:off x="7844740" y="2383651"/>
            <a:ext cx="1133936" cy="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0B15D30-C418-FD94-75A4-31C0DB9F77C3}"/>
              </a:ext>
            </a:extLst>
          </p:cNvPr>
          <p:cNvSpPr txBox="1"/>
          <p:nvPr/>
        </p:nvSpPr>
        <p:spPr>
          <a:xfrm>
            <a:off x="873827" y="1338550"/>
            <a:ext cx="2351473" cy="3970318"/>
          </a:xfrm>
          <a:prstGeom prst="rect">
            <a:avLst/>
          </a:prstGeom>
          <a:noFill/>
          <a:ln w="25400">
            <a:solidFill>
              <a:schemeClr val="accent1">
                <a:shade val="15000"/>
              </a:schemeClr>
            </a:solidFill>
            <a:prstDash val="dash"/>
          </a:ln>
        </p:spPr>
        <p:txBody>
          <a:bodyPr wrap="square" rtlCol="0">
            <a:spAutoFit/>
          </a:bodyPr>
          <a:lstStyle/>
          <a:p>
            <a:pPr algn="ctr"/>
            <a:r>
              <a:rPr lang="en-US" dirty="0"/>
              <a:t>Credential issuer:</a:t>
            </a:r>
          </a:p>
          <a:p>
            <a:pPr algn="ctr"/>
            <a:r>
              <a:rPr lang="en-US" dirty="0"/>
              <a:t>the edge server of the RSTA data center</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Tree>
    <p:extLst>
      <p:ext uri="{BB962C8B-B14F-4D97-AF65-F5344CB8AC3E}">
        <p14:creationId xmlns:p14="http://schemas.microsoft.com/office/powerpoint/2010/main" val="385822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12E21A-4427-8E4B-81BE-73B3E371A8C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8C53451-8F21-C7AB-F503-2E56A1165873}"/>
              </a:ext>
            </a:extLst>
          </p:cNvPr>
          <p:cNvSpPr txBox="1"/>
          <p:nvPr/>
        </p:nvSpPr>
        <p:spPr>
          <a:xfrm>
            <a:off x="4096623" y="1338550"/>
            <a:ext cx="3998754" cy="3970318"/>
          </a:xfrm>
          <a:prstGeom prst="rect">
            <a:avLst/>
          </a:prstGeom>
          <a:noFill/>
          <a:ln w="25400">
            <a:solidFill>
              <a:schemeClr val="accent1">
                <a:shade val="15000"/>
              </a:schemeClr>
            </a:solidFill>
          </a:ln>
        </p:spPr>
        <p:txBody>
          <a:bodyPr wrap="square" rtlCol="0">
            <a:spAutoFit/>
          </a:bodyPr>
          <a:lstStyle/>
          <a:p>
            <a:pPr algn="ctr"/>
            <a:r>
              <a:rPr lang="en-US" dirty="0"/>
              <a:t>Browser</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3" name="TextBox 2">
            <a:extLst>
              <a:ext uri="{FF2B5EF4-FFF2-40B4-BE49-F238E27FC236}">
                <a16:creationId xmlns:a16="http://schemas.microsoft.com/office/drawing/2014/main" id="{7D91B2F3-FB02-7FFE-EE97-1EDB512C8E40}"/>
              </a:ext>
            </a:extLst>
          </p:cNvPr>
          <p:cNvSpPr txBox="1"/>
          <p:nvPr/>
        </p:nvSpPr>
        <p:spPr>
          <a:xfrm>
            <a:off x="4261027" y="1783486"/>
            <a:ext cx="1285191" cy="646331"/>
          </a:xfrm>
          <a:prstGeom prst="rect">
            <a:avLst/>
          </a:prstGeom>
          <a:noFill/>
          <a:ln w="25400">
            <a:solidFill>
              <a:schemeClr val="accent1">
                <a:shade val="15000"/>
              </a:schemeClr>
            </a:solidFill>
          </a:ln>
        </p:spPr>
        <p:txBody>
          <a:bodyPr wrap="square" rtlCol="0">
            <a:spAutoFit/>
          </a:bodyPr>
          <a:lstStyle/>
          <a:p>
            <a:pPr algn="ctr"/>
            <a:r>
              <a:rPr lang="en-US" dirty="0"/>
              <a:t>Service</a:t>
            </a:r>
          </a:p>
          <a:p>
            <a:pPr algn="ctr"/>
            <a:r>
              <a:rPr lang="en-US" dirty="0"/>
              <a:t>worker</a:t>
            </a:r>
          </a:p>
        </p:txBody>
      </p:sp>
      <p:sp>
        <p:nvSpPr>
          <p:cNvPr id="4" name="TextBox 3">
            <a:extLst>
              <a:ext uri="{FF2B5EF4-FFF2-40B4-BE49-F238E27FC236}">
                <a16:creationId xmlns:a16="http://schemas.microsoft.com/office/drawing/2014/main" id="{FCBC2AD9-4FD3-785F-A6FB-DFF4DD3C9BDB}"/>
              </a:ext>
            </a:extLst>
          </p:cNvPr>
          <p:cNvSpPr txBox="1"/>
          <p:nvPr/>
        </p:nvSpPr>
        <p:spPr>
          <a:xfrm>
            <a:off x="4261027" y="3131694"/>
            <a:ext cx="3684793" cy="2031325"/>
          </a:xfrm>
          <a:prstGeom prst="rect">
            <a:avLst/>
          </a:prstGeom>
          <a:noFill/>
          <a:ln w="25400">
            <a:solidFill>
              <a:schemeClr val="accent1">
                <a:shade val="15000"/>
              </a:schemeClr>
            </a:solidFill>
          </a:ln>
        </p:spPr>
        <p:txBody>
          <a:bodyPr wrap="square" rtlCol="0">
            <a:spAutoFit/>
          </a:bodyPr>
          <a:lstStyle/>
          <a:p>
            <a:pPr algn="ctr"/>
            <a:r>
              <a:rPr lang="en-US" dirty="0"/>
              <a:t>Local storage</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5" name="TextBox 4">
            <a:extLst>
              <a:ext uri="{FF2B5EF4-FFF2-40B4-BE49-F238E27FC236}">
                <a16:creationId xmlns:a16="http://schemas.microsoft.com/office/drawing/2014/main" id="{6BE44A80-7418-D2B7-D3B0-F6841A770A39}"/>
              </a:ext>
            </a:extLst>
          </p:cNvPr>
          <p:cNvSpPr txBox="1"/>
          <p:nvPr/>
        </p:nvSpPr>
        <p:spPr>
          <a:xfrm>
            <a:off x="5663844" y="3596839"/>
            <a:ext cx="2180896" cy="646331"/>
          </a:xfrm>
          <a:prstGeom prst="rect">
            <a:avLst/>
          </a:prstGeom>
          <a:noFill/>
          <a:ln w="25400">
            <a:solidFill>
              <a:schemeClr val="accent1">
                <a:shade val="15000"/>
              </a:schemeClr>
            </a:solidFill>
          </a:ln>
        </p:spPr>
        <p:txBody>
          <a:bodyPr wrap="square" rtlCol="0">
            <a:spAutoFit/>
          </a:bodyPr>
          <a:lstStyle/>
          <a:p>
            <a:pPr algn="ctr"/>
            <a:r>
              <a:rPr lang="en-US" dirty="0"/>
              <a:t>Full disclosure</a:t>
            </a:r>
          </a:p>
          <a:p>
            <a:pPr algn="ctr"/>
            <a:r>
              <a:rPr lang="en-US" dirty="0"/>
              <a:t>JSON certificate</a:t>
            </a:r>
          </a:p>
        </p:txBody>
      </p:sp>
      <p:sp>
        <p:nvSpPr>
          <p:cNvPr id="6" name="TextBox 5">
            <a:extLst>
              <a:ext uri="{FF2B5EF4-FFF2-40B4-BE49-F238E27FC236}">
                <a16:creationId xmlns:a16="http://schemas.microsoft.com/office/drawing/2014/main" id="{953139FD-63F2-8DEC-A9A4-B137DD6AA66D}"/>
              </a:ext>
            </a:extLst>
          </p:cNvPr>
          <p:cNvSpPr txBox="1"/>
          <p:nvPr/>
        </p:nvSpPr>
        <p:spPr>
          <a:xfrm>
            <a:off x="5663844" y="4398304"/>
            <a:ext cx="2180896" cy="646331"/>
          </a:xfrm>
          <a:prstGeom prst="rect">
            <a:avLst/>
          </a:prstGeom>
          <a:noFill/>
          <a:ln w="25400">
            <a:solidFill>
              <a:schemeClr val="accent1">
                <a:shade val="15000"/>
              </a:schemeClr>
            </a:solidFill>
          </a:ln>
        </p:spPr>
        <p:txBody>
          <a:bodyPr wrap="square" rtlCol="0">
            <a:spAutoFit/>
          </a:bodyPr>
          <a:lstStyle/>
          <a:p>
            <a:pPr algn="ctr"/>
            <a:r>
              <a:rPr lang="en-US" dirty="0"/>
              <a:t>Selective disclosure</a:t>
            </a:r>
          </a:p>
          <a:p>
            <a:pPr algn="ctr"/>
            <a:r>
              <a:rPr lang="en-US" dirty="0"/>
              <a:t>JSON certificate</a:t>
            </a:r>
          </a:p>
        </p:txBody>
      </p:sp>
      <p:sp>
        <p:nvSpPr>
          <p:cNvPr id="7" name="TextBox 6">
            <a:extLst>
              <a:ext uri="{FF2B5EF4-FFF2-40B4-BE49-F238E27FC236}">
                <a16:creationId xmlns:a16="http://schemas.microsoft.com/office/drawing/2014/main" id="{C5D6EAE3-D020-2B85-50CF-42F6BA67BF22}"/>
              </a:ext>
            </a:extLst>
          </p:cNvPr>
          <p:cNvSpPr txBox="1"/>
          <p:nvPr/>
        </p:nvSpPr>
        <p:spPr>
          <a:xfrm>
            <a:off x="4378653" y="3720814"/>
            <a:ext cx="1167565" cy="1200329"/>
          </a:xfrm>
          <a:prstGeom prst="rect">
            <a:avLst/>
          </a:prstGeom>
          <a:noFill/>
          <a:ln w="25400">
            <a:solidFill>
              <a:schemeClr val="accent1">
                <a:shade val="15000"/>
              </a:schemeClr>
            </a:solidFill>
          </a:ln>
        </p:spPr>
        <p:txBody>
          <a:bodyPr wrap="square" rtlCol="0">
            <a:spAutoFit/>
          </a:bodyPr>
          <a:lstStyle/>
          <a:p>
            <a:pPr algn="ctr"/>
            <a:r>
              <a:rPr lang="en-US" dirty="0"/>
              <a:t>Private key</a:t>
            </a:r>
          </a:p>
          <a:p>
            <a:pPr algn="ctr"/>
            <a:endParaRPr lang="en-US" dirty="0"/>
          </a:p>
          <a:p>
            <a:pPr algn="ctr"/>
            <a:endParaRPr lang="en-US" dirty="0"/>
          </a:p>
        </p:txBody>
      </p:sp>
      <p:sp>
        <p:nvSpPr>
          <p:cNvPr id="8" name="TextBox 7">
            <a:extLst>
              <a:ext uri="{FF2B5EF4-FFF2-40B4-BE49-F238E27FC236}">
                <a16:creationId xmlns:a16="http://schemas.microsoft.com/office/drawing/2014/main" id="{4EF7C83E-7A43-319D-50E5-107455CE96AA}"/>
              </a:ext>
            </a:extLst>
          </p:cNvPr>
          <p:cNvSpPr txBox="1"/>
          <p:nvPr/>
        </p:nvSpPr>
        <p:spPr>
          <a:xfrm>
            <a:off x="5710622" y="1783486"/>
            <a:ext cx="2235198" cy="1200329"/>
          </a:xfrm>
          <a:prstGeom prst="rect">
            <a:avLst/>
          </a:prstGeom>
          <a:noFill/>
          <a:ln w="25400">
            <a:solidFill>
              <a:schemeClr val="accent1">
                <a:shade val="15000"/>
              </a:schemeClr>
            </a:solidFill>
          </a:ln>
        </p:spPr>
        <p:txBody>
          <a:bodyPr wrap="square" rtlCol="0">
            <a:spAutoFit/>
          </a:bodyPr>
          <a:lstStyle/>
          <a:p>
            <a:pPr algn="ctr"/>
            <a:r>
              <a:rPr lang="en-US" dirty="0"/>
              <a:t>Registration page </a:t>
            </a:r>
          </a:p>
          <a:p>
            <a:pPr algn="ctr"/>
            <a:endParaRPr lang="en-US" dirty="0"/>
          </a:p>
          <a:p>
            <a:pPr algn="ctr"/>
            <a:endParaRPr lang="en-US" dirty="0"/>
          </a:p>
          <a:p>
            <a:pPr algn="ctr"/>
            <a:endParaRPr lang="en-US" dirty="0"/>
          </a:p>
        </p:txBody>
      </p:sp>
      <p:sp>
        <p:nvSpPr>
          <p:cNvPr id="10" name="TextBox 9">
            <a:extLst>
              <a:ext uri="{FF2B5EF4-FFF2-40B4-BE49-F238E27FC236}">
                <a16:creationId xmlns:a16="http://schemas.microsoft.com/office/drawing/2014/main" id="{2548A52B-0C6F-B61E-FAFB-3BE671A32653}"/>
              </a:ext>
            </a:extLst>
          </p:cNvPr>
          <p:cNvSpPr txBox="1"/>
          <p:nvPr/>
        </p:nvSpPr>
        <p:spPr>
          <a:xfrm>
            <a:off x="8978676" y="1338550"/>
            <a:ext cx="2351473" cy="3970318"/>
          </a:xfrm>
          <a:prstGeom prst="rect">
            <a:avLst/>
          </a:prstGeom>
          <a:noFill/>
          <a:ln w="25400">
            <a:solidFill>
              <a:schemeClr val="accent1">
                <a:shade val="15000"/>
              </a:schemeClr>
            </a:solidFill>
          </a:ln>
        </p:spPr>
        <p:txBody>
          <a:bodyPr wrap="square" rtlCol="0">
            <a:spAutoFit/>
          </a:bodyPr>
          <a:lstStyle/>
          <a:p>
            <a:pPr algn="ctr"/>
            <a:r>
              <a:rPr lang="en-US" dirty="0"/>
              <a:t>Relying party:</a:t>
            </a:r>
          </a:p>
          <a:p>
            <a:pPr algn="ctr"/>
            <a:r>
              <a:rPr lang="en-US" dirty="0"/>
              <a:t>a website</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13" name="TextBox 12">
            <a:extLst>
              <a:ext uri="{FF2B5EF4-FFF2-40B4-BE49-F238E27FC236}">
                <a16:creationId xmlns:a16="http://schemas.microsoft.com/office/drawing/2014/main" id="{DB67E5E5-7A8B-63CA-2537-E79E5C9C33FE}"/>
              </a:ext>
            </a:extLst>
          </p:cNvPr>
          <p:cNvSpPr txBox="1"/>
          <p:nvPr/>
        </p:nvSpPr>
        <p:spPr>
          <a:xfrm>
            <a:off x="9080937" y="2198317"/>
            <a:ext cx="2144111" cy="1938992"/>
          </a:xfrm>
          <a:prstGeom prst="rect">
            <a:avLst/>
          </a:prstGeom>
          <a:solidFill>
            <a:schemeClr val="bg1"/>
          </a:solidFill>
        </p:spPr>
        <p:txBody>
          <a:bodyPr wrap="square" rtlCol="0">
            <a:spAutoFit/>
          </a:bodyPr>
          <a:lstStyle/>
          <a:p>
            <a:r>
              <a:rPr lang="en-US" sz="2000" dirty="0">
                <a:solidFill>
                  <a:srgbClr val="FF0000"/>
                </a:solidFill>
              </a:rPr>
              <a:t>The session record keeps track of the registration process and contains a challenge</a:t>
            </a:r>
          </a:p>
        </p:txBody>
      </p:sp>
      <p:sp>
        <p:nvSpPr>
          <p:cNvPr id="14" name="TextBox 13">
            <a:extLst>
              <a:ext uri="{FF2B5EF4-FFF2-40B4-BE49-F238E27FC236}">
                <a16:creationId xmlns:a16="http://schemas.microsoft.com/office/drawing/2014/main" id="{8192E872-6DBD-A399-C3E5-B87ED5F2A72E}"/>
              </a:ext>
            </a:extLst>
          </p:cNvPr>
          <p:cNvSpPr txBox="1"/>
          <p:nvPr/>
        </p:nvSpPr>
        <p:spPr>
          <a:xfrm>
            <a:off x="873827" y="1338550"/>
            <a:ext cx="2351473" cy="3970318"/>
          </a:xfrm>
          <a:prstGeom prst="rect">
            <a:avLst/>
          </a:prstGeom>
          <a:noFill/>
          <a:ln w="25400">
            <a:solidFill>
              <a:schemeClr val="accent1">
                <a:shade val="15000"/>
              </a:schemeClr>
            </a:solidFill>
            <a:prstDash val="dash"/>
          </a:ln>
        </p:spPr>
        <p:txBody>
          <a:bodyPr wrap="square" rtlCol="0">
            <a:spAutoFit/>
          </a:bodyPr>
          <a:lstStyle/>
          <a:p>
            <a:pPr algn="ctr"/>
            <a:r>
              <a:rPr lang="en-US" dirty="0"/>
              <a:t>Credential issuer:</a:t>
            </a:r>
          </a:p>
          <a:p>
            <a:pPr algn="ctr"/>
            <a:r>
              <a:rPr lang="en-US" dirty="0"/>
              <a:t>the edge server of the RSTA data center</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Tree>
    <p:extLst>
      <p:ext uri="{BB962C8B-B14F-4D97-AF65-F5344CB8AC3E}">
        <p14:creationId xmlns:p14="http://schemas.microsoft.com/office/powerpoint/2010/main" val="17874338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7724D4-EF51-E5FC-BA2A-70BA5ABBBF2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9234083-AB43-9AEE-55F9-BD7C0AC6F0B7}"/>
              </a:ext>
            </a:extLst>
          </p:cNvPr>
          <p:cNvSpPr txBox="1"/>
          <p:nvPr/>
        </p:nvSpPr>
        <p:spPr>
          <a:xfrm>
            <a:off x="4096623" y="1338550"/>
            <a:ext cx="3998754" cy="3970318"/>
          </a:xfrm>
          <a:prstGeom prst="rect">
            <a:avLst/>
          </a:prstGeom>
          <a:noFill/>
          <a:ln w="25400">
            <a:solidFill>
              <a:schemeClr val="accent1">
                <a:shade val="15000"/>
              </a:schemeClr>
            </a:solidFill>
          </a:ln>
        </p:spPr>
        <p:txBody>
          <a:bodyPr wrap="square" rtlCol="0">
            <a:spAutoFit/>
          </a:bodyPr>
          <a:lstStyle/>
          <a:p>
            <a:pPr algn="ctr"/>
            <a:r>
              <a:rPr lang="en-US" dirty="0"/>
              <a:t>Browser</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3" name="TextBox 2">
            <a:extLst>
              <a:ext uri="{FF2B5EF4-FFF2-40B4-BE49-F238E27FC236}">
                <a16:creationId xmlns:a16="http://schemas.microsoft.com/office/drawing/2014/main" id="{04CBEE66-46B6-FF33-1624-5F576AAFB3A7}"/>
              </a:ext>
            </a:extLst>
          </p:cNvPr>
          <p:cNvSpPr txBox="1"/>
          <p:nvPr/>
        </p:nvSpPr>
        <p:spPr>
          <a:xfrm>
            <a:off x="4261027" y="1783486"/>
            <a:ext cx="1285191" cy="646331"/>
          </a:xfrm>
          <a:prstGeom prst="rect">
            <a:avLst/>
          </a:prstGeom>
          <a:noFill/>
          <a:ln w="25400">
            <a:solidFill>
              <a:schemeClr val="accent1">
                <a:shade val="15000"/>
              </a:schemeClr>
            </a:solidFill>
          </a:ln>
        </p:spPr>
        <p:txBody>
          <a:bodyPr wrap="square" rtlCol="0">
            <a:spAutoFit/>
          </a:bodyPr>
          <a:lstStyle/>
          <a:p>
            <a:pPr algn="ctr"/>
            <a:r>
              <a:rPr lang="en-US" dirty="0"/>
              <a:t>Service</a:t>
            </a:r>
          </a:p>
          <a:p>
            <a:pPr algn="ctr"/>
            <a:r>
              <a:rPr lang="en-US" dirty="0"/>
              <a:t>worker</a:t>
            </a:r>
          </a:p>
        </p:txBody>
      </p:sp>
      <p:sp>
        <p:nvSpPr>
          <p:cNvPr id="4" name="TextBox 3">
            <a:extLst>
              <a:ext uri="{FF2B5EF4-FFF2-40B4-BE49-F238E27FC236}">
                <a16:creationId xmlns:a16="http://schemas.microsoft.com/office/drawing/2014/main" id="{B8BE9212-DB7B-5EB5-3FBA-B1ADCE944A11}"/>
              </a:ext>
            </a:extLst>
          </p:cNvPr>
          <p:cNvSpPr txBox="1"/>
          <p:nvPr/>
        </p:nvSpPr>
        <p:spPr>
          <a:xfrm>
            <a:off x="4261027" y="3131694"/>
            <a:ext cx="3684793" cy="2031325"/>
          </a:xfrm>
          <a:prstGeom prst="rect">
            <a:avLst/>
          </a:prstGeom>
          <a:noFill/>
          <a:ln w="25400">
            <a:solidFill>
              <a:schemeClr val="accent1">
                <a:shade val="15000"/>
              </a:schemeClr>
            </a:solidFill>
          </a:ln>
        </p:spPr>
        <p:txBody>
          <a:bodyPr wrap="square" rtlCol="0">
            <a:spAutoFit/>
          </a:bodyPr>
          <a:lstStyle/>
          <a:p>
            <a:pPr algn="ctr"/>
            <a:r>
              <a:rPr lang="en-US" dirty="0"/>
              <a:t>Local storage</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5" name="TextBox 4">
            <a:extLst>
              <a:ext uri="{FF2B5EF4-FFF2-40B4-BE49-F238E27FC236}">
                <a16:creationId xmlns:a16="http://schemas.microsoft.com/office/drawing/2014/main" id="{4552F644-3D68-8DC6-890F-AA7954458FDB}"/>
              </a:ext>
            </a:extLst>
          </p:cNvPr>
          <p:cNvSpPr txBox="1"/>
          <p:nvPr/>
        </p:nvSpPr>
        <p:spPr>
          <a:xfrm>
            <a:off x="5663844" y="3596839"/>
            <a:ext cx="2180896" cy="646331"/>
          </a:xfrm>
          <a:prstGeom prst="rect">
            <a:avLst/>
          </a:prstGeom>
          <a:noFill/>
          <a:ln w="25400">
            <a:solidFill>
              <a:schemeClr val="accent1">
                <a:shade val="15000"/>
              </a:schemeClr>
            </a:solidFill>
          </a:ln>
        </p:spPr>
        <p:txBody>
          <a:bodyPr wrap="square" rtlCol="0">
            <a:spAutoFit/>
          </a:bodyPr>
          <a:lstStyle/>
          <a:p>
            <a:pPr algn="ctr"/>
            <a:r>
              <a:rPr lang="en-US" dirty="0"/>
              <a:t>Full disclosure</a:t>
            </a:r>
          </a:p>
          <a:p>
            <a:pPr algn="ctr"/>
            <a:r>
              <a:rPr lang="en-US" dirty="0"/>
              <a:t>JSON certificate</a:t>
            </a:r>
          </a:p>
        </p:txBody>
      </p:sp>
      <p:sp>
        <p:nvSpPr>
          <p:cNvPr id="6" name="TextBox 5">
            <a:extLst>
              <a:ext uri="{FF2B5EF4-FFF2-40B4-BE49-F238E27FC236}">
                <a16:creationId xmlns:a16="http://schemas.microsoft.com/office/drawing/2014/main" id="{61F1A0EB-FC7F-60D4-7BB6-0A68AD283943}"/>
              </a:ext>
            </a:extLst>
          </p:cNvPr>
          <p:cNvSpPr txBox="1"/>
          <p:nvPr/>
        </p:nvSpPr>
        <p:spPr>
          <a:xfrm>
            <a:off x="5663844" y="4398304"/>
            <a:ext cx="2180896" cy="646331"/>
          </a:xfrm>
          <a:prstGeom prst="rect">
            <a:avLst/>
          </a:prstGeom>
          <a:noFill/>
          <a:ln w="25400">
            <a:solidFill>
              <a:schemeClr val="accent1">
                <a:shade val="15000"/>
              </a:schemeClr>
            </a:solidFill>
          </a:ln>
        </p:spPr>
        <p:txBody>
          <a:bodyPr wrap="square" rtlCol="0">
            <a:spAutoFit/>
          </a:bodyPr>
          <a:lstStyle/>
          <a:p>
            <a:pPr algn="ctr"/>
            <a:r>
              <a:rPr lang="en-US" dirty="0"/>
              <a:t>Selective disclosure</a:t>
            </a:r>
          </a:p>
          <a:p>
            <a:pPr algn="ctr"/>
            <a:r>
              <a:rPr lang="en-US" dirty="0"/>
              <a:t>JSON certificate</a:t>
            </a:r>
          </a:p>
        </p:txBody>
      </p:sp>
      <p:sp>
        <p:nvSpPr>
          <p:cNvPr id="7" name="TextBox 6">
            <a:extLst>
              <a:ext uri="{FF2B5EF4-FFF2-40B4-BE49-F238E27FC236}">
                <a16:creationId xmlns:a16="http://schemas.microsoft.com/office/drawing/2014/main" id="{2DF58E91-3679-4576-D23B-6215D2F2E6BF}"/>
              </a:ext>
            </a:extLst>
          </p:cNvPr>
          <p:cNvSpPr txBox="1"/>
          <p:nvPr/>
        </p:nvSpPr>
        <p:spPr>
          <a:xfrm>
            <a:off x="4378653" y="3720814"/>
            <a:ext cx="1167565" cy="1200329"/>
          </a:xfrm>
          <a:prstGeom prst="rect">
            <a:avLst/>
          </a:prstGeom>
          <a:noFill/>
          <a:ln w="25400">
            <a:solidFill>
              <a:schemeClr val="accent1">
                <a:shade val="15000"/>
              </a:schemeClr>
            </a:solidFill>
          </a:ln>
        </p:spPr>
        <p:txBody>
          <a:bodyPr wrap="square" rtlCol="0">
            <a:spAutoFit/>
          </a:bodyPr>
          <a:lstStyle/>
          <a:p>
            <a:pPr algn="ctr"/>
            <a:r>
              <a:rPr lang="en-US" dirty="0"/>
              <a:t>Private key</a:t>
            </a:r>
          </a:p>
          <a:p>
            <a:pPr algn="ctr"/>
            <a:endParaRPr lang="en-US" dirty="0"/>
          </a:p>
          <a:p>
            <a:pPr algn="ctr"/>
            <a:endParaRPr lang="en-US" dirty="0"/>
          </a:p>
        </p:txBody>
      </p:sp>
      <p:sp>
        <p:nvSpPr>
          <p:cNvPr id="8" name="TextBox 7">
            <a:extLst>
              <a:ext uri="{FF2B5EF4-FFF2-40B4-BE49-F238E27FC236}">
                <a16:creationId xmlns:a16="http://schemas.microsoft.com/office/drawing/2014/main" id="{2FDD5ABA-F6B3-9087-8A60-9B08E564F167}"/>
              </a:ext>
            </a:extLst>
          </p:cNvPr>
          <p:cNvSpPr txBox="1"/>
          <p:nvPr/>
        </p:nvSpPr>
        <p:spPr>
          <a:xfrm>
            <a:off x="5710622" y="1783486"/>
            <a:ext cx="2235198" cy="1200329"/>
          </a:xfrm>
          <a:prstGeom prst="rect">
            <a:avLst/>
          </a:prstGeom>
          <a:noFill/>
          <a:ln w="25400">
            <a:solidFill>
              <a:schemeClr val="accent1">
                <a:shade val="15000"/>
              </a:schemeClr>
            </a:solidFill>
          </a:ln>
        </p:spPr>
        <p:txBody>
          <a:bodyPr wrap="square" rtlCol="0">
            <a:spAutoFit/>
          </a:bodyPr>
          <a:lstStyle/>
          <a:p>
            <a:pPr algn="ctr"/>
            <a:r>
              <a:rPr lang="en-US" dirty="0"/>
              <a:t>  </a:t>
            </a:r>
          </a:p>
          <a:p>
            <a:pPr algn="ctr"/>
            <a:endParaRPr lang="en-US" dirty="0"/>
          </a:p>
          <a:p>
            <a:pPr algn="ctr"/>
            <a:endParaRPr lang="en-US" dirty="0"/>
          </a:p>
          <a:p>
            <a:pPr algn="ctr"/>
            <a:endParaRPr lang="en-US" dirty="0"/>
          </a:p>
        </p:txBody>
      </p:sp>
      <p:sp>
        <p:nvSpPr>
          <p:cNvPr id="10" name="TextBox 9">
            <a:extLst>
              <a:ext uri="{FF2B5EF4-FFF2-40B4-BE49-F238E27FC236}">
                <a16:creationId xmlns:a16="http://schemas.microsoft.com/office/drawing/2014/main" id="{C0A9E8A7-72FA-4295-DA31-C3243CEA3983}"/>
              </a:ext>
            </a:extLst>
          </p:cNvPr>
          <p:cNvSpPr txBox="1"/>
          <p:nvPr/>
        </p:nvSpPr>
        <p:spPr>
          <a:xfrm>
            <a:off x="8978676" y="1338550"/>
            <a:ext cx="2351473" cy="3970318"/>
          </a:xfrm>
          <a:prstGeom prst="rect">
            <a:avLst/>
          </a:prstGeom>
          <a:noFill/>
          <a:ln w="25400">
            <a:solidFill>
              <a:schemeClr val="accent1">
                <a:shade val="15000"/>
              </a:schemeClr>
            </a:solidFill>
          </a:ln>
        </p:spPr>
        <p:txBody>
          <a:bodyPr wrap="square" rtlCol="0">
            <a:spAutoFit/>
          </a:bodyPr>
          <a:lstStyle/>
          <a:p>
            <a:pPr algn="ctr"/>
            <a:r>
              <a:rPr lang="en-US" dirty="0"/>
              <a:t>Relying party</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cxnSp>
        <p:nvCxnSpPr>
          <p:cNvPr id="9" name="Straight Arrow Connector 8">
            <a:extLst>
              <a:ext uri="{FF2B5EF4-FFF2-40B4-BE49-F238E27FC236}">
                <a16:creationId xmlns:a16="http://schemas.microsoft.com/office/drawing/2014/main" id="{A10D9955-99D7-987A-9905-2642F5FB6961}"/>
              </a:ext>
            </a:extLst>
          </p:cNvPr>
          <p:cNvCxnSpPr>
            <a:cxnSpLocks/>
          </p:cNvCxnSpPr>
          <p:nvPr/>
        </p:nvCxnSpPr>
        <p:spPr>
          <a:xfrm flipH="1">
            <a:off x="7844740" y="2383651"/>
            <a:ext cx="1698653" cy="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A299FFD-F092-9F26-0BD5-FB683E05099A}"/>
              </a:ext>
            </a:extLst>
          </p:cNvPr>
          <p:cNvSpPr txBox="1"/>
          <p:nvPr/>
        </p:nvSpPr>
        <p:spPr>
          <a:xfrm>
            <a:off x="5863022" y="1935886"/>
            <a:ext cx="1981718" cy="923330"/>
          </a:xfrm>
          <a:prstGeom prst="rect">
            <a:avLst/>
          </a:prstGeom>
          <a:noFill/>
          <a:ln w="25400">
            <a:solidFill>
              <a:schemeClr val="accent1">
                <a:shade val="15000"/>
              </a:schemeClr>
            </a:solidFill>
          </a:ln>
        </p:spPr>
        <p:txBody>
          <a:bodyPr wrap="square" rtlCol="0">
            <a:spAutoFit/>
          </a:bodyPr>
          <a:lstStyle/>
          <a:p>
            <a:pPr algn="ctr"/>
            <a:r>
              <a:rPr lang="en-US" dirty="0"/>
              <a:t>JavaScript</a:t>
            </a:r>
          </a:p>
          <a:p>
            <a:pPr algn="ctr"/>
            <a:endParaRPr lang="en-US" dirty="0"/>
          </a:p>
          <a:p>
            <a:pPr algn="ctr"/>
            <a:endParaRPr lang="en-US" dirty="0"/>
          </a:p>
        </p:txBody>
      </p:sp>
      <p:sp>
        <p:nvSpPr>
          <p:cNvPr id="16" name="TextBox 15">
            <a:extLst>
              <a:ext uri="{FF2B5EF4-FFF2-40B4-BE49-F238E27FC236}">
                <a16:creationId xmlns:a16="http://schemas.microsoft.com/office/drawing/2014/main" id="{8750E1AA-8730-ABD6-973A-801186D3AE34}"/>
              </a:ext>
            </a:extLst>
          </p:cNvPr>
          <p:cNvSpPr txBox="1"/>
          <p:nvPr/>
        </p:nvSpPr>
        <p:spPr>
          <a:xfrm>
            <a:off x="9080937" y="1789737"/>
            <a:ext cx="2144111" cy="3477875"/>
          </a:xfrm>
          <a:prstGeom prst="rect">
            <a:avLst/>
          </a:prstGeom>
          <a:solidFill>
            <a:schemeClr val="bg1"/>
          </a:solidFill>
        </p:spPr>
        <p:txBody>
          <a:bodyPr wrap="square" rtlCol="0">
            <a:spAutoFit/>
          </a:bodyPr>
          <a:lstStyle/>
          <a:p>
            <a:r>
              <a:rPr lang="en-US" sz="2000" dirty="0">
                <a:solidFill>
                  <a:srgbClr val="FF0000"/>
                </a:solidFill>
              </a:rPr>
              <a:t>RP performs a “POST redirection”, downloading a code-only page with hidden form that targets the request endpoint of the selective disclosure credential</a:t>
            </a:r>
          </a:p>
        </p:txBody>
      </p:sp>
      <p:sp>
        <p:nvSpPr>
          <p:cNvPr id="12" name="TextBox 11">
            <a:extLst>
              <a:ext uri="{FF2B5EF4-FFF2-40B4-BE49-F238E27FC236}">
                <a16:creationId xmlns:a16="http://schemas.microsoft.com/office/drawing/2014/main" id="{B0D80E62-038D-BABF-E370-3CFBC087D8FB}"/>
              </a:ext>
            </a:extLst>
          </p:cNvPr>
          <p:cNvSpPr txBox="1"/>
          <p:nvPr/>
        </p:nvSpPr>
        <p:spPr>
          <a:xfrm>
            <a:off x="873827" y="1338550"/>
            <a:ext cx="2351473" cy="3970318"/>
          </a:xfrm>
          <a:prstGeom prst="rect">
            <a:avLst/>
          </a:prstGeom>
          <a:noFill/>
          <a:ln w="25400">
            <a:solidFill>
              <a:schemeClr val="accent1">
                <a:shade val="15000"/>
              </a:schemeClr>
            </a:solidFill>
            <a:prstDash val="dash"/>
          </a:ln>
        </p:spPr>
        <p:txBody>
          <a:bodyPr wrap="square" rtlCol="0">
            <a:spAutoFit/>
          </a:bodyPr>
          <a:lstStyle/>
          <a:p>
            <a:pPr algn="ctr"/>
            <a:r>
              <a:rPr lang="en-US" dirty="0"/>
              <a:t>Credential issuer:</a:t>
            </a:r>
          </a:p>
          <a:p>
            <a:pPr algn="ctr"/>
            <a:r>
              <a:rPr lang="en-US" dirty="0"/>
              <a:t>the edge server of the RSTA data center</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Tree>
    <p:extLst>
      <p:ext uri="{BB962C8B-B14F-4D97-AF65-F5344CB8AC3E}">
        <p14:creationId xmlns:p14="http://schemas.microsoft.com/office/powerpoint/2010/main" val="421065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F91D71-90A3-0751-149E-BF8B32933C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B09FA8-FAF6-EFC0-0883-6F498C3CB70A}"/>
              </a:ext>
            </a:extLst>
          </p:cNvPr>
          <p:cNvSpPr>
            <a:spLocks noGrp="1"/>
          </p:cNvSpPr>
          <p:nvPr>
            <p:ph type="title"/>
          </p:nvPr>
        </p:nvSpPr>
        <p:spPr>
          <a:xfrm>
            <a:off x="838200" y="271606"/>
            <a:ext cx="10515600" cy="1325563"/>
          </a:xfrm>
        </p:spPr>
        <p:txBody>
          <a:bodyPr/>
          <a:lstStyle/>
          <a:p>
            <a:pPr algn="ctr"/>
            <a:r>
              <a:rPr lang="en-US" b="1" dirty="0">
                <a:solidFill>
                  <a:schemeClr val="accent6"/>
                </a:solidFill>
              </a:rPr>
              <a:t>This demonstration</a:t>
            </a:r>
            <a:endParaRPr lang="en-US" dirty="0"/>
          </a:p>
        </p:txBody>
      </p:sp>
      <p:sp>
        <p:nvSpPr>
          <p:cNvPr id="3" name="Content Placeholder 2">
            <a:extLst>
              <a:ext uri="{FF2B5EF4-FFF2-40B4-BE49-F238E27FC236}">
                <a16:creationId xmlns:a16="http://schemas.microsoft.com/office/drawing/2014/main" id="{26B5A287-4835-C593-45AA-C731B57D05B1}"/>
              </a:ext>
            </a:extLst>
          </p:cNvPr>
          <p:cNvSpPr>
            <a:spLocks noGrp="1"/>
          </p:cNvSpPr>
          <p:nvPr>
            <p:ph idx="1"/>
          </p:nvPr>
        </p:nvSpPr>
        <p:spPr>
          <a:xfrm>
            <a:off x="838200" y="1732106"/>
            <a:ext cx="10515600" cy="4351338"/>
          </a:xfrm>
        </p:spPr>
        <p:txBody>
          <a:bodyPr>
            <a:normAutofit fontScale="92500" lnSpcReduction="20000"/>
          </a:bodyPr>
          <a:lstStyle/>
          <a:p>
            <a:r>
              <a:rPr lang="en-US" sz="3200" dirty="0"/>
              <a:t>In this demo, a driver’s license credential is issued as a full disclosure JSON certificate and as a selective disclosure JSON certificate</a:t>
            </a:r>
          </a:p>
          <a:p>
            <a:r>
              <a:rPr lang="en-US" sz="3200" dirty="0"/>
              <a:t>The credential is issued after the driver scans a QR code shown at the RSTA office after passing the driver’s exam</a:t>
            </a:r>
          </a:p>
          <a:p>
            <a:r>
              <a:rPr lang="en-US" sz="3200" dirty="0"/>
              <a:t>The selective disclosure format if used for registration to a website</a:t>
            </a:r>
          </a:p>
          <a:p>
            <a:r>
              <a:rPr lang="en-US" sz="3200" dirty="0"/>
              <a:t>The full disclosure format is used for presentation to a traffic police officer who displays a QR code</a:t>
            </a:r>
          </a:p>
          <a:p>
            <a:pPr lvl="1"/>
            <a:r>
              <a:rPr lang="en-US" dirty="0"/>
              <a:t>NOTE: the selective disclosure format could be used instead with disclosure of all attributes; but the full disclosure format may be preferred instead by the RP for simplicity of implementation</a:t>
            </a:r>
          </a:p>
          <a:p>
            <a:endParaRPr lang="en-US" sz="3200" dirty="0"/>
          </a:p>
          <a:p>
            <a:pPr lvl="1"/>
            <a:endParaRPr lang="en-US" sz="2800" dirty="0"/>
          </a:p>
          <a:p>
            <a:pPr lvl="1"/>
            <a:endParaRPr lang="en-US" sz="3200" dirty="0"/>
          </a:p>
        </p:txBody>
      </p:sp>
    </p:spTree>
    <p:extLst>
      <p:ext uri="{BB962C8B-B14F-4D97-AF65-F5344CB8AC3E}">
        <p14:creationId xmlns:p14="http://schemas.microsoft.com/office/powerpoint/2010/main" val="33175040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473FBE-EAB6-0C47-D2A0-052303370FD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27FA6E1-79B6-4EE7-F636-C3FE0C6C5DE5}"/>
              </a:ext>
            </a:extLst>
          </p:cNvPr>
          <p:cNvSpPr txBox="1"/>
          <p:nvPr/>
        </p:nvSpPr>
        <p:spPr>
          <a:xfrm>
            <a:off x="4096623" y="1338550"/>
            <a:ext cx="3998754" cy="3970318"/>
          </a:xfrm>
          <a:prstGeom prst="rect">
            <a:avLst/>
          </a:prstGeom>
          <a:noFill/>
          <a:ln w="25400">
            <a:solidFill>
              <a:schemeClr val="accent1">
                <a:shade val="15000"/>
              </a:schemeClr>
            </a:solidFill>
          </a:ln>
        </p:spPr>
        <p:txBody>
          <a:bodyPr wrap="square" rtlCol="0">
            <a:spAutoFit/>
          </a:bodyPr>
          <a:lstStyle/>
          <a:p>
            <a:pPr algn="ctr"/>
            <a:r>
              <a:rPr lang="en-US" dirty="0"/>
              <a:t>Browser</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3" name="TextBox 2">
            <a:extLst>
              <a:ext uri="{FF2B5EF4-FFF2-40B4-BE49-F238E27FC236}">
                <a16:creationId xmlns:a16="http://schemas.microsoft.com/office/drawing/2014/main" id="{9737ECF8-ECB4-0714-1F58-129B6318473F}"/>
              </a:ext>
            </a:extLst>
          </p:cNvPr>
          <p:cNvSpPr txBox="1"/>
          <p:nvPr/>
        </p:nvSpPr>
        <p:spPr>
          <a:xfrm>
            <a:off x="4261027" y="1783486"/>
            <a:ext cx="1285191" cy="646331"/>
          </a:xfrm>
          <a:prstGeom prst="rect">
            <a:avLst/>
          </a:prstGeom>
          <a:noFill/>
          <a:ln w="25400">
            <a:solidFill>
              <a:schemeClr val="accent1">
                <a:shade val="15000"/>
              </a:schemeClr>
            </a:solidFill>
          </a:ln>
        </p:spPr>
        <p:txBody>
          <a:bodyPr wrap="square" rtlCol="0">
            <a:spAutoFit/>
          </a:bodyPr>
          <a:lstStyle/>
          <a:p>
            <a:pPr algn="ctr"/>
            <a:r>
              <a:rPr lang="en-US" dirty="0"/>
              <a:t>Service</a:t>
            </a:r>
          </a:p>
          <a:p>
            <a:pPr algn="ctr"/>
            <a:r>
              <a:rPr lang="en-US" dirty="0"/>
              <a:t>worker</a:t>
            </a:r>
          </a:p>
        </p:txBody>
      </p:sp>
      <p:sp>
        <p:nvSpPr>
          <p:cNvPr id="4" name="TextBox 3">
            <a:extLst>
              <a:ext uri="{FF2B5EF4-FFF2-40B4-BE49-F238E27FC236}">
                <a16:creationId xmlns:a16="http://schemas.microsoft.com/office/drawing/2014/main" id="{0115C53B-7A2E-B69A-B871-8E2BC78552BE}"/>
              </a:ext>
            </a:extLst>
          </p:cNvPr>
          <p:cNvSpPr txBox="1"/>
          <p:nvPr/>
        </p:nvSpPr>
        <p:spPr>
          <a:xfrm>
            <a:off x="4261027" y="3131694"/>
            <a:ext cx="3684793" cy="2031325"/>
          </a:xfrm>
          <a:prstGeom prst="rect">
            <a:avLst/>
          </a:prstGeom>
          <a:noFill/>
          <a:ln w="25400">
            <a:solidFill>
              <a:schemeClr val="accent1">
                <a:shade val="15000"/>
              </a:schemeClr>
            </a:solidFill>
          </a:ln>
        </p:spPr>
        <p:txBody>
          <a:bodyPr wrap="square" rtlCol="0">
            <a:spAutoFit/>
          </a:bodyPr>
          <a:lstStyle/>
          <a:p>
            <a:pPr algn="ctr"/>
            <a:r>
              <a:rPr lang="en-US" dirty="0"/>
              <a:t>Local storage</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5" name="TextBox 4">
            <a:extLst>
              <a:ext uri="{FF2B5EF4-FFF2-40B4-BE49-F238E27FC236}">
                <a16:creationId xmlns:a16="http://schemas.microsoft.com/office/drawing/2014/main" id="{01EC80F8-BE7E-E80A-4B7F-BC7963EC13C4}"/>
              </a:ext>
            </a:extLst>
          </p:cNvPr>
          <p:cNvSpPr txBox="1"/>
          <p:nvPr/>
        </p:nvSpPr>
        <p:spPr>
          <a:xfrm>
            <a:off x="5663844" y="3596839"/>
            <a:ext cx="2180896" cy="646331"/>
          </a:xfrm>
          <a:prstGeom prst="rect">
            <a:avLst/>
          </a:prstGeom>
          <a:noFill/>
          <a:ln w="25400">
            <a:solidFill>
              <a:schemeClr val="accent1">
                <a:shade val="15000"/>
              </a:schemeClr>
            </a:solidFill>
          </a:ln>
        </p:spPr>
        <p:txBody>
          <a:bodyPr wrap="square" rtlCol="0">
            <a:spAutoFit/>
          </a:bodyPr>
          <a:lstStyle/>
          <a:p>
            <a:pPr algn="ctr"/>
            <a:r>
              <a:rPr lang="en-US" dirty="0"/>
              <a:t>Full disclosure</a:t>
            </a:r>
          </a:p>
          <a:p>
            <a:pPr algn="ctr"/>
            <a:r>
              <a:rPr lang="en-US" dirty="0"/>
              <a:t>JSON certificate</a:t>
            </a:r>
          </a:p>
        </p:txBody>
      </p:sp>
      <p:sp>
        <p:nvSpPr>
          <p:cNvPr id="6" name="TextBox 5">
            <a:extLst>
              <a:ext uri="{FF2B5EF4-FFF2-40B4-BE49-F238E27FC236}">
                <a16:creationId xmlns:a16="http://schemas.microsoft.com/office/drawing/2014/main" id="{CEEDF43B-3C1F-6AF9-2B13-19F075D00379}"/>
              </a:ext>
            </a:extLst>
          </p:cNvPr>
          <p:cNvSpPr txBox="1"/>
          <p:nvPr/>
        </p:nvSpPr>
        <p:spPr>
          <a:xfrm>
            <a:off x="5663844" y="4398304"/>
            <a:ext cx="2180896" cy="646331"/>
          </a:xfrm>
          <a:prstGeom prst="rect">
            <a:avLst/>
          </a:prstGeom>
          <a:noFill/>
          <a:ln w="25400">
            <a:solidFill>
              <a:schemeClr val="accent1">
                <a:shade val="15000"/>
              </a:schemeClr>
            </a:solidFill>
          </a:ln>
        </p:spPr>
        <p:txBody>
          <a:bodyPr wrap="square" rtlCol="0">
            <a:spAutoFit/>
          </a:bodyPr>
          <a:lstStyle/>
          <a:p>
            <a:pPr algn="ctr"/>
            <a:r>
              <a:rPr lang="en-US" dirty="0"/>
              <a:t>Selective disclosure</a:t>
            </a:r>
          </a:p>
          <a:p>
            <a:pPr algn="ctr"/>
            <a:r>
              <a:rPr lang="en-US" dirty="0"/>
              <a:t>JSON certificate</a:t>
            </a:r>
          </a:p>
        </p:txBody>
      </p:sp>
      <p:sp>
        <p:nvSpPr>
          <p:cNvPr id="7" name="TextBox 6">
            <a:extLst>
              <a:ext uri="{FF2B5EF4-FFF2-40B4-BE49-F238E27FC236}">
                <a16:creationId xmlns:a16="http://schemas.microsoft.com/office/drawing/2014/main" id="{655656F2-E62D-6D32-9179-2EE061309C38}"/>
              </a:ext>
            </a:extLst>
          </p:cNvPr>
          <p:cNvSpPr txBox="1"/>
          <p:nvPr/>
        </p:nvSpPr>
        <p:spPr>
          <a:xfrm>
            <a:off x="4378653" y="3720814"/>
            <a:ext cx="1167565" cy="1200329"/>
          </a:xfrm>
          <a:prstGeom prst="rect">
            <a:avLst/>
          </a:prstGeom>
          <a:noFill/>
          <a:ln w="25400">
            <a:solidFill>
              <a:schemeClr val="accent1">
                <a:shade val="15000"/>
              </a:schemeClr>
            </a:solidFill>
          </a:ln>
        </p:spPr>
        <p:txBody>
          <a:bodyPr wrap="square" rtlCol="0">
            <a:spAutoFit/>
          </a:bodyPr>
          <a:lstStyle/>
          <a:p>
            <a:pPr algn="ctr"/>
            <a:r>
              <a:rPr lang="en-US" dirty="0"/>
              <a:t>Private key</a:t>
            </a:r>
          </a:p>
          <a:p>
            <a:pPr algn="ctr"/>
            <a:endParaRPr lang="en-US" dirty="0"/>
          </a:p>
          <a:p>
            <a:pPr algn="ctr"/>
            <a:endParaRPr lang="en-US" dirty="0"/>
          </a:p>
        </p:txBody>
      </p:sp>
      <p:sp>
        <p:nvSpPr>
          <p:cNvPr id="8" name="TextBox 7">
            <a:extLst>
              <a:ext uri="{FF2B5EF4-FFF2-40B4-BE49-F238E27FC236}">
                <a16:creationId xmlns:a16="http://schemas.microsoft.com/office/drawing/2014/main" id="{E071A813-8A6B-CB19-5443-88AA030C077F}"/>
              </a:ext>
            </a:extLst>
          </p:cNvPr>
          <p:cNvSpPr txBox="1"/>
          <p:nvPr/>
        </p:nvSpPr>
        <p:spPr>
          <a:xfrm>
            <a:off x="5710622" y="1783486"/>
            <a:ext cx="2235198" cy="1200329"/>
          </a:xfrm>
          <a:prstGeom prst="rect">
            <a:avLst/>
          </a:prstGeom>
          <a:noFill/>
          <a:ln w="25400">
            <a:solidFill>
              <a:schemeClr val="accent1">
                <a:shade val="15000"/>
              </a:schemeClr>
            </a:solidFill>
          </a:ln>
        </p:spPr>
        <p:txBody>
          <a:bodyPr wrap="square" rtlCol="0">
            <a:spAutoFit/>
          </a:bodyPr>
          <a:lstStyle/>
          <a:p>
            <a:pPr algn="ctr"/>
            <a:r>
              <a:rPr lang="en-US" dirty="0"/>
              <a:t>  </a:t>
            </a:r>
          </a:p>
          <a:p>
            <a:pPr algn="ctr"/>
            <a:endParaRPr lang="en-US" dirty="0"/>
          </a:p>
          <a:p>
            <a:pPr algn="ctr"/>
            <a:endParaRPr lang="en-US" dirty="0"/>
          </a:p>
          <a:p>
            <a:pPr algn="ctr"/>
            <a:endParaRPr lang="en-US" dirty="0"/>
          </a:p>
        </p:txBody>
      </p:sp>
      <p:sp>
        <p:nvSpPr>
          <p:cNvPr id="10" name="TextBox 9">
            <a:extLst>
              <a:ext uri="{FF2B5EF4-FFF2-40B4-BE49-F238E27FC236}">
                <a16:creationId xmlns:a16="http://schemas.microsoft.com/office/drawing/2014/main" id="{AFB3D429-0B76-6E3E-C3FB-CCC9EA336F3C}"/>
              </a:ext>
            </a:extLst>
          </p:cNvPr>
          <p:cNvSpPr txBox="1"/>
          <p:nvPr/>
        </p:nvSpPr>
        <p:spPr>
          <a:xfrm>
            <a:off x="8978676" y="1338550"/>
            <a:ext cx="2351473" cy="3970318"/>
          </a:xfrm>
          <a:prstGeom prst="rect">
            <a:avLst/>
          </a:prstGeom>
          <a:noFill/>
          <a:ln w="25400">
            <a:solidFill>
              <a:schemeClr val="accent1">
                <a:shade val="15000"/>
              </a:schemeClr>
            </a:solidFill>
          </a:ln>
        </p:spPr>
        <p:txBody>
          <a:bodyPr wrap="square" rtlCol="0">
            <a:spAutoFit/>
          </a:bodyPr>
          <a:lstStyle/>
          <a:p>
            <a:pPr algn="ctr"/>
            <a:r>
              <a:rPr lang="en-US" dirty="0"/>
              <a:t>Relying party</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13" name="TextBox 12">
            <a:extLst>
              <a:ext uri="{FF2B5EF4-FFF2-40B4-BE49-F238E27FC236}">
                <a16:creationId xmlns:a16="http://schemas.microsoft.com/office/drawing/2014/main" id="{144AF97E-8DA4-5D19-C9E6-161207099BB9}"/>
              </a:ext>
            </a:extLst>
          </p:cNvPr>
          <p:cNvSpPr txBox="1"/>
          <p:nvPr/>
        </p:nvSpPr>
        <p:spPr>
          <a:xfrm>
            <a:off x="5863022" y="1935886"/>
            <a:ext cx="1981718" cy="923330"/>
          </a:xfrm>
          <a:prstGeom prst="rect">
            <a:avLst/>
          </a:prstGeom>
          <a:noFill/>
          <a:ln w="25400">
            <a:solidFill>
              <a:schemeClr val="accent1">
                <a:shade val="15000"/>
              </a:schemeClr>
            </a:solidFill>
          </a:ln>
        </p:spPr>
        <p:txBody>
          <a:bodyPr wrap="square" rtlCol="0">
            <a:spAutoFit/>
          </a:bodyPr>
          <a:lstStyle/>
          <a:p>
            <a:pPr algn="ctr"/>
            <a:r>
              <a:rPr lang="en-US" dirty="0"/>
              <a:t>JavaScript</a:t>
            </a:r>
          </a:p>
          <a:p>
            <a:pPr algn="ctr"/>
            <a:endParaRPr lang="en-US" dirty="0"/>
          </a:p>
          <a:p>
            <a:pPr algn="ctr"/>
            <a:endParaRPr lang="en-US" dirty="0"/>
          </a:p>
        </p:txBody>
      </p:sp>
      <p:sp>
        <p:nvSpPr>
          <p:cNvPr id="16" name="TextBox 15">
            <a:extLst>
              <a:ext uri="{FF2B5EF4-FFF2-40B4-BE49-F238E27FC236}">
                <a16:creationId xmlns:a16="http://schemas.microsoft.com/office/drawing/2014/main" id="{B3AFAFA4-D1C8-523F-60B5-1EB54586E890}"/>
              </a:ext>
            </a:extLst>
          </p:cNvPr>
          <p:cNvSpPr txBox="1"/>
          <p:nvPr/>
        </p:nvSpPr>
        <p:spPr>
          <a:xfrm>
            <a:off x="5363110" y="2468289"/>
            <a:ext cx="3277456" cy="1938992"/>
          </a:xfrm>
          <a:prstGeom prst="rect">
            <a:avLst/>
          </a:prstGeom>
          <a:solidFill>
            <a:schemeClr val="bg1"/>
          </a:solidFill>
        </p:spPr>
        <p:txBody>
          <a:bodyPr wrap="square" rtlCol="0">
            <a:spAutoFit/>
          </a:bodyPr>
          <a:lstStyle/>
          <a:p>
            <a:r>
              <a:rPr lang="en-US" sz="2000" dirty="0">
                <a:solidFill>
                  <a:srgbClr val="FF0000"/>
                </a:solidFill>
              </a:rPr>
              <a:t>Hidden fields in the form include the session ID, the desired attributes, the challenge and the URL of the callback endpoint</a:t>
            </a:r>
          </a:p>
          <a:p>
            <a:endParaRPr lang="en-US" sz="2000" dirty="0">
              <a:solidFill>
                <a:srgbClr val="FF0000"/>
              </a:solidFill>
            </a:endParaRPr>
          </a:p>
        </p:txBody>
      </p:sp>
      <p:sp>
        <p:nvSpPr>
          <p:cNvPr id="12" name="TextBox 11">
            <a:extLst>
              <a:ext uri="{FF2B5EF4-FFF2-40B4-BE49-F238E27FC236}">
                <a16:creationId xmlns:a16="http://schemas.microsoft.com/office/drawing/2014/main" id="{680F2BD2-7E72-2FB0-97B8-A01E84FCE4A5}"/>
              </a:ext>
            </a:extLst>
          </p:cNvPr>
          <p:cNvSpPr txBox="1"/>
          <p:nvPr/>
        </p:nvSpPr>
        <p:spPr>
          <a:xfrm>
            <a:off x="873827" y="1338550"/>
            <a:ext cx="2351473" cy="3970318"/>
          </a:xfrm>
          <a:prstGeom prst="rect">
            <a:avLst/>
          </a:prstGeom>
          <a:noFill/>
          <a:ln w="25400">
            <a:solidFill>
              <a:schemeClr val="accent1">
                <a:shade val="15000"/>
              </a:schemeClr>
            </a:solidFill>
            <a:prstDash val="dash"/>
          </a:ln>
        </p:spPr>
        <p:txBody>
          <a:bodyPr wrap="square" rtlCol="0">
            <a:spAutoFit/>
          </a:bodyPr>
          <a:lstStyle/>
          <a:p>
            <a:pPr algn="ctr"/>
            <a:r>
              <a:rPr lang="en-US" dirty="0"/>
              <a:t>Credential issuer:</a:t>
            </a:r>
          </a:p>
          <a:p>
            <a:pPr algn="ctr"/>
            <a:r>
              <a:rPr lang="en-US" dirty="0"/>
              <a:t>the edge server of the RSTA data center</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Tree>
    <p:extLst>
      <p:ext uri="{BB962C8B-B14F-4D97-AF65-F5344CB8AC3E}">
        <p14:creationId xmlns:p14="http://schemas.microsoft.com/office/powerpoint/2010/main" val="32377941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237ACE-3730-6602-FDA1-24F01D7BE13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8568713-6EB6-3BB5-B3D1-27E4DB99ACF1}"/>
              </a:ext>
            </a:extLst>
          </p:cNvPr>
          <p:cNvSpPr txBox="1"/>
          <p:nvPr/>
        </p:nvSpPr>
        <p:spPr>
          <a:xfrm>
            <a:off x="4096623" y="1338550"/>
            <a:ext cx="3998754" cy="3970318"/>
          </a:xfrm>
          <a:prstGeom prst="rect">
            <a:avLst/>
          </a:prstGeom>
          <a:noFill/>
          <a:ln w="25400">
            <a:solidFill>
              <a:schemeClr val="accent1">
                <a:shade val="15000"/>
              </a:schemeClr>
            </a:solidFill>
          </a:ln>
        </p:spPr>
        <p:txBody>
          <a:bodyPr wrap="square" rtlCol="0">
            <a:spAutoFit/>
          </a:bodyPr>
          <a:lstStyle/>
          <a:p>
            <a:pPr algn="ctr"/>
            <a:r>
              <a:rPr lang="en-US" dirty="0"/>
              <a:t>Browser</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3" name="TextBox 2">
            <a:extLst>
              <a:ext uri="{FF2B5EF4-FFF2-40B4-BE49-F238E27FC236}">
                <a16:creationId xmlns:a16="http://schemas.microsoft.com/office/drawing/2014/main" id="{8BEC9AB8-9CC3-E7C7-6506-8BA070E84682}"/>
              </a:ext>
            </a:extLst>
          </p:cNvPr>
          <p:cNvSpPr txBox="1"/>
          <p:nvPr/>
        </p:nvSpPr>
        <p:spPr>
          <a:xfrm>
            <a:off x="4261027" y="1783486"/>
            <a:ext cx="1285191" cy="646331"/>
          </a:xfrm>
          <a:prstGeom prst="rect">
            <a:avLst/>
          </a:prstGeom>
          <a:noFill/>
          <a:ln w="25400">
            <a:solidFill>
              <a:schemeClr val="accent1">
                <a:shade val="15000"/>
              </a:schemeClr>
            </a:solidFill>
          </a:ln>
        </p:spPr>
        <p:txBody>
          <a:bodyPr wrap="square" rtlCol="0">
            <a:spAutoFit/>
          </a:bodyPr>
          <a:lstStyle/>
          <a:p>
            <a:pPr algn="ctr"/>
            <a:r>
              <a:rPr lang="en-US" dirty="0"/>
              <a:t>Service</a:t>
            </a:r>
          </a:p>
          <a:p>
            <a:pPr algn="ctr"/>
            <a:r>
              <a:rPr lang="en-US" dirty="0"/>
              <a:t>worker</a:t>
            </a:r>
          </a:p>
        </p:txBody>
      </p:sp>
      <p:sp>
        <p:nvSpPr>
          <p:cNvPr id="4" name="TextBox 3">
            <a:extLst>
              <a:ext uri="{FF2B5EF4-FFF2-40B4-BE49-F238E27FC236}">
                <a16:creationId xmlns:a16="http://schemas.microsoft.com/office/drawing/2014/main" id="{6F5A4EAA-750D-29B1-7642-DCF83FC49CBB}"/>
              </a:ext>
            </a:extLst>
          </p:cNvPr>
          <p:cNvSpPr txBox="1"/>
          <p:nvPr/>
        </p:nvSpPr>
        <p:spPr>
          <a:xfrm>
            <a:off x="4261027" y="3131694"/>
            <a:ext cx="3684793" cy="2031325"/>
          </a:xfrm>
          <a:prstGeom prst="rect">
            <a:avLst/>
          </a:prstGeom>
          <a:noFill/>
          <a:ln w="25400">
            <a:solidFill>
              <a:schemeClr val="accent1">
                <a:shade val="15000"/>
              </a:schemeClr>
            </a:solidFill>
          </a:ln>
        </p:spPr>
        <p:txBody>
          <a:bodyPr wrap="square" rtlCol="0">
            <a:spAutoFit/>
          </a:bodyPr>
          <a:lstStyle/>
          <a:p>
            <a:pPr algn="ctr"/>
            <a:r>
              <a:rPr lang="en-US" dirty="0"/>
              <a:t>Local storage</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5" name="TextBox 4">
            <a:extLst>
              <a:ext uri="{FF2B5EF4-FFF2-40B4-BE49-F238E27FC236}">
                <a16:creationId xmlns:a16="http://schemas.microsoft.com/office/drawing/2014/main" id="{BA541BAE-73FA-0E9B-A341-3292A4BC2AD8}"/>
              </a:ext>
            </a:extLst>
          </p:cNvPr>
          <p:cNvSpPr txBox="1"/>
          <p:nvPr/>
        </p:nvSpPr>
        <p:spPr>
          <a:xfrm>
            <a:off x="5663844" y="3596839"/>
            <a:ext cx="2180896" cy="646331"/>
          </a:xfrm>
          <a:prstGeom prst="rect">
            <a:avLst/>
          </a:prstGeom>
          <a:noFill/>
          <a:ln w="25400">
            <a:solidFill>
              <a:schemeClr val="accent1">
                <a:shade val="15000"/>
              </a:schemeClr>
            </a:solidFill>
          </a:ln>
        </p:spPr>
        <p:txBody>
          <a:bodyPr wrap="square" rtlCol="0">
            <a:spAutoFit/>
          </a:bodyPr>
          <a:lstStyle/>
          <a:p>
            <a:pPr algn="ctr"/>
            <a:r>
              <a:rPr lang="en-US" dirty="0"/>
              <a:t>Full disclosure</a:t>
            </a:r>
          </a:p>
          <a:p>
            <a:pPr algn="ctr"/>
            <a:r>
              <a:rPr lang="en-US" dirty="0"/>
              <a:t>JSON certificate</a:t>
            </a:r>
          </a:p>
        </p:txBody>
      </p:sp>
      <p:sp>
        <p:nvSpPr>
          <p:cNvPr id="6" name="TextBox 5">
            <a:extLst>
              <a:ext uri="{FF2B5EF4-FFF2-40B4-BE49-F238E27FC236}">
                <a16:creationId xmlns:a16="http://schemas.microsoft.com/office/drawing/2014/main" id="{81F15A95-B6D2-1D8B-1E8A-0FB528DD0E68}"/>
              </a:ext>
            </a:extLst>
          </p:cNvPr>
          <p:cNvSpPr txBox="1"/>
          <p:nvPr/>
        </p:nvSpPr>
        <p:spPr>
          <a:xfrm>
            <a:off x="5663844" y="4398304"/>
            <a:ext cx="2180896" cy="646331"/>
          </a:xfrm>
          <a:prstGeom prst="rect">
            <a:avLst/>
          </a:prstGeom>
          <a:noFill/>
          <a:ln w="25400">
            <a:solidFill>
              <a:schemeClr val="accent1">
                <a:shade val="15000"/>
              </a:schemeClr>
            </a:solidFill>
          </a:ln>
        </p:spPr>
        <p:txBody>
          <a:bodyPr wrap="square" rtlCol="0">
            <a:spAutoFit/>
          </a:bodyPr>
          <a:lstStyle/>
          <a:p>
            <a:pPr algn="ctr"/>
            <a:r>
              <a:rPr lang="en-US" dirty="0"/>
              <a:t>Selective disclosure</a:t>
            </a:r>
          </a:p>
          <a:p>
            <a:pPr algn="ctr"/>
            <a:r>
              <a:rPr lang="en-US" dirty="0"/>
              <a:t>JSON certificate</a:t>
            </a:r>
          </a:p>
        </p:txBody>
      </p:sp>
      <p:sp>
        <p:nvSpPr>
          <p:cNvPr id="7" name="TextBox 6">
            <a:extLst>
              <a:ext uri="{FF2B5EF4-FFF2-40B4-BE49-F238E27FC236}">
                <a16:creationId xmlns:a16="http://schemas.microsoft.com/office/drawing/2014/main" id="{95127B2F-98FB-5108-24C2-754CBF46600E}"/>
              </a:ext>
            </a:extLst>
          </p:cNvPr>
          <p:cNvSpPr txBox="1"/>
          <p:nvPr/>
        </p:nvSpPr>
        <p:spPr>
          <a:xfrm>
            <a:off x="4378653" y="3720814"/>
            <a:ext cx="1167565" cy="1200329"/>
          </a:xfrm>
          <a:prstGeom prst="rect">
            <a:avLst/>
          </a:prstGeom>
          <a:noFill/>
          <a:ln w="25400">
            <a:solidFill>
              <a:schemeClr val="accent1">
                <a:shade val="15000"/>
              </a:schemeClr>
            </a:solidFill>
          </a:ln>
        </p:spPr>
        <p:txBody>
          <a:bodyPr wrap="square" rtlCol="0">
            <a:spAutoFit/>
          </a:bodyPr>
          <a:lstStyle/>
          <a:p>
            <a:pPr algn="ctr"/>
            <a:r>
              <a:rPr lang="en-US" dirty="0"/>
              <a:t>Private key</a:t>
            </a:r>
          </a:p>
          <a:p>
            <a:pPr algn="ctr"/>
            <a:endParaRPr lang="en-US" dirty="0"/>
          </a:p>
          <a:p>
            <a:pPr algn="ctr"/>
            <a:endParaRPr lang="en-US" dirty="0"/>
          </a:p>
        </p:txBody>
      </p:sp>
      <p:sp>
        <p:nvSpPr>
          <p:cNvPr id="8" name="TextBox 7">
            <a:extLst>
              <a:ext uri="{FF2B5EF4-FFF2-40B4-BE49-F238E27FC236}">
                <a16:creationId xmlns:a16="http://schemas.microsoft.com/office/drawing/2014/main" id="{A8D7E0CF-C172-E406-2C69-5ACEA2970764}"/>
              </a:ext>
            </a:extLst>
          </p:cNvPr>
          <p:cNvSpPr txBox="1"/>
          <p:nvPr/>
        </p:nvSpPr>
        <p:spPr>
          <a:xfrm>
            <a:off x="5710622" y="1783486"/>
            <a:ext cx="2235198" cy="1200329"/>
          </a:xfrm>
          <a:prstGeom prst="rect">
            <a:avLst/>
          </a:prstGeom>
          <a:noFill/>
          <a:ln w="25400">
            <a:solidFill>
              <a:schemeClr val="accent1">
                <a:shade val="15000"/>
              </a:schemeClr>
            </a:solidFill>
          </a:ln>
        </p:spPr>
        <p:txBody>
          <a:bodyPr wrap="square" rtlCol="0">
            <a:spAutoFit/>
          </a:bodyPr>
          <a:lstStyle/>
          <a:p>
            <a:pPr algn="ctr"/>
            <a:r>
              <a:rPr lang="en-US" dirty="0"/>
              <a:t>  </a:t>
            </a:r>
          </a:p>
          <a:p>
            <a:pPr algn="ctr"/>
            <a:endParaRPr lang="en-US" dirty="0"/>
          </a:p>
          <a:p>
            <a:pPr algn="ctr"/>
            <a:endParaRPr lang="en-US" dirty="0"/>
          </a:p>
          <a:p>
            <a:pPr algn="ctr"/>
            <a:endParaRPr lang="en-US" dirty="0"/>
          </a:p>
        </p:txBody>
      </p:sp>
      <p:sp>
        <p:nvSpPr>
          <p:cNvPr id="10" name="TextBox 9">
            <a:extLst>
              <a:ext uri="{FF2B5EF4-FFF2-40B4-BE49-F238E27FC236}">
                <a16:creationId xmlns:a16="http://schemas.microsoft.com/office/drawing/2014/main" id="{7D73A9D7-7889-76BB-42E0-B13F86A1518C}"/>
              </a:ext>
            </a:extLst>
          </p:cNvPr>
          <p:cNvSpPr txBox="1"/>
          <p:nvPr/>
        </p:nvSpPr>
        <p:spPr>
          <a:xfrm>
            <a:off x="8978676" y="1338550"/>
            <a:ext cx="2351473" cy="3970318"/>
          </a:xfrm>
          <a:prstGeom prst="rect">
            <a:avLst/>
          </a:prstGeom>
          <a:noFill/>
          <a:ln w="25400">
            <a:solidFill>
              <a:schemeClr val="accent1">
                <a:shade val="15000"/>
              </a:schemeClr>
            </a:solidFill>
          </a:ln>
        </p:spPr>
        <p:txBody>
          <a:bodyPr wrap="square" rtlCol="0">
            <a:spAutoFit/>
          </a:bodyPr>
          <a:lstStyle/>
          <a:p>
            <a:pPr algn="ctr"/>
            <a:r>
              <a:rPr lang="en-US" dirty="0"/>
              <a:t>Relying party:</a:t>
            </a:r>
          </a:p>
          <a:p>
            <a:pPr algn="ctr"/>
            <a:r>
              <a:rPr lang="en-US" dirty="0"/>
              <a:t>a website</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13" name="TextBox 12">
            <a:extLst>
              <a:ext uri="{FF2B5EF4-FFF2-40B4-BE49-F238E27FC236}">
                <a16:creationId xmlns:a16="http://schemas.microsoft.com/office/drawing/2014/main" id="{D558A90E-C1F2-188B-4A68-6E47359A6D07}"/>
              </a:ext>
            </a:extLst>
          </p:cNvPr>
          <p:cNvSpPr txBox="1"/>
          <p:nvPr/>
        </p:nvSpPr>
        <p:spPr>
          <a:xfrm>
            <a:off x="5863022" y="1935886"/>
            <a:ext cx="1981718" cy="923330"/>
          </a:xfrm>
          <a:prstGeom prst="rect">
            <a:avLst/>
          </a:prstGeom>
          <a:noFill/>
          <a:ln w="25400">
            <a:solidFill>
              <a:schemeClr val="accent1">
                <a:shade val="15000"/>
              </a:schemeClr>
            </a:solidFill>
          </a:ln>
        </p:spPr>
        <p:txBody>
          <a:bodyPr wrap="square" rtlCol="0">
            <a:spAutoFit/>
          </a:bodyPr>
          <a:lstStyle/>
          <a:p>
            <a:pPr algn="ctr"/>
            <a:r>
              <a:rPr lang="en-US" dirty="0"/>
              <a:t>JavaScript</a:t>
            </a:r>
          </a:p>
          <a:p>
            <a:pPr algn="ctr"/>
            <a:endParaRPr lang="en-US" dirty="0"/>
          </a:p>
          <a:p>
            <a:pPr algn="ctr"/>
            <a:endParaRPr lang="en-US" dirty="0"/>
          </a:p>
        </p:txBody>
      </p:sp>
      <p:cxnSp>
        <p:nvCxnSpPr>
          <p:cNvPr id="14" name="Straight Arrow Connector 13">
            <a:extLst>
              <a:ext uri="{FF2B5EF4-FFF2-40B4-BE49-F238E27FC236}">
                <a16:creationId xmlns:a16="http://schemas.microsoft.com/office/drawing/2014/main" id="{11972FD1-4930-1C81-7C56-E23A5FE0E842}"/>
              </a:ext>
            </a:extLst>
          </p:cNvPr>
          <p:cNvCxnSpPr>
            <a:cxnSpLocks/>
          </p:cNvCxnSpPr>
          <p:nvPr/>
        </p:nvCxnSpPr>
        <p:spPr>
          <a:xfrm flipH="1">
            <a:off x="3225300" y="2756692"/>
            <a:ext cx="2870700" cy="0"/>
          </a:xfrm>
          <a:prstGeom prst="straightConnector1">
            <a:avLst/>
          </a:prstGeom>
          <a:ln w="635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210DA71-6E8D-644C-6CBE-43A0F42CAD24}"/>
              </a:ext>
            </a:extLst>
          </p:cNvPr>
          <p:cNvSpPr txBox="1"/>
          <p:nvPr/>
        </p:nvSpPr>
        <p:spPr>
          <a:xfrm>
            <a:off x="5357461" y="2792407"/>
            <a:ext cx="2902320" cy="1631216"/>
          </a:xfrm>
          <a:prstGeom prst="rect">
            <a:avLst/>
          </a:prstGeom>
          <a:solidFill>
            <a:schemeClr val="bg1"/>
          </a:solidFill>
        </p:spPr>
        <p:txBody>
          <a:bodyPr wrap="square" rtlCol="0">
            <a:spAutoFit/>
          </a:bodyPr>
          <a:lstStyle/>
          <a:p>
            <a:r>
              <a:rPr lang="en-US" sz="2000" dirty="0">
                <a:solidFill>
                  <a:srgbClr val="FF0000"/>
                </a:solidFill>
              </a:rPr>
              <a:t>The form is automatically submitted, but the request is intercepted by the service worker</a:t>
            </a:r>
          </a:p>
          <a:p>
            <a:endParaRPr lang="en-US" sz="2000" dirty="0">
              <a:solidFill>
                <a:srgbClr val="FF0000"/>
              </a:solidFill>
            </a:endParaRPr>
          </a:p>
        </p:txBody>
      </p:sp>
      <p:sp>
        <p:nvSpPr>
          <p:cNvPr id="12" name="TextBox 11">
            <a:extLst>
              <a:ext uri="{FF2B5EF4-FFF2-40B4-BE49-F238E27FC236}">
                <a16:creationId xmlns:a16="http://schemas.microsoft.com/office/drawing/2014/main" id="{697438F7-C7AF-B1F5-3790-09E0B69D9BA5}"/>
              </a:ext>
            </a:extLst>
          </p:cNvPr>
          <p:cNvSpPr txBox="1"/>
          <p:nvPr/>
        </p:nvSpPr>
        <p:spPr>
          <a:xfrm>
            <a:off x="873827" y="1338550"/>
            <a:ext cx="2351473" cy="3970318"/>
          </a:xfrm>
          <a:prstGeom prst="rect">
            <a:avLst/>
          </a:prstGeom>
          <a:noFill/>
          <a:ln w="25400">
            <a:solidFill>
              <a:schemeClr val="accent1">
                <a:shade val="15000"/>
              </a:schemeClr>
            </a:solidFill>
            <a:prstDash val="dash"/>
          </a:ln>
        </p:spPr>
        <p:txBody>
          <a:bodyPr wrap="square" rtlCol="0">
            <a:spAutoFit/>
          </a:bodyPr>
          <a:lstStyle/>
          <a:p>
            <a:pPr algn="ctr"/>
            <a:r>
              <a:rPr lang="en-US" dirty="0"/>
              <a:t>Credential issuer:</a:t>
            </a:r>
          </a:p>
          <a:p>
            <a:pPr algn="ctr"/>
            <a:r>
              <a:rPr lang="en-US" dirty="0"/>
              <a:t>the edge server of the RSTA data center</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cxnSp>
        <p:nvCxnSpPr>
          <p:cNvPr id="17" name="Straight Arrow Connector 16">
            <a:extLst>
              <a:ext uri="{FF2B5EF4-FFF2-40B4-BE49-F238E27FC236}">
                <a16:creationId xmlns:a16="http://schemas.microsoft.com/office/drawing/2014/main" id="{857E032A-53B9-DF10-E673-6772AD51D5D3}"/>
              </a:ext>
            </a:extLst>
          </p:cNvPr>
          <p:cNvCxnSpPr>
            <a:cxnSpLocks/>
          </p:cNvCxnSpPr>
          <p:nvPr/>
        </p:nvCxnSpPr>
        <p:spPr>
          <a:xfrm flipV="1">
            <a:off x="4903623" y="2429817"/>
            <a:ext cx="0" cy="284907"/>
          </a:xfrm>
          <a:prstGeom prst="straightConnector1">
            <a:avLst/>
          </a:prstGeom>
          <a:ln w="6350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B6C8D899-909C-5947-ABFD-E4CDBB9626F0}"/>
              </a:ext>
            </a:extLst>
          </p:cNvPr>
          <p:cNvCxnSpPr>
            <a:cxnSpLocks/>
          </p:cNvCxnSpPr>
          <p:nvPr/>
        </p:nvCxnSpPr>
        <p:spPr>
          <a:xfrm flipH="1">
            <a:off x="4876800" y="2760444"/>
            <a:ext cx="1413641" cy="0"/>
          </a:xfrm>
          <a:prstGeom prst="straightConnector1">
            <a:avLst/>
          </a:prstGeom>
          <a:ln w="6350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33263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FCCCC0-392D-EDF4-D1EA-E65E03485FE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AB7B9C2-D9B2-4E8E-60E8-6C7F4F53E03D}"/>
              </a:ext>
            </a:extLst>
          </p:cNvPr>
          <p:cNvSpPr txBox="1"/>
          <p:nvPr/>
        </p:nvSpPr>
        <p:spPr>
          <a:xfrm>
            <a:off x="4096623" y="1338550"/>
            <a:ext cx="3998754" cy="3970318"/>
          </a:xfrm>
          <a:prstGeom prst="rect">
            <a:avLst/>
          </a:prstGeom>
          <a:noFill/>
          <a:ln w="25400">
            <a:solidFill>
              <a:schemeClr val="accent1">
                <a:shade val="15000"/>
              </a:schemeClr>
            </a:solidFill>
          </a:ln>
        </p:spPr>
        <p:txBody>
          <a:bodyPr wrap="square" rtlCol="0">
            <a:spAutoFit/>
          </a:bodyPr>
          <a:lstStyle/>
          <a:p>
            <a:pPr algn="ctr"/>
            <a:r>
              <a:rPr lang="en-US" dirty="0"/>
              <a:t>Browser</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3" name="TextBox 2">
            <a:extLst>
              <a:ext uri="{FF2B5EF4-FFF2-40B4-BE49-F238E27FC236}">
                <a16:creationId xmlns:a16="http://schemas.microsoft.com/office/drawing/2014/main" id="{5E215C53-F73A-59DA-55B4-0FF8237D910F}"/>
              </a:ext>
            </a:extLst>
          </p:cNvPr>
          <p:cNvSpPr txBox="1"/>
          <p:nvPr/>
        </p:nvSpPr>
        <p:spPr>
          <a:xfrm>
            <a:off x="4261027" y="1783486"/>
            <a:ext cx="1285191" cy="646331"/>
          </a:xfrm>
          <a:prstGeom prst="rect">
            <a:avLst/>
          </a:prstGeom>
          <a:noFill/>
          <a:ln w="25400">
            <a:solidFill>
              <a:schemeClr val="accent1">
                <a:shade val="15000"/>
              </a:schemeClr>
            </a:solidFill>
          </a:ln>
        </p:spPr>
        <p:txBody>
          <a:bodyPr wrap="square" rtlCol="0">
            <a:spAutoFit/>
          </a:bodyPr>
          <a:lstStyle/>
          <a:p>
            <a:pPr algn="ctr"/>
            <a:r>
              <a:rPr lang="en-US" dirty="0"/>
              <a:t>Service</a:t>
            </a:r>
          </a:p>
          <a:p>
            <a:pPr algn="ctr"/>
            <a:r>
              <a:rPr lang="en-US" dirty="0"/>
              <a:t>worker</a:t>
            </a:r>
          </a:p>
        </p:txBody>
      </p:sp>
      <p:sp>
        <p:nvSpPr>
          <p:cNvPr id="4" name="TextBox 3">
            <a:extLst>
              <a:ext uri="{FF2B5EF4-FFF2-40B4-BE49-F238E27FC236}">
                <a16:creationId xmlns:a16="http://schemas.microsoft.com/office/drawing/2014/main" id="{EF9EEB38-2FE1-16B6-0523-10D998F1D540}"/>
              </a:ext>
            </a:extLst>
          </p:cNvPr>
          <p:cNvSpPr txBox="1"/>
          <p:nvPr/>
        </p:nvSpPr>
        <p:spPr>
          <a:xfrm>
            <a:off x="4261027" y="3131694"/>
            <a:ext cx="3684793" cy="2031325"/>
          </a:xfrm>
          <a:prstGeom prst="rect">
            <a:avLst/>
          </a:prstGeom>
          <a:noFill/>
          <a:ln w="25400">
            <a:solidFill>
              <a:schemeClr val="accent1">
                <a:shade val="15000"/>
              </a:schemeClr>
            </a:solidFill>
          </a:ln>
        </p:spPr>
        <p:txBody>
          <a:bodyPr wrap="square" rtlCol="0">
            <a:spAutoFit/>
          </a:bodyPr>
          <a:lstStyle/>
          <a:p>
            <a:pPr algn="ctr"/>
            <a:r>
              <a:rPr lang="en-US" dirty="0"/>
              <a:t>Local storage</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5" name="TextBox 4">
            <a:extLst>
              <a:ext uri="{FF2B5EF4-FFF2-40B4-BE49-F238E27FC236}">
                <a16:creationId xmlns:a16="http://schemas.microsoft.com/office/drawing/2014/main" id="{EE55E3DB-03E2-6B02-0729-833E11148E46}"/>
              </a:ext>
            </a:extLst>
          </p:cNvPr>
          <p:cNvSpPr txBox="1"/>
          <p:nvPr/>
        </p:nvSpPr>
        <p:spPr>
          <a:xfrm>
            <a:off x="5663844" y="3596839"/>
            <a:ext cx="2180896" cy="646331"/>
          </a:xfrm>
          <a:prstGeom prst="rect">
            <a:avLst/>
          </a:prstGeom>
          <a:noFill/>
          <a:ln w="25400">
            <a:solidFill>
              <a:schemeClr val="accent1">
                <a:shade val="15000"/>
              </a:schemeClr>
            </a:solidFill>
          </a:ln>
        </p:spPr>
        <p:txBody>
          <a:bodyPr wrap="square" rtlCol="0">
            <a:spAutoFit/>
          </a:bodyPr>
          <a:lstStyle/>
          <a:p>
            <a:pPr algn="ctr"/>
            <a:r>
              <a:rPr lang="en-US" dirty="0"/>
              <a:t>Full disclosure</a:t>
            </a:r>
          </a:p>
          <a:p>
            <a:pPr algn="ctr"/>
            <a:r>
              <a:rPr lang="en-US" dirty="0"/>
              <a:t>JSON certificate</a:t>
            </a:r>
          </a:p>
        </p:txBody>
      </p:sp>
      <p:sp>
        <p:nvSpPr>
          <p:cNvPr id="6" name="TextBox 5">
            <a:extLst>
              <a:ext uri="{FF2B5EF4-FFF2-40B4-BE49-F238E27FC236}">
                <a16:creationId xmlns:a16="http://schemas.microsoft.com/office/drawing/2014/main" id="{E0CCE60C-0AD2-8591-3650-FA47446F2749}"/>
              </a:ext>
            </a:extLst>
          </p:cNvPr>
          <p:cNvSpPr txBox="1"/>
          <p:nvPr/>
        </p:nvSpPr>
        <p:spPr>
          <a:xfrm>
            <a:off x="5663844" y="4398304"/>
            <a:ext cx="2180896" cy="646331"/>
          </a:xfrm>
          <a:prstGeom prst="rect">
            <a:avLst/>
          </a:prstGeom>
          <a:noFill/>
          <a:ln w="25400">
            <a:solidFill>
              <a:schemeClr val="accent1">
                <a:shade val="15000"/>
              </a:schemeClr>
            </a:solidFill>
          </a:ln>
        </p:spPr>
        <p:txBody>
          <a:bodyPr wrap="square" rtlCol="0">
            <a:spAutoFit/>
          </a:bodyPr>
          <a:lstStyle/>
          <a:p>
            <a:pPr algn="ctr"/>
            <a:r>
              <a:rPr lang="en-US" dirty="0"/>
              <a:t>Selective disclosure</a:t>
            </a:r>
          </a:p>
          <a:p>
            <a:pPr algn="ctr"/>
            <a:r>
              <a:rPr lang="en-US" dirty="0"/>
              <a:t>JSON certificate</a:t>
            </a:r>
          </a:p>
        </p:txBody>
      </p:sp>
      <p:sp>
        <p:nvSpPr>
          <p:cNvPr id="7" name="TextBox 6">
            <a:extLst>
              <a:ext uri="{FF2B5EF4-FFF2-40B4-BE49-F238E27FC236}">
                <a16:creationId xmlns:a16="http://schemas.microsoft.com/office/drawing/2014/main" id="{2A16C8E6-EE5A-9B40-AC46-B8628A33B873}"/>
              </a:ext>
            </a:extLst>
          </p:cNvPr>
          <p:cNvSpPr txBox="1"/>
          <p:nvPr/>
        </p:nvSpPr>
        <p:spPr>
          <a:xfrm>
            <a:off x="4378653" y="3720814"/>
            <a:ext cx="1167565" cy="1200329"/>
          </a:xfrm>
          <a:prstGeom prst="rect">
            <a:avLst/>
          </a:prstGeom>
          <a:noFill/>
          <a:ln w="25400">
            <a:solidFill>
              <a:schemeClr val="accent1">
                <a:shade val="15000"/>
              </a:schemeClr>
            </a:solidFill>
          </a:ln>
        </p:spPr>
        <p:txBody>
          <a:bodyPr wrap="square" rtlCol="0">
            <a:spAutoFit/>
          </a:bodyPr>
          <a:lstStyle/>
          <a:p>
            <a:pPr algn="ctr"/>
            <a:r>
              <a:rPr lang="en-US" dirty="0"/>
              <a:t>Private key</a:t>
            </a:r>
          </a:p>
          <a:p>
            <a:pPr algn="ctr"/>
            <a:endParaRPr lang="en-US" dirty="0"/>
          </a:p>
          <a:p>
            <a:pPr algn="ctr"/>
            <a:endParaRPr lang="en-US" dirty="0"/>
          </a:p>
        </p:txBody>
      </p:sp>
      <p:sp>
        <p:nvSpPr>
          <p:cNvPr id="8" name="TextBox 7">
            <a:extLst>
              <a:ext uri="{FF2B5EF4-FFF2-40B4-BE49-F238E27FC236}">
                <a16:creationId xmlns:a16="http://schemas.microsoft.com/office/drawing/2014/main" id="{CD9B250A-EA32-C8F2-D878-FB5D98A51801}"/>
              </a:ext>
            </a:extLst>
          </p:cNvPr>
          <p:cNvSpPr txBox="1"/>
          <p:nvPr/>
        </p:nvSpPr>
        <p:spPr>
          <a:xfrm>
            <a:off x="5710622" y="1783486"/>
            <a:ext cx="2235198" cy="1200329"/>
          </a:xfrm>
          <a:prstGeom prst="rect">
            <a:avLst/>
          </a:prstGeom>
          <a:noFill/>
          <a:ln w="25400">
            <a:solidFill>
              <a:schemeClr val="accent1">
                <a:shade val="15000"/>
              </a:schemeClr>
            </a:solidFill>
          </a:ln>
        </p:spPr>
        <p:txBody>
          <a:bodyPr wrap="square" rtlCol="0">
            <a:spAutoFit/>
          </a:bodyPr>
          <a:lstStyle/>
          <a:p>
            <a:pPr algn="ctr"/>
            <a:r>
              <a:rPr lang="en-US" dirty="0"/>
              <a:t>Consent page  </a:t>
            </a:r>
          </a:p>
          <a:p>
            <a:pPr algn="ctr"/>
            <a:endParaRPr lang="en-US" dirty="0"/>
          </a:p>
          <a:p>
            <a:pPr algn="ctr"/>
            <a:endParaRPr lang="en-US" dirty="0"/>
          </a:p>
          <a:p>
            <a:pPr algn="ctr"/>
            <a:endParaRPr lang="en-US" dirty="0"/>
          </a:p>
        </p:txBody>
      </p:sp>
      <p:sp>
        <p:nvSpPr>
          <p:cNvPr id="10" name="TextBox 9">
            <a:extLst>
              <a:ext uri="{FF2B5EF4-FFF2-40B4-BE49-F238E27FC236}">
                <a16:creationId xmlns:a16="http://schemas.microsoft.com/office/drawing/2014/main" id="{F6668D43-B9C5-A780-A019-50CE980579CB}"/>
              </a:ext>
            </a:extLst>
          </p:cNvPr>
          <p:cNvSpPr txBox="1"/>
          <p:nvPr/>
        </p:nvSpPr>
        <p:spPr>
          <a:xfrm>
            <a:off x="8978676" y="1338550"/>
            <a:ext cx="2351473" cy="3970318"/>
          </a:xfrm>
          <a:prstGeom prst="rect">
            <a:avLst/>
          </a:prstGeom>
          <a:noFill/>
          <a:ln w="25400">
            <a:solidFill>
              <a:schemeClr val="accent1">
                <a:shade val="15000"/>
              </a:schemeClr>
            </a:solidFill>
          </a:ln>
        </p:spPr>
        <p:txBody>
          <a:bodyPr wrap="square" rtlCol="0">
            <a:spAutoFit/>
          </a:bodyPr>
          <a:lstStyle/>
          <a:p>
            <a:pPr algn="ctr"/>
            <a:r>
              <a:rPr lang="en-US" dirty="0"/>
              <a:t>Relying party:</a:t>
            </a:r>
          </a:p>
          <a:p>
            <a:pPr algn="ctr"/>
            <a:r>
              <a:rPr lang="en-US" dirty="0"/>
              <a:t>a website</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9" name="TextBox 8">
            <a:extLst>
              <a:ext uri="{FF2B5EF4-FFF2-40B4-BE49-F238E27FC236}">
                <a16:creationId xmlns:a16="http://schemas.microsoft.com/office/drawing/2014/main" id="{5494250C-3434-22A0-4429-D4C5B2AC3D0E}"/>
              </a:ext>
            </a:extLst>
          </p:cNvPr>
          <p:cNvSpPr txBox="1"/>
          <p:nvPr/>
        </p:nvSpPr>
        <p:spPr>
          <a:xfrm>
            <a:off x="873827" y="1338550"/>
            <a:ext cx="2351473" cy="3970318"/>
          </a:xfrm>
          <a:prstGeom prst="rect">
            <a:avLst/>
          </a:prstGeom>
          <a:noFill/>
          <a:ln w="25400">
            <a:solidFill>
              <a:schemeClr val="accent1">
                <a:shade val="15000"/>
              </a:schemeClr>
            </a:solidFill>
            <a:prstDash val="dash"/>
          </a:ln>
        </p:spPr>
        <p:txBody>
          <a:bodyPr wrap="square" rtlCol="0">
            <a:spAutoFit/>
          </a:bodyPr>
          <a:lstStyle/>
          <a:p>
            <a:pPr algn="ctr"/>
            <a:r>
              <a:rPr lang="en-US" dirty="0"/>
              <a:t>Credential issuer:</a:t>
            </a:r>
          </a:p>
          <a:p>
            <a:pPr algn="ctr"/>
            <a:r>
              <a:rPr lang="en-US" dirty="0"/>
              <a:t>the edge server of the RSTA data center</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15" name="TextBox 14">
            <a:extLst>
              <a:ext uri="{FF2B5EF4-FFF2-40B4-BE49-F238E27FC236}">
                <a16:creationId xmlns:a16="http://schemas.microsoft.com/office/drawing/2014/main" id="{5BD12B10-E6AC-57AE-2169-07E49EDFB2FB}"/>
              </a:ext>
            </a:extLst>
          </p:cNvPr>
          <p:cNvSpPr txBox="1"/>
          <p:nvPr/>
        </p:nvSpPr>
        <p:spPr>
          <a:xfrm>
            <a:off x="3976101" y="2372341"/>
            <a:ext cx="4191851" cy="3785652"/>
          </a:xfrm>
          <a:prstGeom prst="rect">
            <a:avLst/>
          </a:prstGeom>
          <a:solidFill>
            <a:schemeClr val="bg1"/>
          </a:solidFill>
        </p:spPr>
        <p:txBody>
          <a:bodyPr wrap="square" rtlCol="0">
            <a:spAutoFit/>
          </a:bodyPr>
          <a:lstStyle/>
          <a:p>
            <a:r>
              <a:rPr lang="en-US" sz="2000" dirty="0">
                <a:solidFill>
                  <a:srgbClr val="FF0000"/>
                </a:solidFill>
              </a:rPr>
              <a:t>The service worker creates a page that will ask for consent to present the selective disclosure credential with the  attributes name, date of birth and address to the relying party.</a:t>
            </a:r>
          </a:p>
          <a:p>
            <a:pPr marL="342900" indent="-342900">
              <a:buFont typeface="Arial" panose="020B0604020202020204" pitchFamily="34" charset="0"/>
              <a:buChar char="•"/>
            </a:pPr>
            <a:r>
              <a:rPr lang="en-US" sz="2000" dirty="0">
                <a:solidFill>
                  <a:srgbClr val="FF0000"/>
                </a:solidFill>
              </a:rPr>
              <a:t>In v4, the RP is identified by the hostname in the callback URL</a:t>
            </a:r>
          </a:p>
          <a:p>
            <a:pPr marL="342900" indent="-342900">
              <a:buFont typeface="Arial" panose="020B0604020202020204" pitchFamily="34" charset="0"/>
              <a:buChar char="•"/>
            </a:pPr>
            <a:r>
              <a:rPr lang="en-US" sz="2000" dirty="0">
                <a:solidFill>
                  <a:srgbClr val="FF0000"/>
                </a:solidFill>
              </a:rPr>
              <a:t>In v5, it will be identified by a user-friendly designation retrieved from the server playing the role of the Verifiable Data Registry</a:t>
            </a:r>
          </a:p>
          <a:p>
            <a:endParaRPr lang="en-US" sz="2000" dirty="0">
              <a:solidFill>
                <a:srgbClr val="FF0000"/>
              </a:solidFill>
            </a:endParaRPr>
          </a:p>
        </p:txBody>
      </p:sp>
      <p:cxnSp>
        <p:nvCxnSpPr>
          <p:cNvPr id="13" name="Straight Arrow Connector 12">
            <a:extLst>
              <a:ext uri="{FF2B5EF4-FFF2-40B4-BE49-F238E27FC236}">
                <a16:creationId xmlns:a16="http://schemas.microsoft.com/office/drawing/2014/main" id="{F4FC368C-D86F-0506-EACD-F300C990D6E3}"/>
              </a:ext>
            </a:extLst>
          </p:cNvPr>
          <p:cNvCxnSpPr>
            <a:cxnSpLocks/>
          </p:cNvCxnSpPr>
          <p:nvPr/>
        </p:nvCxnSpPr>
        <p:spPr>
          <a:xfrm>
            <a:off x="5131940" y="2196128"/>
            <a:ext cx="1066800" cy="0"/>
          </a:xfrm>
          <a:prstGeom prst="straightConnector1">
            <a:avLst/>
          </a:prstGeom>
          <a:ln w="6350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D2535C2-F557-B701-8B6B-BEAE96F0A8D9}"/>
              </a:ext>
            </a:extLst>
          </p:cNvPr>
          <p:cNvSpPr txBox="1"/>
          <p:nvPr/>
        </p:nvSpPr>
        <p:spPr>
          <a:xfrm>
            <a:off x="4096623" y="118813"/>
            <a:ext cx="3998754" cy="646331"/>
          </a:xfrm>
          <a:prstGeom prst="rect">
            <a:avLst/>
          </a:prstGeom>
          <a:noFill/>
          <a:ln w="25400">
            <a:solidFill>
              <a:schemeClr val="accent1">
                <a:shade val="15000"/>
              </a:schemeClr>
            </a:solidFill>
          </a:ln>
        </p:spPr>
        <p:txBody>
          <a:bodyPr wrap="square" rtlCol="0">
            <a:spAutoFit/>
          </a:bodyPr>
          <a:lstStyle/>
          <a:p>
            <a:pPr algn="ctr"/>
            <a:r>
              <a:rPr lang="en-US" dirty="0"/>
              <a:t>Server playing the role of the </a:t>
            </a:r>
          </a:p>
          <a:p>
            <a:pPr algn="ctr"/>
            <a:r>
              <a:rPr lang="en-US" dirty="0"/>
              <a:t>Bhutan Verifiable Data Registry</a:t>
            </a:r>
          </a:p>
        </p:txBody>
      </p:sp>
      <p:cxnSp>
        <p:nvCxnSpPr>
          <p:cNvPr id="18" name="Straight Arrow Connector 17">
            <a:extLst>
              <a:ext uri="{FF2B5EF4-FFF2-40B4-BE49-F238E27FC236}">
                <a16:creationId xmlns:a16="http://schemas.microsoft.com/office/drawing/2014/main" id="{366B4DBB-31C5-4820-49AC-916CBF897D55}"/>
              </a:ext>
            </a:extLst>
          </p:cNvPr>
          <p:cNvCxnSpPr>
            <a:stCxn id="16" idx="2"/>
            <a:endCxn id="2" idx="0"/>
          </p:cNvCxnSpPr>
          <p:nvPr/>
        </p:nvCxnSpPr>
        <p:spPr>
          <a:xfrm>
            <a:off x="6096000" y="765144"/>
            <a:ext cx="0" cy="573406"/>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59104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503EAA-39D7-70C2-CCCC-A119376B28A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D5FA5BB-8A34-85ED-AEA5-E0542BCD1F7D}"/>
              </a:ext>
            </a:extLst>
          </p:cNvPr>
          <p:cNvSpPr txBox="1"/>
          <p:nvPr/>
        </p:nvSpPr>
        <p:spPr>
          <a:xfrm>
            <a:off x="4096623" y="1338550"/>
            <a:ext cx="3998754" cy="3970318"/>
          </a:xfrm>
          <a:prstGeom prst="rect">
            <a:avLst/>
          </a:prstGeom>
          <a:noFill/>
          <a:ln w="25400">
            <a:solidFill>
              <a:schemeClr val="accent1">
                <a:shade val="15000"/>
              </a:schemeClr>
            </a:solidFill>
          </a:ln>
        </p:spPr>
        <p:txBody>
          <a:bodyPr wrap="square" rtlCol="0">
            <a:spAutoFit/>
          </a:bodyPr>
          <a:lstStyle/>
          <a:p>
            <a:pPr algn="ctr"/>
            <a:r>
              <a:rPr lang="en-US" dirty="0"/>
              <a:t>Browser</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3" name="TextBox 2">
            <a:extLst>
              <a:ext uri="{FF2B5EF4-FFF2-40B4-BE49-F238E27FC236}">
                <a16:creationId xmlns:a16="http://schemas.microsoft.com/office/drawing/2014/main" id="{8ADD73B1-7C03-26EF-9E55-8394A75402E2}"/>
              </a:ext>
            </a:extLst>
          </p:cNvPr>
          <p:cNvSpPr txBox="1"/>
          <p:nvPr/>
        </p:nvSpPr>
        <p:spPr>
          <a:xfrm>
            <a:off x="4261027" y="1783486"/>
            <a:ext cx="1285191" cy="646331"/>
          </a:xfrm>
          <a:prstGeom prst="rect">
            <a:avLst/>
          </a:prstGeom>
          <a:noFill/>
          <a:ln w="25400">
            <a:solidFill>
              <a:schemeClr val="accent1">
                <a:shade val="15000"/>
              </a:schemeClr>
            </a:solidFill>
          </a:ln>
        </p:spPr>
        <p:txBody>
          <a:bodyPr wrap="square" rtlCol="0">
            <a:spAutoFit/>
          </a:bodyPr>
          <a:lstStyle/>
          <a:p>
            <a:pPr algn="ctr"/>
            <a:r>
              <a:rPr lang="en-US" dirty="0"/>
              <a:t>Service</a:t>
            </a:r>
          </a:p>
          <a:p>
            <a:pPr algn="ctr"/>
            <a:r>
              <a:rPr lang="en-US" dirty="0"/>
              <a:t>worker</a:t>
            </a:r>
          </a:p>
        </p:txBody>
      </p:sp>
      <p:sp>
        <p:nvSpPr>
          <p:cNvPr id="4" name="TextBox 3">
            <a:extLst>
              <a:ext uri="{FF2B5EF4-FFF2-40B4-BE49-F238E27FC236}">
                <a16:creationId xmlns:a16="http://schemas.microsoft.com/office/drawing/2014/main" id="{C9B7E3D7-B2A9-9910-62EA-18F4046F61BA}"/>
              </a:ext>
            </a:extLst>
          </p:cNvPr>
          <p:cNvSpPr txBox="1"/>
          <p:nvPr/>
        </p:nvSpPr>
        <p:spPr>
          <a:xfrm>
            <a:off x="4261027" y="3131694"/>
            <a:ext cx="3684793" cy="2031325"/>
          </a:xfrm>
          <a:prstGeom prst="rect">
            <a:avLst/>
          </a:prstGeom>
          <a:noFill/>
          <a:ln w="25400">
            <a:solidFill>
              <a:schemeClr val="accent1">
                <a:shade val="15000"/>
              </a:schemeClr>
            </a:solidFill>
          </a:ln>
        </p:spPr>
        <p:txBody>
          <a:bodyPr wrap="square" rtlCol="0">
            <a:spAutoFit/>
          </a:bodyPr>
          <a:lstStyle/>
          <a:p>
            <a:pPr algn="ctr"/>
            <a:r>
              <a:rPr lang="en-US" dirty="0"/>
              <a:t>Local storage</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5" name="TextBox 4">
            <a:extLst>
              <a:ext uri="{FF2B5EF4-FFF2-40B4-BE49-F238E27FC236}">
                <a16:creationId xmlns:a16="http://schemas.microsoft.com/office/drawing/2014/main" id="{BC407F1C-BC99-C480-B06E-5D20C7E315AB}"/>
              </a:ext>
            </a:extLst>
          </p:cNvPr>
          <p:cNvSpPr txBox="1"/>
          <p:nvPr/>
        </p:nvSpPr>
        <p:spPr>
          <a:xfrm>
            <a:off x="5663844" y="3596839"/>
            <a:ext cx="2180896" cy="646331"/>
          </a:xfrm>
          <a:prstGeom prst="rect">
            <a:avLst/>
          </a:prstGeom>
          <a:noFill/>
          <a:ln w="25400">
            <a:solidFill>
              <a:schemeClr val="accent1">
                <a:shade val="15000"/>
              </a:schemeClr>
            </a:solidFill>
          </a:ln>
        </p:spPr>
        <p:txBody>
          <a:bodyPr wrap="square" rtlCol="0">
            <a:spAutoFit/>
          </a:bodyPr>
          <a:lstStyle/>
          <a:p>
            <a:pPr algn="ctr"/>
            <a:r>
              <a:rPr lang="en-US" dirty="0"/>
              <a:t>Full disclosure</a:t>
            </a:r>
          </a:p>
          <a:p>
            <a:pPr algn="ctr"/>
            <a:r>
              <a:rPr lang="en-US" dirty="0"/>
              <a:t>JSON certificate</a:t>
            </a:r>
          </a:p>
        </p:txBody>
      </p:sp>
      <p:sp>
        <p:nvSpPr>
          <p:cNvPr id="6" name="TextBox 5">
            <a:extLst>
              <a:ext uri="{FF2B5EF4-FFF2-40B4-BE49-F238E27FC236}">
                <a16:creationId xmlns:a16="http://schemas.microsoft.com/office/drawing/2014/main" id="{44A44E4C-EBEC-4326-1F9B-20B3417CBB3C}"/>
              </a:ext>
            </a:extLst>
          </p:cNvPr>
          <p:cNvSpPr txBox="1"/>
          <p:nvPr/>
        </p:nvSpPr>
        <p:spPr>
          <a:xfrm>
            <a:off x="5663844" y="4398304"/>
            <a:ext cx="2180896" cy="646331"/>
          </a:xfrm>
          <a:prstGeom prst="rect">
            <a:avLst/>
          </a:prstGeom>
          <a:noFill/>
          <a:ln w="25400">
            <a:solidFill>
              <a:schemeClr val="accent1">
                <a:shade val="15000"/>
              </a:schemeClr>
            </a:solidFill>
          </a:ln>
        </p:spPr>
        <p:txBody>
          <a:bodyPr wrap="square" rtlCol="0">
            <a:spAutoFit/>
          </a:bodyPr>
          <a:lstStyle/>
          <a:p>
            <a:pPr algn="ctr"/>
            <a:r>
              <a:rPr lang="en-US" dirty="0"/>
              <a:t>Selective disclosure</a:t>
            </a:r>
          </a:p>
          <a:p>
            <a:pPr algn="ctr"/>
            <a:r>
              <a:rPr lang="en-US" dirty="0"/>
              <a:t>JSON certificate</a:t>
            </a:r>
          </a:p>
        </p:txBody>
      </p:sp>
      <p:sp>
        <p:nvSpPr>
          <p:cNvPr id="7" name="TextBox 6">
            <a:extLst>
              <a:ext uri="{FF2B5EF4-FFF2-40B4-BE49-F238E27FC236}">
                <a16:creationId xmlns:a16="http://schemas.microsoft.com/office/drawing/2014/main" id="{8214EE0D-D84A-DC9F-39C2-4F61BB74F978}"/>
              </a:ext>
            </a:extLst>
          </p:cNvPr>
          <p:cNvSpPr txBox="1"/>
          <p:nvPr/>
        </p:nvSpPr>
        <p:spPr>
          <a:xfrm>
            <a:off x="4378653" y="3720814"/>
            <a:ext cx="1167565" cy="1200329"/>
          </a:xfrm>
          <a:prstGeom prst="rect">
            <a:avLst/>
          </a:prstGeom>
          <a:noFill/>
          <a:ln w="25400">
            <a:solidFill>
              <a:schemeClr val="accent1">
                <a:shade val="15000"/>
              </a:schemeClr>
            </a:solidFill>
          </a:ln>
        </p:spPr>
        <p:txBody>
          <a:bodyPr wrap="square" rtlCol="0">
            <a:spAutoFit/>
          </a:bodyPr>
          <a:lstStyle/>
          <a:p>
            <a:pPr algn="ctr"/>
            <a:r>
              <a:rPr lang="en-US" dirty="0"/>
              <a:t>Private key</a:t>
            </a:r>
          </a:p>
          <a:p>
            <a:pPr algn="ctr"/>
            <a:endParaRPr lang="en-US" dirty="0"/>
          </a:p>
          <a:p>
            <a:pPr algn="ctr"/>
            <a:endParaRPr lang="en-US" dirty="0"/>
          </a:p>
        </p:txBody>
      </p:sp>
      <p:sp>
        <p:nvSpPr>
          <p:cNvPr id="8" name="TextBox 7">
            <a:extLst>
              <a:ext uri="{FF2B5EF4-FFF2-40B4-BE49-F238E27FC236}">
                <a16:creationId xmlns:a16="http://schemas.microsoft.com/office/drawing/2014/main" id="{ED12AFE3-AE53-105F-79F4-A7803722D076}"/>
              </a:ext>
            </a:extLst>
          </p:cNvPr>
          <p:cNvSpPr txBox="1"/>
          <p:nvPr/>
        </p:nvSpPr>
        <p:spPr>
          <a:xfrm>
            <a:off x="5710622" y="1783486"/>
            <a:ext cx="2235198" cy="1200329"/>
          </a:xfrm>
          <a:prstGeom prst="rect">
            <a:avLst/>
          </a:prstGeom>
          <a:noFill/>
          <a:ln w="25400">
            <a:solidFill>
              <a:schemeClr val="accent1">
                <a:shade val="15000"/>
              </a:schemeClr>
            </a:solidFill>
          </a:ln>
        </p:spPr>
        <p:txBody>
          <a:bodyPr wrap="square" rtlCol="0">
            <a:spAutoFit/>
          </a:bodyPr>
          <a:lstStyle/>
          <a:p>
            <a:pPr algn="ctr"/>
            <a:r>
              <a:rPr lang="en-US" dirty="0"/>
              <a:t>Consent page</a:t>
            </a:r>
          </a:p>
          <a:p>
            <a:pPr algn="ctr"/>
            <a:endParaRPr lang="en-US" dirty="0"/>
          </a:p>
          <a:p>
            <a:pPr algn="ctr"/>
            <a:endParaRPr lang="en-US" dirty="0"/>
          </a:p>
          <a:p>
            <a:pPr algn="ctr"/>
            <a:endParaRPr lang="en-US" dirty="0"/>
          </a:p>
        </p:txBody>
      </p:sp>
      <p:sp>
        <p:nvSpPr>
          <p:cNvPr id="9" name="TextBox 8">
            <a:extLst>
              <a:ext uri="{FF2B5EF4-FFF2-40B4-BE49-F238E27FC236}">
                <a16:creationId xmlns:a16="http://schemas.microsoft.com/office/drawing/2014/main" id="{0090B1CB-AFA0-82A4-B089-045A5881AAAB}"/>
              </a:ext>
            </a:extLst>
          </p:cNvPr>
          <p:cNvSpPr txBox="1"/>
          <p:nvPr/>
        </p:nvSpPr>
        <p:spPr>
          <a:xfrm>
            <a:off x="5812221" y="2482367"/>
            <a:ext cx="2032519" cy="369332"/>
          </a:xfrm>
          <a:prstGeom prst="rect">
            <a:avLst/>
          </a:prstGeom>
          <a:noFill/>
          <a:ln w="25400">
            <a:solidFill>
              <a:schemeClr val="accent1">
                <a:shade val="15000"/>
              </a:schemeClr>
            </a:solidFill>
          </a:ln>
        </p:spPr>
        <p:txBody>
          <a:bodyPr wrap="square" rtlCol="0">
            <a:spAutoFit/>
          </a:bodyPr>
          <a:lstStyle/>
          <a:p>
            <a:pPr algn="ctr"/>
            <a:r>
              <a:rPr lang="en-US" dirty="0"/>
              <a:t>JavaScript</a:t>
            </a:r>
          </a:p>
        </p:txBody>
      </p:sp>
      <p:sp>
        <p:nvSpPr>
          <p:cNvPr id="10" name="TextBox 9">
            <a:extLst>
              <a:ext uri="{FF2B5EF4-FFF2-40B4-BE49-F238E27FC236}">
                <a16:creationId xmlns:a16="http://schemas.microsoft.com/office/drawing/2014/main" id="{6CFF5A7D-C488-994B-AFD4-DCD387EEFEC7}"/>
              </a:ext>
            </a:extLst>
          </p:cNvPr>
          <p:cNvSpPr txBox="1"/>
          <p:nvPr/>
        </p:nvSpPr>
        <p:spPr>
          <a:xfrm>
            <a:off x="8568775" y="1338550"/>
            <a:ext cx="2351473" cy="3970318"/>
          </a:xfrm>
          <a:prstGeom prst="rect">
            <a:avLst/>
          </a:prstGeom>
          <a:noFill/>
          <a:ln w="25400">
            <a:solidFill>
              <a:schemeClr val="accent1">
                <a:shade val="15000"/>
              </a:schemeClr>
            </a:solidFill>
          </a:ln>
        </p:spPr>
        <p:txBody>
          <a:bodyPr wrap="square" rtlCol="0">
            <a:spAutoFit/>
          </a:bodyPr>
          <a:lstStyle/>
          <a:p>
            <a:pPr algn="ctr"/>
            <a:r>
              <a:rPr lang="en-US" dirty="0"/>
              <a:t>Relying party:</a:t>
            </a:r>
          </a:p>
          <a:p>
            <a:pPr algn="ctr"/>
            <a:r>
              <a:rPr lang="en-US" dirty="0"/>
              <a:t>a website</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cxnSp>
        <p:nvCxnSpPr>
          <p:cNvPr id="14" name="Straight Arrow Connector 13">
            <a:extLst>
              <a:ext uri="{FF2B5EF4-FFF2-40B4-BE49-F238E27FC236}">
                <a16:creationId xmlns:a16="http://schemas.microsoft.com/office/drawing/2014/main" id="{C738DEF7-48A0-BA31-065E-D6EFFC490611}"/>
              </a:ext>
            </a:extLst>
          </p:cNvPr>
          <p:cNvCxnSpPr>
            <a:cxnSpLocks/>
          </p:cNvCxnSpPr>
          <p:nvPr/>
        </p:nvCxnSpPr>
        <p:spPr>
          <a:xfrm flipV="1">
            <a:off x="5276193" y="2648607"/>
            <a:ext cx="819807" cy="1072207"/>
          </a:xfrm>
          <a:prstGeom prst="straightConnector1">
            <a:avLst/>
          </a:prstGeom>
          <a:ln w="6350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12EA838-C77D-D3F9-6F11-7CCC707ED65E}"/>
              </a:ext>
            </a:extLst>
          </p:cNvPr>
          <p:cNvSpPr txBox="1"/>
          <p:nvPr/>
        </p:nvSpPr>
        <p:spPr>
          <a:xfrm>
            <a:off x="873827" y="1338550"/>
            <a:ext cx="2351473" cy="3970318"/>
          </a:xfrm>
          <a:prstGeom prst="rect">
            <a:avLst/>
          </a:prstGeom>
          <a:noFill/>
          <a:ln w="25400">
            <a:solidFill>
              <a:schemeClr val="accent1">
                <a:shade val="15000"/>
              </a:schemeClr>
            </a:solidFill>
            <a:prstDash val="dash"/>
          </a:ln>
        </p:spPr>
        <p:txBody>
          <a:bodyPr wrap="square" rtlCol="0">
            <a:spAutoFit/>
          </a:bodyPr>
          <a:lstStyle/>
          <a:p>
            <a:pPr algn="ctr"/>
            <a:r>
              <a:rPr lang="en-US" dirty="0"/>
              <a:t>Credential issuer:</a:t>
            </a:r>
          </a:p>
          <a:p>
            <a:pPr algn="ctr"/>
            <a:r>
              <a:rPr lang="en-US" dirty="0"/>
              <a:t>the edge server of the RSTA data center</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11" name="TextBox 10">
            <a:extLst>
              <a:ext uri="{FF2B5EF4-FFF2-40B4-BE49-F238E27FC236}">
                <a16:creationId xmlns:a16="http://schemas.microsoft.com/office/drawing/2014/main" id="{9BE9651C-4E20-B9F9-5153-050C9E161A97}"/>
              </a:ext>
            </a:extLst>
          </p:cNvPr>
          <p:cNvSpPr txBox="1"/>
          <p:nvPr/>
        </p:nvSpPr>
        <p:spPr>
          <a:xfrm>
            <a:off x="5562764" y="3459455"/>
            <a:ext cx="2046726" cy="2246769"/>
          </a:xfrm>
          <a:prstGeom prst="rect">
            <a:avLst/>
          </a:prstGeom>
          <a:solidFill>
            <a:schemeClr val="bg1"/>
          </a:solidFill>
        </p:spPr>
        <p:txBody>
          <a:bodyPr wrap="square" rtlCol="0">
            <a:spAutoFit/>
          </a:bodyPr>
          <a:lstStyle/>
          <a:p>
            <a:r>
              <a:rPr lang="en-US" sz="2000" dirty="0">
                <a:solidFill>
                  <a:srgbClr val="FF0000"/>
                </a:solidFill>
              </a:rPr>
              <a:t>The consent page retrieves the private key and the selective disclosure certificate from </a:t>
            </a:r>
            <a:r>
              <a:rPr lang="en-US" sz="2000" dirty="0" err="1">
                <a:solidFill>
                  <a:srgbClr val="FF0000"/>
                </a:solidFill>
              </a:rPr>
              <a:t>localStorage</a:t>
            </a:r>
            <a:endParaRPr lang="en-US" sz="2000" dirty="0">
              <a:solidFill>
                <a:srgbClr val="FF0000"/>
              </a:solidFill>
            </a:endParaRPr>
          </a:p>
        </p:txBody>
      </p:sp>
      <p:cxnSp>
        <p:nvCxnSpPr>
          <p:cNvPr id="17" name="Straight Arrow Connector 16">
            <a:extLst>
              <a:ext uri="{FF2B5EF4-FFF2-40B4-BE49-F238E27FC236}">
                <a16:creationId xmlns:a16="http://schemas.microsoft.com/office/drawing/2014/main" id="{B11A6172-851C-DDB0-34DC-3415A1E902A3}"/>
              </a:ext>
            </a:extLst>
          </p:cNvPr>
          <p:cNvCxnSpPr>
            <a:cxnSpLocks/>
          </p:cNvCxnSpPr>
          <p:nvPr/>
        </p:nvCxnSpPr>
        <p:spPr>
          <a:xfrm flipV="1">
            <a:off x="7609490" y="2669155"/>
            <a:ext cx="0" cy="1749697"/>
          </a:xfrm>
          <a:prstGeom prst="straightConnector1">
            <a:avLst/>
          </a:prstGeom>
          <a:ln w="6350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61910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CDA7FF-AF63-7CFC-409A-2348E4FF92F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9375E6D-51D8-0D9E-73F8-F3FBA1340531}"/>
              </a:ext>
            </a:extLst>
          </p:cNvPr>
          <p:cNvSpPr txBox="1"/>
          <p:nvPr/>
        </p:nvSpPr>
        <p:spPr>
          <a:xfrm>
            <a:off x="4096623" y="1338550"/>
            <a:ext cx="3998754" cy="3970318"/>
          </a:xfrm>
          <a:prstGeom prst="rect">
            <a:avLst/>
          </a:prstGeom>
          <a:noFill/>
          <a:ln w="25400">
            <a:solidFill>
              <a:schemeClr val="accent1">
                <a:shade val="15000"/>
              </a:schemeClr>
            </a:solidFill>
          </a:ln>
        </p:spPr>
        <p:txBody>
          <a:bodyPr wrap="square" rtlCol="0">
            <a:spAutoFit/>
          </a:bodyPr>
          <a:lstStyle/>
          <a:p>
            <a:pPr algn="ctr"/>
            <a:r>
              <a:rPr lang="en-US" dirty="0"/>
              <a:t>Browser</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3" name="TextBox 2">
            <a:extLst>
              <a:ext uri="{FF2B5EF4-FFF2-40B4-BE49-F238E27FC236}">
                <a16:creationId xmlns:a16="http://schemas.microsoft.com/office/drawing/2014/main" id="{40B7A66A-D405-1D1B-25F9-22E93EC2864C}"/>
              </a:ext>
            </a:extLst>
          </p:cNvPr>
          <p:cNvSpPr txBox="1"/>
          <p:nvPr/>
        </p:nvSpPr>
        <p:spPr>
          <a:xfrm>
            <a:off x="4261027" y="1783486"/>
            <a:ext cx="1285191" cy="646331"/>
          </a:xfrm>
          <a:prstGeom prst="rect">
            <a:avLst/>
          </a:prstGeom>
          <a:noFill/>
          <a:ln w="25400">
            <a:solidFill>
              <a:schemeClr val="accent1">
                <a:shade val="15000"/>
              </a:schemeClr>
            </a:solidFill>
          </a:ln>
        </p:spPr>
        <p:txBody>
          <a:bodyPr wrap="square" rtlCol="0">
            <a:spAutoFit/>
          </a:bodyPr>
          <a:lstStyle/>
          <a:p>
            <a:pPr algn="ctr"/>
            <a:r>
              <a:rPr lang="en-US" dirty="0"/>
              <a:t>Service</a:t>
            </a:r>
          </a:p>
          <a:p>
            <a:pPr algn="ctr"/>
            <a:r>
              <a:rPr lang="en-US" dirty="0"/>
              <a:t>worker</a:t>
            </a:r>
          </a:p>
        </p:txBody>
      </p:sp>
      <p:sp>
        <p:nvSpPr>
          <p:cNvPr id="4" name="TextBox 3">
            <a:extLst>
              <a:ext uri="{FF2B5EF4-FFF2-40B4-BE49-F238E27FC236}">
                <a16:creationId xmlns:a16="http://schemas.microsoft.com/office/drawing/2014/main" id="{51E6FC32-40DA-293F-B305-D332A2116C2B}"/>
              </a:ext>
            </a:extLst>
          </p:cNvPr>
          <p:cNvSpPr txBox="1"/>
          <p:nvPr/>
        </p:nvSpPr>
        <p:spPr>
          <a:xfrm>
            <a:off x="4261027" y="3131694"/>
            <a:ext cx="3684793" cy="2031325"/>
          </a:xfrm>
          <a:prstGeom prst="rect">
            <a:avLst/>
          </a:prstGeom>
          <a:noFill/>
          <a:ln w="25400">
            <a:solidFill>
              <a:schemeClr val="accent1">
                <a:shade val="15000"/>
              </a:schemeClr>
            </a:solidFill>
          </a:ln>
        </p:spPr>
        <p:txBody>
          <a:bodyPr wrap="square" rtlCol="0">
            <a:spAutoFit/>
          </a:bodyPr>
          <a:lstStyle/>
          <a:p>
            <a:pPr algn="ctr"/>
            <a:r>
              <a:rPr lang="en-US" dirty="0"/>
              <a:t>Local storage</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5" name="TextBox 4">
            <a:extLst>
              <a:ext uri="{FF2B5EF4-FFF2-40B4-BE49-F238E27FC236}">
                <a16:creationId xmlns:a16="http://schemas.microsoft.com/office/drawing/2014/main" id="{B7B7FAF9-1985-6B58-2511-F9736158D69B}"/>
              </a:ext>
            </a:extLst>
          </p:cNvPr>
          <p:cNvSpPr txBox="1"/>
          <p:nvPr/>
        </p:nvSpPr>
        <p:spPr>
          <a:xfrm>
            <a:off x="5663844" y="3596839"/>
            <a:ext cx="2180896" cy="646331"/>
          </a:xfrm>
          <a:prstGeom prst="rect">
            <a:avLst/>
          </a:prstGeom>
          <a:noFill/>
          <a:ln w="25400">
            <a:solidFill>
              <a:schemeClr val="accent1">
                <a:shade val="15000"/>
              </a:schemeClr>
            </a:solidFill>
          </a:ln>
        </p:spPr>
        <p:txBody>
          <a:bodyPr wrap="square" rtlCol="0">
            <a:spAutoFit/>
          </a:bodyPr>
          <a:lstStyle/>
          <a:p>
            <a:pPr algn="ctr"/>
            <a:r>
              <a:rPr lang="en-US" dirty="0"/>
              <a:t>Full disclosure</a:t>
            </a:r>
          </a:p>
          <a:p>
            <a:pPr algn="ctr"/>
            <a:r>
              <a:rPr lang="en-US" dirty="0"/>
              <a:t>JSON certificate</a:t>
            </a:r>
          </a:p>
        </p:txBody>
      </p:sp>
      <p:sp>
        <p:nvSpPr>
          <p:cNvPr id="6" name="TextBox 5">
            <a:extLst>
              <a:ext uri="{FF2B5EF4-FFF2-40B4-BE49-F238E27FC236}">
                <a16:creationId xmlns:a16="http://schemas.microsoft.com/office/drawing/2014/main" id="{7E0684F9-3651-6C17-24E2-02E13AA860DC}"/>
              </a:ext>
            </a:extLst>
          </p:cNvPr>
          <p:cNvSpPr txBox="1"/>
          <p:nvPr/>
        </p:nvSpPr>
        <p:spPr>
          <a:xfrm>
            <a:off x="5663844" y="4398304"/>
            <a:ext cx="2180896" cy="646331"/>
          </a:xfrm>
          <a:prstGeom prst="rect">
            <a:avLst/>
          </a:prstGeom>
          <a:noFill/>
          <a:ln w="25400">
            <a:solidFill>
              <a:schemeClr val="accent1">
                <a:shade val="15000"/>
              </a:schemeClr>
            </a:solidFill>
          </a:ln>
        </p:spPr>
        <p:txBody>
          <a:bodyPr wrap="square" rtlCol="0">
            <a:spAutoFit/>
          </a:bodyPr>
          <a:lstStyle/>
          <a:p>
            <a:pPr algn="ctr"/>
            <a:r>
              <a:rPr lang="en-US" dirty="0"/>
              <a:t>Selective disclosure</a:t>
            </a:r>
          </a:p>
          <a:p>
            <a:pPr algn="ctr"/>
            <a:r>
              <a:rPr lang="en-US" dirty="0"/>
              <a:t>JSON certificate</a:t>
            </a:r>
          </a:p>
        </p:txBody>
      </p:sp>
      <p:sp>
        <p:nvSpPr>
          <p:cNvPr id="7" name="TextBox 6">
            <a:extLst>
              <a:ext uri="{FF2B5EF4-FFF2-40B4-BE49-F238E27FC236}">
                <a16:creationId xmlns:a16="http://schemas.microsoft.com/office/drawing/2014/main" id="{39ECC725-52DB-C245-4358-8DF64EA80149}"/>
              </a:ext>
            </a:extLst>
          </p:cNvPr>
          <p:cNvSpPr txBox="1"/>
          <p:nvPr/>
        </p:nvSpPr>
        <p:spPr>
          <a:xfrm>
            <a:off x="4378653" y="3720814"/>
            <a:ext cx="1167565" cy="1200329"/>
          </a:xfrm>
          <a:prstGeom prst="rect">
            <a:avLst/>
          </a:prstGeom>
          <a:noFill/>
          <a:ln w="25400">
            <a:solidFill>
              <a:schemeClr val="accent1">
                <a:shade val="15000"/>
              </a:schemeClr>
            </a:solidFill>
          </a:ln>
        </p:spPr>
        <p:txBody>
          <a:bodyPr wrap="square" rtlCol="0">
            <a:spAutoFit/>
          </a:bodyPr>
          <a:lstStyle/>
          <a:p>
            <a:pPr algn="ctr"/>
            <a:r>
              <a:rPr lang="en-US" dirty="0"/>
              <a:t>Private key</a:t>
            </a:r>
          </a:p>
          <a:p>
            <a:pPr algn="ctr"/>
            <a:endParaRPr lang="en-US" dirty="0"/>
          </a:p>
          <a:p>
            <a:pPr algn="ctr"/>
            <a:endParaRPr lang="en-US" dirty="0"/>
          </a:p>
        </p:txBody>
      </p:sp>
      <p:sp>
        <p:nvSpPr>
          <p:cNvPr id="8" name="TextBox 7">
            <a:extLst>
              <a:ext uri="{FF2B5EF4-FFF2-40B4-BE49-F238E27FC236}">
                <a16:creationId xmlns:a16="http://schemas.microsoft.com/office/drawing/2014/main" id="{AA72D85D-2372-9F9D-37A2-B8F974004522}"/>
              </a:ext>
            </a:extLst>
          </p:cNvPr>
          <p:cNvSpPr txBox="1"/>
          <p:nvPr/>
        </p:nvSpPr>
        <p:spPr>
          <a:xfrm>
            <a:off x="5710622" y="1783486"/>
            <a:ext cx="2235198" cy="1200329"/>
          </a:xfrm>
          <a:prstGeom prst="rect">
            <a:avLst/>
          </a:prstGeom>
          <a:noFill/>
          <a:ln w="25400">
            <a:solidFill>
              <a:schemeClr val="accent1">
                <a:shade val="15000"/>
              </a:schemeClr>
            </a:solidFill>
          </a:ln>
        </p:spPr>
        <p:txBody>
          <a:bodyPr wrap="square" rtlCol="0">
            <a:spAutoFit/>
          </a:bodyPr>
          <a:lstStyle/>
          <a:p>
            <a:pPr algn="ctr"/>
            <a:r>
              <a:rPr lang="en-US" dirty="0"/>
              <a:t>Consent page</a:t>
            </a:r>
          </a:p>
          <a:p>
            <a:pPr algn="ctr"/>
            <a:endParaRPr lang="en-US" dirty="0"/>
          </a:p>
          <a:p>
            <a:pPr algn="ctr"/>
            <a:endParaRPr lang="en-US" dirty="0"/>
          </a:p>
          <a:p>
            <a:pPr algn="ctr"/>
            <a:endParaRPr lang="en-US" dirty="0"/>
          </a:p>
        </p:txBody>
      </p:sp>
      <p:sp>
        <p:nvSpPr>
          <p:cNvPr id="9" name="TextBox 8">
            <a:extLst>
              <a:ext uri="{FF2B5EF4-FFF2-40B4-BE49-F238E27FC236}">
                <a16:creationId xmlns:a16="http://schemas.microsoft.com/office/drawing/2014/main" id="{CF3005CC-E4DC-0DC5-0457-00434B015128}"/>
              </a:ext>
            </a:extLst>
          </p:cNvPr>
          <p:cNvSpPr txBox="1"/>
          <p:nvPr/>
        </p:nvSpPr>
        <p:spPr>
          <a:xfrm>
            <a:off x="5812221" y="2482367"/>
            <a:ext cx="2032519" cy="369332"/>
          </a:xfrm>
          <a:prstGeom prst="rect">
            <a:avLst/>
          </a:prstGeom>
          <a:noFill/>
          <a:ln w="25400">
            <a:solidFill>
              <a:schemeClr val="accent1">
                <a:shade val="15000"/>
              </a:schemeClr>
            </a:solidFill>
          </a:ln>
        </p:spPr>
        <p:txBody>
          <a:bodyPr wrap="square" rtlCol="0">
            <a:spAutoFit/>
          </a:bodyPr>
          <a:lstStyle/>
          <a:p>
            <a:pPr algn="ctr"/>
            <a:r>
              <a:rPr lang="en-US" dirty="0"/>
              <a:t>JavaScript</a:t>
            </a:r>
          </a:p>
        </p:txBody>
      </p:sp>
      <p:sp>
        <p:nvSpPr>
          <p:cNvPr id="10" name="TextBox 9">
            <a:extLst>
              <a:ext uri="{FF2B5EF4-FFF2-40B4-BE49-F238E27FC236}">
                <a16:creationId xmlns:a16="http://schemas.microsoft.com/office/drawing/2014/main" id="{3F0BA32D-6212-B9BA-C3D5-ABB1EC1F69A4}"/>
              </a:ext>
            </a:extLst>
          </p:cNvPr>
          <p:cNvSpPr txBox="1"/>
          <p:nvPr/>
        </p:nvSpPr>
        <p:spPr>
          <a:xfrm>
            <a:off x="8568775" y="1338550"/>
            <a:ext cx="2351473" cy="3970318"/>
          </a:xfrm>
          <a:prstGeom prst="rect">
            <a:avLst/>
          </a:prstGeom>
          <a:noFill/>
          <a:ln w="25400">
            <a:solidFill>
              <a:schemeClr val="accent1">
                <a:shade val="15000"/>
              </a:schemeClr>
            </a:solidFill>
          </a:ln>
        </p:spPr>
        <p:txBody>
          <a:bodyPr wrap="square" rtlCol="0">
            <a:spAutoFit/>
          </a:bodyPr>
          <a:lstStyle/>
          <a:p>
            <a:pPr algn="ctr"/>
            <a:r>
              <a:rPr lang="en-US" dirty="0"/>
              <a:t>Relying party:</a:t>
            </a:r>
          </a:p>
          <a:p>
            <a:pPr algn="ctr"/>
            <a:r>
              <a:rPr lang="en-US" dirty="0"/>
              <a:t>a website</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12" name="TextBox 11">
            <a:extLst>
              <a:ext uri="{FF2B5EF4-FFF2-40B4-BE49-F238E27FC236}">
                <a16:creationId xmlns:a16="http://schemas.microsoft.com/office/drawing/2014/main" id="{57BE1983-6244-742F-1FB0-518D000E4F40}"/>
              </a:ext>
            </a:extLst>
          </p:cNvPr>
          <p:cNvSpPr txBox="1"/>
          <p:nvPr/>
        </p:nvSpPr>
        <p:spPr>
          <a:xfrm>
            <a:off x="873827" y="1338550"/>
            <a:ext cx="2351473" cy="3970318"/>
          </a:xfrm>
          <a:prstGeom prst="rect">
            <a:avLst/>
          </a:prstGeom>
          <a:noFill/>
          <a:ln w="25400">
            <a:solidFill>
              <a:schemeClr val="accent1">
                <a:shade val="15000"/>
              </a:schemeClr>
            </a:solidFill>
            <a:prstDash val="dash"/>
          </a:ln>
        </p:spPr>
        <p:txBody>
          <a:bodyPr wrap="square" rtlCol="0">
            <a:spAutoFit/>
          </a:bodyPr>
          <a:lstStyle/>
          <a:p>
            <a:pPr algn="ctr"/>
            <a:r>
              <a:rPr lang="en-US" dirty="0"/>
              <a:t>Credential issuer:</a:t>
            </a:r>
          </a:p>
          <a:p>
            <a:pPr algn="ctr"/>
            <a:r>
              <a:rPr lang="en-US" dirty="0"/>
              <a:t>the edge server of the RSTA data center</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11" name="TextBox 10">
            <a:extLst>
              <a:ext uri="{FF2B5EF4-FFF2-40B4-BE49-F238E27FC236}">
                <a16:creationId xmlns:a16="http://schemas.microsoft.com/office/drawing/2014/main" id="{66F87BE1-12C0-55CD-AC56-856CDD8829D7}"/>
              </a:ext>
            </a:extLst>
          </p:cNvPr>
          <p:cNvSpPr txBox="1"/>
          <p:nvPr/>
        </p:nvSpPr>
        <p:spPr>
          <a:xfrm>
            <a:off x="4859678" y="2832737"/>
            <a:ext cx="2749812" cy="2862322"/>
          </a:xfrm>
          <a:prstGeom prst="rect">
            <a:avLst/>
          </a:prstGeom>
          <a:solidFill>
            <a:schemeClr val="bg1"/>
          </a:solidFill>
        </p:spPr>
        <p:txBody>
          <a:bodyPr wrap="square" rtlCol="0">
            <a:spAutoFit/>
          </a:bodyPr>
          <a:lstStyle/>
          <a:p>
            <a:r>
              <a:rPr lang="en-US" sz="2000" dirty="0">
                <a:solidFill>
                  <a:srgbClr val="FF0000"/>
                </a:solidFill>
              </a:rPr>
              <a:t>The consent page finds the values of the requested attributes from the selective disclosure certificate and removes the other attributes from the presentation state of the certificate</a:t>
            </a:r>
          </a:p>
        </p:txBody>
      </p:sp>
      <p:cxnSp>
        <p:nvCxnSpPr>
          <p:cNvPr id="17" name="Straight Arrow Connector 16">
            <a:extLst>
              <a:ext uri="{FF2B5EF4-FFF2-40B4-BE49-F238E27FC236}">
                <a16:creationId xmlns:a16="http://schemas.microsoft.com/office/drawing/2014/main" id="{7FF389E5-797A-541D-D18F-35DB25C9F384}"/>
              </a:ext>
            </a:extLst>
          </p:cNvPr>
          <p:cNvCxnSpPr>
            <a:cxnSpLocks/>
          </p:cNvCxnSpPr>
          <p:nvPr/>
        </p:nvCxnSpPr>
        <p:spPr>
          <a:xfrm flipV="1">
            <a:off x="7609490" y="2669155"/>
            <a:ext cx="0" cy="1749697"/>
          </a:xfrm>
          <a:prstGeom prst="straightConnector1">
            <a:avLst/>
          </a:prstGeom>
          <a:ln w="6350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7250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4F403A04-CBEA-C970-08E6-5A20E181A8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404" y="0"/>
            <a:ext cx="11673192" cy="6858000"/>
          </a:xfrm>
          <a:prstGeom prst="rect">
            <a:avLst/>
          </a:prstGeom>
        </p:spPr>
      </p:pic>
      <p:sp>
        <p:nvSpPr>
          <p:cNvPr id="4" name="TextBox 3">
            <a:extLst>
              <a:ext uri="{FF2B5EF4-FFF2-40B4-BE49-F238E27FC236}">
                <a16:creationId xmlns:a16="http://schemas.microsoft.com/office/drawing/2014/main" id="{15AD2994-870B-2503-B3EB-C531F94A9121}"/>
              </a:ext>
            </a:extLst>
          </p:cNvPr>
          <p:cNvSpPr txBox="1"/>
          <p:nvPr/>
        </p:nvSpPr>
        <p:spPr>
          <a:xfrm>
            <a:off x="4079479" y="2401483"/>
            <a:ext cx="5369322" cy="707886"/>
          </a:xfrm>
          <a:prstGeom prst="rect">
            <a:avLst/>
          </a:prstGeom>
          <a:solidFill>
            <a:schemeClr val="bg1"/>
          </a:solidFill>
        </p:spPr>
        <p:txBody>
          <a:bodyPr wrap="square" rtlCol="0">
            <a:spAutoFit/>
          </a:bodyPr>
          <a:lstStyle/>
          <a:p>
            <a:r>
              <a:rPr lang="en-US" sz="2000" dirty="0">
                <a:solidFill>
                  <a:srgbClr val="FF0000"/>
                </a:solidFill>
              </a:rPr>
              <a:t>The consent page has found the values of the attributes in the selective disclosure certificate</a:t>
            </a:r>
          </a:p>
        </p:txBody>
      </p:sp>
      <p:sp>
        <p:nvSpPr>
          <p:cNvPr id="5" name="TextBox 4">
            <a:extLst>
              <a:ext uri="{FF2B5EF4-FFF2-40B4-BE49-F238E27FC236}">
                <a16:creationId xmlns:a16="http://schemas.microsoft.com/office/drawing/2014/main" id="{6A85CA5B-97BD-4120-AA38-0F76D7D485F1}"/>
              </a:ext>
            </a:extLst>
          </p:cNvPr>
          <p:cNvSpPr txBox="1"/>
          <p:nvPr/>
        </p:nvSpPr>
        <p:spPr>
          <a:xfrm>
            <a:off x="3820734" y="857073"/>
            <a:ext cx="7221549" cy="707886"/>
          </a:xfrm>
          <a:prstGeom prst="rect">
            <a:avLst/>
          </a:prstGeom>
          <a:solidFill>
            <a:schemeClr val="bg1"/>
          </a:solidFill>
        </p:spPr>
        <p:txBody>
          <a:bodyPr wrap="square" rtlCol="0">
            <a:spAutoFit/>
          </a:bodyPr>
          <a:lstStyle/>
          <a:p>
            <a:r>
              <a:rPr lang="en-US" sz="2000" dirty="0">
                <a:solidFill>
                  <a:srgbClr val="FF0000"/>
                </a:solidFill>
              </a:rPr>
              <a:t>In v5, the Verifiable Data Registry will map the domain name of the RP to a user-friendly designation upon request by the consent page</a:t>
            </a:r>
          </a:p>
        </p:txBody>
      </p:sp>
      <p:cxnSp>
        <p:nvCxnSpPr>
          <p:cNvPr id="6" name="Straight Arrow Connector 5">
            <a:extLst>
              <a:ext uri="{FF2B5EF4-FFF2-40B4-BE49-F238E27FC236}">
                <a16:creationId xmlns:a16="http://schemas.microsoft.com/office/drawing/2014/main" id="{12079314-99AE-0B9C-A707-AFE2E812A3DE}"/>
              </a:ext>
            </a:extLst>
          </p:cNvPr>
          <p:cNvCxnSpPr>
            <a:cxnSpLocks/>
          </p:cNvCxnSpPr>
          <p:nvPr/>
        </p:nvCxnSpPr>
        <p:spPr>
          <a:xfrm flipH="1">
            <a:off x="2815119" y="2724604"/>
            <a:ext cx="1078786" cy="0"/>
          </a:xfrm>
          <a:prstGeom prst="straightConnector1">
            <a:avLst/>
          </a:prstGeom>
          <a:ln w="6350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B164B973-9CB0-9824-04E9-EA637DEA2801}"/>
              </a:ext>
            </a:extLst>
          </p:cNvPr>
          <p:cNvCxnSpPr>
            <a:cxnSpLocks/>
            <a:stCxn id="5" idx="1"/>
          </p:cNvCxnSpPr>
          <p:nvPr/>
        </p:nvCxnSpPr>
        <p:spPr>
          <a:xfrm flipH="1">
            <a:off x="2743199" y="1211016"/>
            <a:ext cx="1077535" cy="997928"/>
          </a:xfrm>
          <a:prstGeom prst="straightConnector1">
            <a:avLst/>
          </a:prstGeom>
          <a:ln w="6350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25557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7F5ED0-AF3E-2323-1965-2BD7DFC3090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3C6C24F-790B-064C-881E-0FAD77671FD6}"/>
              </a:ext>
            </a:extLst>
          </p:cNvPr>
          <p:cNvSpPr txBox="1"/>
          <p:nvPr/>
        </p:nvSpPr>
        <p:spPr>
          <a:xfrm>
            <a:off x="4096623" y="1338550"/>
            <a:ext cx="3998754" cy="3970318"/>
          </a:xfrm>
          <a:prstGeom prst="rect">
            <a:avLst/>
          </a:prstGeom>
          <a:noFill/>
          <a:ln w="25400">
            <a:solidFill>
              <a:schemeClr val="accent1">
                <a:shade val="15000"/>
              </a:schemeClr>
            </a:solidFill>
          </a:ln>
        </p:spPr>
        <p:txBody>
          <a:bodyPr wrap="square" rtlCol="0">
            <a:spAutoFit/>
          </a:bodyPr>
          <a:lstStyle/>
          <a:p>
            <a:pPr algn="ctr"/>
            <a:r>
              <a:rPr lang="en-US" dirty="0"/>
              <a:t>Browser</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3" name="TextBox 2">
            <a:extLst>
              <a:ext uri="{FF2B5EF4-FFF2-40B4-BE49-F238E27FC236}">
                <a16:creationId xmlns:a16="http://schemas.microsoft.com/office/drawing/2014/main" id="{76F53222-41EB-2EBC-58BC-F4B3B73A74AE}"/>
              </a:ext>
            </a:extLst>
          </p:cNvPr>
          <p:cNvSpPr txBox="1"/>
          <p:nvPr/>
        </p:nvSpPr>
        <p:spPr>
          <a:xfrm>
            <a:off x="4261027" y="1783486"/>
            <a:ext cx="1285191" cy="646331"/>
          </a:xfrm>
          <a:prstGeom prst="rect">
            <a:avLst/>
          </a:prstGeom>
          <a:noFill/>
          <a:ln w="25400">
            <a:solidFill>
              <a:schemeClr val="accent1">
                <a:shade val="15000"/>
              </a:schemeClr>
            </a:solidFill>
          </a:ln>
        </p:spPr>
        <p:txBody>
          <a:bodyPr wrap="square" rtlCol="0">
            <a:spAutoFit/>
          </a:bodyPr>
          <a:lstStyle/>
          <a:p>
            <a:pPr algn="ctr"/>
            <a:r>
              <a:rPr lang="en-US" dirty="0"/>
              <a:t>Service</a:t>
            </a:r>
          </a:p>
          <a:p>
            <a:pPr algn="ctr"/>
            <a:r>
              <a:rPr lang="en-US" dirty="0"/>
              <a:t>worker</a:t>
            </a:r>
          </a:p>
        </p:txBody>
      </p:sp>
      <p:sp>
        <p:nvSpPr>
          <p:cNvPr id="4" name="TextBox 3">
            <a:extLst>
              <a:ext uri="{FF2B5EF4-FFF2-40B4-BE49-F238E27FC236}">
                <a16:creationId xmlns:a16="http://schemas.microsoft.com/office/drawing/2014/main" id="{2719D7EA-1BCA-8529-EB8A-08A76C58FC3D}"/>
              </a:ext>
            </a:extLst>
          </p:cNvPr>
          <p:cNvSpPr txBox="1"/>
          <p:nvPr/>
        </p:nvSpPr>
        <p:spPr>
          <a:xfrm>
            <a:off x="4261027" y="3131694"/>
            <a:ext cx="3684793" cy="2031325"/>
          </a:xfrm>
          <a:prstGeom prst="rect">
            <a:avLst/>
          </a:prstGeom>
          <a:noFill/>
          <a:ln w="25400">
            <a:solidFill>
              <a:schemeClr val="accent1">
                <a:shade val="15000"/>
              </a:schemeClr>
            </a:solidFill>
          </a:ln>
        </p:spPr>
        <p:txBody>
          <a:bodyPr wrap="square" rtlCol="0">
            <a:spAutoFit/>
          </a:bodyPr>
          <a:lstStyle/>
          <a:p>
            <a:pPr algn="ctr"/>
            <a:r>
              <a:rPr lang="en-US" dirty="0"/>
              <a:t>Local storage</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5" name="TextBox 4">
            <a:extLst>
              <a:ext uri="{FF2B5EF4-FFF2-40B4-BE49-F238E27FC236}">
                <a16:creationId xmlns:a16="http://schemas.microsoft.com/office/drawing/2014/main" id="{D83F7F2D-D0E2-0AA7-1936-28CE342D65F1}"/>
              </a:ext>
            </a:extLst>
          </p:cNvPr>
          <p:cNvSpPr txBox="1"/>
          <p:nvPr/>
        </p:nvSpPr>
        <p:spPr>
          <a:xfrm>
            <a:off x="5663844" y="3596839"/>
            <a:ext cx="2180896" cy="646331"/>
          </a:xfrm>
          <a:prstGeom prst="rect">
            <a:avLst/>
          </a:prstGeom>
          <a:noFill/>
          <a:ln w="25400">
            <a:solidFill>
              <a:schemeClr val="accent1">
                <a:shade val="15000"/>
              </a:schemeClr>
            </a:solidFill>
          </a:ln>
        </p:spPr>
        <p:txBody>
          <a:bodyPr wrap="square" rtlCol="0">
            <a:spAutoFit/>
          </a:bodyPr>
          <a:lstStyle/>
          <a:p>
            <a:pPr algn="ctr"/>
            <a:r>
              <a:rPr lang="en-US" dirty="0"/>
              <a:t>Full disclosure</a:t>
            </a:r>
          </a:p>
          <a:p>
            <a:pPr algn="ctr"/>
            <a:r>
              <a:rPr lang="en-US" dirty="0"/>
              <a:t>JSON certificate</a:t>
            </a:r>
          </a:p>
        </p:txBody>
      </p:sp>
      <p:sp>
        <p:nvSpPr>
          <p:cNvPr id="6" name="TextBox 5">
            <a:extLst>
              <a:ext uri="{FF2B5EF4-FFF2-40B4-BE49-F238E27FC236}">
                <a16:creationId xmlns:a16="http://schemas.microsoft.com/office/drawing/2014/main" id="{09FEA1DA-F8F8-C15D-4762-2E2F4390135D}"/>
              </a:ext>
            </a:extLst>
          </p:cNvPr>
          <p:cNvSpPr txBox="1"/>
          <p:nvPr/>
        </p:nvSpPr>
        <p:spPr>
          <a:xfrm>
            <a:off x="5663844" y="4398304"/>
            <a:ext cx="2180896" cy="646331"/>
          </a:xfrm>
          <a:prstGeom prst="rect">
            <a:avLst/>
          </a:prstGeom>
          <a:noFill/>
          <a:ln w="25400">
            <a:solidFill>
              <a:schemeClr val="accent1">
                <a:shade val="15000"/>
              </a:schemeClr>
            </a:solidFill>
          </a:ln>
        </p:spPr>
        <p:txBody>
          <a:bodyPr wrap="square" rtlCol="0">
            <a:spAutoFit/>
          </a:bodyPr>
          <a:lstStyle/>
          <a:p>
            <a:pPr algn="ctr"/>
            <a:r>
              <a:rPr lang="en-US" dirty="0"/>
              <a:t>Selective disclosure</a:t>
            </a:r>
          </a:p>
          <a:p>
            <a:pPr algn="ctr"/>
            <a:r>
              <a:rPr lang="en-US" dirty="0"/>
              <a:t>JSON certificate</a:t>
            </a:r>
          </a:p>
        </p:txBody>
      </p:sp>
      <p:sp>
        <p:nvSpPr>
          <p:cNvPr id="7" name="TextBox 6">
            <a:extLst>
              <a:ext uri="{FF2B5EF4-FFF2-40B4-BE49-F238E27FC236}">
                <a16:creationId xmlns:a16="http://schemas.microsoft.com/office/drawing/2014/main" id="{ECB27120-7278-FC8B-17FC-E52841BA29B3}"/>
              </a:ext>
            </a:extLst>
          </p:cNvPr>
          <p:cNvSpPr txBox="1"/>
          <p:nvPr/>
        </p:nvSpPr>
        <p:spPr>
          <a:xfrm>
            <a:off x="4378653" y="3720814"/>
            <a:ext cx="1167565" cy="1200329"/>
          </a:xfrm>
          <a:prstGeom prst="rect">
            <a:avLst/>
          </a:prstGeom>
          <a:noFill/>
          <a:ln w="25400">
            <a:solidFill>
              <a:schemeClr val="accent1">
                <a:shade val="15000"/>
              </a:schemeClr>
            </a:solidFill>
          </a:ln>
        </p:spPr>
        <p:txBody>
          <a:bodyPr wrap="square" rtlCol="0">
            <a:spAutoFit/>
          </a:bodyPr>
          <a:lstStyle/>
          <a:p>
            <a:pPr algn="ctr"/>
            <a:r>
              <a:rPr lang="en-US" dirty="0"/>
              <a:t>Private key</a:t>
            </a:r>
          </a:p>
          <a:p>
            <a:pPr algn="ctr"/>
            <a:endParaRPr lang="en-US" dirty="0"/>
          </a:p>
          <a:p>
            <a:pPr algn="ctr"/>
            <a:endParaRPr lang="en-US" dirty="0"/>
          </a:p>
        </p:txBody>
      </p:sp>
      <p:sp>
        <p:nvSpPr>
          <p:cNvPr id="8" name="TextBox 7">
            <a:extLst>
              <a:ext uri="{FF2B5EF4-FFF2-40B4-BE49-F238E27FC236}">
                <a16:creationId xmlns:a16="http://schemas.microsoft.com/office/drawing/2014/main" id="{6E67781F-3557-BD4C-40D0-25201A1F0E99}"/>
              </a:ext>
            </a:extLst>
          </p:cNvPr>
          <p:cNvSpPr txBox="1"/>
          <p:nvPr/>
        </p:nvSpPr>
        <p:spPr>
          <a:xfrm>
            <a:off x="5710622" y="1783486"/>
            <a:ext cx="2235198" cy="1200329"/>
          </a:xfrm>
          <a:prstGeom prst="rect">
            <a:avLst/>
          </a:prstGeom>
          <a:noFill/>
          <a:ln w="25400">
            <a:solidFill>
              <a:schemeClr val="accent1">
                <a:shade val="15000"/>
              </a:schemeClr>
            </a:solidFill>
          </a:ln>
        </p:spPr>
        <p:txBody>
          <a:bodyPr wrap="square" rtlCol="0">
            <a:spAutoFit/>
          </a:bodyPr>
          <a:lstStyle/>
          <a:p>
            <a:pPr algn="ctr"/>
            <a:r>
              <a:rPr lang="en-US" dirty="0"/>
              <a:t>Consent page</a:t>
            </a:r>
          </a:p>
          <a:p>
            <a:pPr algn="ctr"/>
            <a:endParaRPr lang="en-US" dirty="0"/>
          </a:p>
          <a:p>
            <a:pPr algn="ctr"/>
            <a:endParaRPr lang="en-US" dirty="0"/>
          </a:p>
          <a:p>
            <a:pPr algn="ctr"/>
            <a:endParaRPr lang="en-US" dirty="0"/>
          </a:p>
        </p:txBody>
      </p:sp>
      <p:sp>
        <p:nvSpPr>
          <p:cNvPr id="9" name="TextBox 8">
            <a:extLst>
              <a:ext uri="{FF2B5EF4-FFF2-40B4-BE49-F238E27FC236}">
                <a16:creationId xmlns:a16="http://schemas.microsoft.com/office/drawing/2014/main" id="{E8B9C340-A5E1-3B57-8B22-A60067001811}"/>
              </a:ext>
            </a:extLst>
          </p:cNvPr>
          <p:cNvSpPr txBox="1"/>
          <p:nvPr/>
        </p:nvSpPr>
        <p:spPr>
          <a:xfrm>
            <a:off x="5812221" y="2482367"/>
            <a:ext cx="2032519" cy="369332"/>
          </a:xfrm>
          <a:prstGeom prst="rect">
            <a:avLst/>
          </a:prstGeom>
          <a:noFill/>
          <a:ln w="25400">
            <a:solidFill>
              <a:schemeClr val="accent1">
                <a:shade val="15000"/>
              </a:schemeClr>
            </a:solidFill>
          </a:ln>
        </p:spPr>
        <p:txBody>
          <a:bodyPr wrap="square" rtlCol="0">
            <a:spAutoFit/>
          </a:bodyPr>
          <a:lstStyle/>
          <a:p>
            <a:pPr algn="ctr"/>
            <a:r>
              <a:rPr lang="en-US" dirty="0"/>
              <a:t>JavaScript</a:t>
            </a:r>
          </a:p>
        </p:txBody>
      </p:sp>
      <p:sp>
        <p:nvSpPr>
          <p:cNvPr id="10" name="TextBox 9">
            <a:extLst>
              <a:ext uri="{FF2B5EF4-FFF2-40B4-BE49-F238E27FC236}">
                <a16:creationId xmlns:a16="http://schemas.microsoft.com/office/drawing/2014/main" id="{05194653-F34F-2D40-69EE-334F0EB908A8}"/>
              </a:ext>
            </a:extLst>
          </p:cNvPr>
          <p:cNvSpPr txBox="1"/>
          <p:nvPr/>
        </p:nvSpPr>
        <p:spPr>
          <a:xfrm>
            <a:off x="8568775" y="1338550"/>
            <a:ext cx="2351473" cy="3970318"/>
          </a:xfrm>
          <a:prstGeom prst="rect">
            <a:avLst/>
          </a:prstGeom>
          <a:noFill/>
          <a:ln w="25400">
            <a:solidFill>
              <a:schemeClr val="accent1">
                <a:shade val="15000"/>
              </a:schemeClr>
            </a:solidFill>
          </a:ln>
        </p:spPr>
        <p:txBody>
          <a:bodyPr wrap="square" rtlCol="0">
            <a:spAutoFit/>
          </a:bodyPr>
          <a:lstStyle/>
          <a:p>
            <a:pPr algn="ctr"/>
            <a:r>
              <a:rPr lang="en-US" dirty="0"/>
              <a:t>Relying party:</a:t>
            </a:r>
          </a:p>
          <a:p>
            <a:pPr algn="ctr"/>
            <a:r>
              <a:rPr lang="en-US" dirty="0"/>
              <a:t>a website</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cxnSp>
        <p:nvCxnSpPr>
          <p:cNvPr id="14" name="Straight Arrow Connector 13">
            <a:extLst>
              <a:ext uri="{FF2B5EF4-FFF2-40B4-BE49-F238E27FC236}">
                <a16:creationId xmlns:a16="http://schemas.microsoft.com/office/drawing/2014/main" id="{57B9573A-B06A-921C-A51C-BFD0E465A537}"/>
              </a:ext>
            </a:extLst>
          </p:cNvPr>
          <p:cNvCxnSpPr>
            <a:cxnSpLocks/>
          </p:cNvCxnSpPr>
          <p:nvPr/>
        </p:nvCxnSpPr>
        <p:spPr>
          <a:xfrm flipV="1">
            <a:off x="5276193" y="2648607"/>
            <a:ext cx="819807" cy="1072207"/>
          </a:xfrm>
          <a:prstGeom prst="straightConnector1">
            <a:avLst/>
          </a:prstGeom>
          <a:ln w="6350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D61DA59-3602-9928-8D21-BB1418CCB283}"/>
              </a:ext>
            </a:extLst>
          </p:cNvPr>
          <p:cNvSpPr txBox="1"/>
          <p:nvPr/>
        </p:nvSpPr>
        <p:spPr>
          <a:xfrm>
            <a:off x="873827" y="1338550"/>
            <a:ext cx="2351473" cy="3970318"/>
          </a:xfrm>
          <a:prstGeom prst="rect">
            <a:avLst/>
          </a:prstGeom>
          <a:noFill/>
          <a:ln w="25400">
            <a:solidFill>
              <a:schemeClr val="accent1">
                <a:shade val="15000"/>
              </a:schemeClr>
            </a:solidFill>
            <a:prstDash val="dash"/>
          </a:ln>
        </p:spPr>
        <p:txBody>
          <a:bodyPr wrap="square" rtlCol="0">
            <a:spAutoFit/>
          </a:bodyPr>
          <a:lstStyle/>
          <a:p>
            <a:pPr algn="ctr"/>
            <a:r>
              <a:rPr lang="en-US" dirty="0"/>
              <a:t>Credential issuer:</a:t>
            </a:r>
          </a:p>
          <a:p>
            <a:pPr algn="ctr"/>
            <a:r>
              <a:rPr lang="en-US" dirty="0"/>
              <a:t>the edge server of the RSTA data center</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13" name="TextBox 12">
            <a:extLst>
              <a:ext uri="{FF2B5EF4-FFF2-40B4-BE49-F238E27FC236}">
                <a16:creationId xmlns:a16="http://schemas.microsoft.com/office/drawing/2014/main" id="{A8B9133F-CB55-A531-CB8D-12877495CCB3}"/>
              </a:ext>
            </a:extLst>
          </p:cNvPr>
          <p:cNvSpPr txBox="1"/>
          <p:nvPr/>
        </p:nvSpPr>
        <p:spPr>
          <a:xfrm>
            <a:off x="5815173" y="3079313"/>
            <a:ext cx="2667855" cy="1938992"/>
          </a:xfrm>
          <a:prstGeom prst="rect">
            <a:avLst/>
          </a:prstGeom>
          <a:solidFill>
            <a:schemeClr val="bg1"/>
          </a:solidFill>
        </p:spPr>
        <p:txBody>
          <a:bodyPr wrap="square" rtlCol="0">
            <a:spAutoFit/>
          </a:bodyPr>
          <a:lstStyle/>
          <a:p>
            <a:r>
              <a:rPr lang="en-US" sz="2000" dirty="0">
                <a:solidFill>
                  <a:srgbClr val="FF0000"/>
                </a:solidFill>
              </a:rPr>
              <a:t>The consent page uses the private key to compute a signature on the challenge and the callback endpoint</a:t>
            </a:r>
          </a:p>
          <a:p>
            <a:endParaRPr lang="en-US" sz="2000" dirty="0">
              <a:solidFill>
                <a:srgbClr val="FF0000"/>
              </a:solidFill>
            </a:endParaRPr>
          </a:p>
        </p:txBody>
      </p:sp>
    </p:spTree>
    <p:extLst>
      <p:ext uri="{BB962C8B-B14F-4D97-AF65-F5344CB8AC3E}">
        <p14:creationId xmlns:p14="http://schemas.microsoft.com/office/powerpoint/2010/main" val="9199805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5F92CD-D6C3-95F6-C162-492A2EDBCA5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AA7CBBA-629E-29C1-3712-432D45E89CF0}"/>
              </a:ext>
            </a:extLst>
          </p:cNvPr>
          <p:cNvSpPr txBox="1"/>
          <p:nvPr/>
        </p:nvSpPr>
        <p:spPr>
          <a:xfrm>
            <a:off x="4096623" y="1338550"/>
            <a:ext cx="3998754" cy="3970318"/>
          </a:xfrm>
          <a:prstGeom prst="rect">
            <a:avLst/>
          </a:prstGeom>
          <a:noFill/>
          <a:ln w="25400">
            <a:solidFill>
              <a:schemeClr val="accent1">
                <a:shade val="15000"/>
              </a:schemeClr>
            </a:solidFill>
          </a:ln>
        </p:spPr>
        <p:txBody>
          <a:bodyPr wrap="square" rtlCol="0">
            <a:spAutoFit/>
          </a:bodyPr>
          <a:lstStyle/>
          <a:p>
            <a:pPr algn="ctr"/>
            <a:r>
              <a:rPr lang="en-US" dirty="0"/>
              <a:t>Browser</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3" name="TextBox 2">
            <a:extLst>
              <a:ext uri="{FF2B5EF4-FFF2-40B4-BE49-F238E27FC236}">
                <a16:creationId xmlns:a16="http://schemas.microsoft.com/office/drawing/2014/main" id="{B7DA3DEF-4C69-BC76-7156-D6036505B816}"/>
              </a:ext>
            </a:extLst>
          </p:cNvPr>
          <p:cNvSpPr txBox="1"/>
          <p:nvPr/>
        </p:nvSpPr>
        <p:spPr>
          <a:xfrm>
            <a:off x="4261027" y="1783486"/>
            <a:ext cx="1285191" cy="646331"/>
          </a:xfrm>
          <a:prstGeom prst="rect">
            <a:avLst/>
          </a:prstGeom>
          <a:noFill/>
          <a:ln w="25400">
            <a:solidFill>
              <a:schemeClr val="accent1">
                <a:shade val="15000"/>
              </a:schemeClr>
            </a:solidFill>
          </a:ln>
        </p:spPr>
        <p:txBody>
          <a:bodyPr wrap="square" rtlCol="0">
            <a:spAutoFit/>
          </a:bodyPr>
          <a:lstStyle/>
          <a:p>
            <a:pPr algn="ctr"/>
            <a:r>
              <a:rPr lang="en-US" dirty="0"/>
              <a:t>Service</a:t>
            </a:r>
          </a:p>
          <a:p>
            <a:pPr algn="ctr"/>
            <a:r>
              <a:rPr lang="en-US" dirty="0"/>
              <a:t>worker</a:t>
            </a:r>
          </a:p>
        </p:txBody>
      </p:sp>
      <p:sp>
        <p:nvSpPr>
          <p:cNvPr id="4" name="TextBox 3">
            <a:extLst>
              <a:ext uri="{FF2B5EF4-FFF2-40B4-BE49-F238E27FC236}">
                <a16:creationId xmlns:a16="http://schemas.microsoft.com/office/drawing/2014/main" id="{B4A90A01-1027-5BA9-353D-6B291B8E9BBE}"/>
              </a:ext>
            </a:extLst>
          </p:cNvPr>
          <p:cNvSpPr txBox="1"/>
          <p:nvPr/>
        </p:nvSpPr>
        <p:spPr>
          <a:xfrm>
            <a:off x="4261027" y="3131694"/>
            <a:ext cx="3684793" cy="2031325"/>
          </a:xfrm>
          <a:prstGeom prst="rect">
            <a:avLst/>
          </a:prstGeom>
          <a:noFill/>
          <a:ln w="25400">
            <a:solidFill>
              <a:schemeClr val="accent1">
                <a:shade val="15000"/>
              </a:schemeClr>
            </a:solidFill>
          </a:ln>
        </p:spPr>
        <p:txBody>
          <a:bodyPr wrap="square" rtlCol="0">
            <a:spAutoFit/>
          </a:bodyPr>
          <a:lstStyle/>
          <a:p>
            <a:pPr algn="ctr"/>
            <a:r>
              <a:rPr lang="en-US" dirty="0"/>
              <a:t>Local storage</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5" name="TextBox 4">
            <a:extLst>
              <a:ext uri="{FF2B5EF4-FFF2-40B4-BE49-F238E27FC236}">
                <a16:creationId xmlns:a16="http://schemas.microsoft.com/office/drawing/2014/main" id="{F40E6971-60FB-2BC8-EDD2-A242431EA5C0}"/>
              </a:ext>
            </a:extLst>
          </p:cNvPr>
          <p:cNvSpPr txBox="1"/>
          <p:nvPr/>
        </p:nvSpPr>
        <p:spPr>
          <a:xfrm>
            <a:off x="5663844" y="3596839"/>
            <a:ext cx="2180896" cy="646331"/>
          </a:xfrm>
          <a:prstGeom prst="rect">
            <a:avLst/>
          </a:prstGeom>
          <a:noFill/>
          <a:ln w="25400">
            <a:solidFill>
              <a:schemeClr val="accent1">
                <a:shade val="15000"/>
              </a:schemeClr>
            </a:solidFill>
          </a:ln>
        </p:spPr>
        <p:txBody>
          <a:bodyPr wrap="square" rtlCol="0">
            <a:spAutoFit/>
          </a:bodyPr>
          <a:lstStyle/>
          <a:p>
            <a:pPr algn="ctr"/>
            <a:r>
              <a:rPr lang="en-US" dirty="0"/>
              <a:t>Full disclosure</a:t>
            </a:r>
          </a:p>
          <a:p>
            <a:pPr algn="ctr"/>
            <a:r>
              <a:rPr lang="en-US" dirty="0"/>
              <a:t>JSON certificate</a:t>
            </a:r>
          </a:p>
        </p:txBody>
      </p:sp>
      <p:sp>
        <p:nvSpPr>
          <p:cNvPr id="6" name="TextBox 5">
            <a:extLst>
              <a:ext uri="{FF2B5EF4-FFF2-40B4-BE49-F238E27FC236}">
                <a16:creationId xmlns:a16="http://schemas.microsoft.com/office/drawing/2014/main" id="{C4B03FE1-33CB-6AC2-B508-F07A661CFB42}"/>
              </a:ext>
            </a:extLst>
          </p:cNvPr>
          <p:cNvSpPr txBox="1"/>
          <p:nvPr/>
        </p:nvSpPr>
        <p:spPr>
          <a:xfrm>
            <a:off x="5663844" y="4398304"/>
            <a:ext cx="2180896" cy="646331"/>
          </a:xfrm>
          <a:prstGeom prst="rect">
            <a:avLst/>
          </a:prstGeom>
          <a:noFill/>
          <a:ln w="25400">
            <a:solidFill>
              <a:schemeClr val="accent1">
                <a:shade val="15000"/>
              </a:schemeClr>
            </a:solidFill>
          </a:ln>
        </p:spPr>
        <p:txBody>
          <a:bodyPr wrap="square" rtlCol="0">
            <a:spAutoFit/>
          </a:bodyPr>
          <a:lstStyle/>
          <a:p>
            <a:pPr algn="ctr"/>
            <a:r>
              <a:rPr lang="en-US" dirty="0"/>
              <a:t>Selective disclosure</a:t>
            </a:r>
          </a:p>
          <a:p>
            <a:pPr algn="ctr"/>
            <a:r>
              <a:rPr lang="en-US" dirty="0"/>
              <a:t>JSON certificate</a:t>
            </a:r>
          </a:p>
        </p:txBody>
      </p:sp>
      <p:sp>
        <p:nvSpPr>
          <p:cNvPr id="7" name="TextBox 6">
            <a:extLst>
              <a:ext uri="{FF2B5EF4-FFF2-40B4-BE49-F238E27FC236}">
                <a16:creationId xmlns:a16="http://schemas.microsoft.com/office/drawing/2014/main" id="{6D9DDF86-0954-3F0E-AC7D-04623739510D}"/>
              </a:ext>
            </a:extLst>
          </p:cNvPr>
          <p:cNvSpPr txBox="1"/>
          <p:nvPr/>
        </p:nvSpPr>
        <p:spPr>
          <a:xfrm>
            <a:off x="4378653" y="3720814"/>
            <a:ext cx="1167565" cy="1200329"/>
          </a:xfrm>
          <a:prstGeom prst="rect">
            <a:avLst/>
          </a:prstGeom>
          <a:noFill/>
          <a:ln w="25400">
            <a:solidFill>
              <a:schemeClr val="accent1">
                <a:shade val="15000"/>
              </a:schemeClr>
            </a:solidFill>
          </a:ln>
        </p:spPr>
        <p:txBody>
          <a:bodyPr wrap="square" rtlCol="0">
            <a:spAutoFit/>
          </a:bodyPr>
          <a:lstStyle/>
          <a:p>
            <a:pPr algn="ctr"/>
            <a:r>
              <a:rPr lang="en-US" dirty="0"/>
              <a:t>Private key</a:t>
            </a:r>
          </a:p>
          <a:p>
            <a:pPr algn="ctr"/>
            <a:endParaRPr lang="en-US" dirty="0"/>
          </a:p>
          <a:p>
            <a:pPr algn="ctr"/>
            <a:endParaRPr lang="en-US" dirty="0"/>
          </a:p>
        </p:txBody>
      </p:sp>
      <p:sp>
        <p:nvSpPr>
          <p:cNvPr id="8" name="TextBox 7">
            <a:extLst>
              <a:ext uri="{FF2B5EF4-FFF2-40B4-BE49-F238E27FC236}">
                <a16:creationId xmlns:a16="http://schemas.microsoft.com/office/drawing/2014/main" id="{B5E90B49-C1A8-2247-7D58-173AE2E3CAE5}"/>
              </a:ext>
            </a:extLst>
          </p:cNvPr>
          <p:cNvSpPr txBox="1"/>
          <p:nvPr/>
        </p:nvSpPr>
        <p:spPr>
          <a:xfrm>
            <a:off x="5710622" y="1783486"/>
            <a:ext cx="2235198" cy="1200329"/>
          </a:xfrm>
          <a:prstGeom prst="rect">
            <a:avLst/>
          </a:prstGeom>
          <a:noFill/>
          <a:ln w="25400">
            <a:solidFill>
              <a:schemeClr val="accent1">
                <a:shade val="15000"/>
              </a:schemeClr>
            </a:solidFill>
          </a:ln>
        </p:spPr>
        <p:txBody>
          <a:bodyPr wrap="square" rtlCol="0">
            <a:spAutoFit/>
          </a:bodyPr>
          <a:lstStyle/>
          <a:p>
            <a:pPr algn="ctr"/>
            <a:r>
              <a:rPr lang="en-US" dirty="0"/>
              <a:t>Consent page</a:t>
            </a:r>
          </a:p>
          <a:p>
            <a:pPr algn="ctr"/>
            <a:endParaRPr lang="en-US" dirty="0"/>
          </a:p>
          <a:p>
            <a:pPr algn="ctr"/>
            <a:endParaRPr lang="en-US" dirty="0"/>
          </a:p>
          <a:p>
            <a:pPr algn="ctr"/>
            <a:endParaRPr lang="en-US" dirty="0"/>
          </a:p>
        </p:txBody>
      </p:sp>
      <p:sp>
        <p:nvSpPr>
          <p:cNvPr id="9" name="TextBox 8">
            <a:extLst>
              <a:ext uri="{FF2B5EF4-FFF2-40B4-BE49-F238E27FC236}">
                <a16:creationId xmlns:a16="http://schemas.microsoft.com/office/drawing/2014/main" id="{DE937681-9449-1D53-3C83-049FEA7CE7A0}"/>
              </a:ext>
            </a:extLst>
          </p:cNvPr>
          <p:cNvSpPr txBox="1"/>
          <p:nvPr/>
        </p:nvSpPr>
        <p:spPr>
          <a:xfrm>
            <a:off x="5812221" y="2482367"/>
            <a:ext cx="2032519" cy="369332"/>
          </a:xfrm>
          <a:prstGeom prst="rect">
            <a:avLst/>
          </a:prstGeom>
          <a:noFill/>
          <a:ln w="25400">
            <a:solidFill>
              <a:schemeClr val="accent1">
                <a:shade val="15000"/>
              </a:schemeClr>
            </a:solidFill>
          </a:ln>
        </p:spPr>
        <p:txBody>
          <a:bodyPr wrap="square" rtlCol="0">
            <a:spAutoFit/>
          </a:bodyPr>
          <a:lstStyle/>
          <a:p>
            <a:pPr algn="ctr"/>
            <a:r>
              <a:rPr lang="en-US" dirty="0"/>
              <a:t>JavaScript</a:t>
            </a:r>
          </a:p>
        </p:txBody>
      </p:sp>
      <p:sp>
        <p:nvSpPr>
          <p:cNvPr id="10" name="TextBox 9">
            <a:extLst>
              <a:ext uri="{FF2B5EF4-FFF2-40B4-BE49-F238E27FC236}">
                <a16:creationId xmlns:a16="http://schemas.microsoft.com/office/drawing/2014/main" id="{EE6D91BC-C7E8-C8FA-39BD-32A26DFB010C}"/>
              </a:ext>
            </a:extLst>
          </p:cNvPr>
          <p:cNvSpPr txBox="1"/>
          <p:nvPr/>
        </p:nvSpPr>
        <p:spPr>
          <a:xfrm>
            <a:off x="8568775" y="1338550"/>
            <a:ext cx="2351473" cy="3970318"/>
          </a:xfrm>
          <a:prstGeom prst="rect">
            <a:avLst/>
          </a:prstGeom>
          <a:noFill/>
          <a:ln w="25400">
            <a:solidFill>
              <a:schemeClr val="accent1">
                <a:shade val="15000"/>
              </a:schemeClr>
            </a:solidFill>
          </a:ln>
        </p:spPr>
        <p:txBody>
          <a:bodyPr wrap="square" rtlCol="0">
            <a:spAutoFit/>
          </a:bodyPr>
          <a:lstStyle/>
          <a:p>
            <a:pPr algn="ctr"/>
            <a:r>
              <a:rPr lang="en-US" dirty="0"/>
              <a:t>Relying party:</a:t>
            </a:r>
          </a:p>
          <a:p>
            <a:pPr algn="ctr"/>
            <a:r>
              <a:rPr lang="en-US" dirty="0"/>
              <a:t>a website</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12" name="TextBox 11">
            <a:extLst>
              <a:ext uri="{FF2B5EF4-FFF2-40B4-BE49-F238E27FC236}">
                <a16:creationId xmlns:a16="http://schemas.microsoft.com/office/drawing/2014/main" id="{6AA73F5F-702B-4959-3EA7-F2375A5B8766}"/>
              </a:ext>
            </a:extLst>
          </p:cNvPr>
          <p:cNvSpPr txBox="1"/>
          <p:nvPr/>
        </p:nvSpPr>
        <p:spPr>
          <a:xfrm>
            <a:off x="873827" y="1338550"/>
            <a:ext cx="2351473" cy="3970318"/>
          </a:xfrm>
          <a:prstGeom prst="rect">
            <a:avLst/>
          </a:prstGeom>
          <a:noFill/>
          <a:ln w="25400">
            <a:solidFill>
              <a:schemeClr val="accent1">
                <a:shade val="15000"/>
              </a:schemeClr>
            </a:solidFill>
            <a:prstDash val="dash"/>
          </a:ln>
        </p:spPr>
        <p:txBody>
          <a:bodyPr wrap="square" rtlCol="0">
            <a:spAutoFit/>
          </a:bodyPr>
          <a:lstStyle/>
          <a:p>
            <a:pPr algn="ctr"/>
            <a:r>
              <a:rPr lang="en-US" dirty="0"/>
              <a:t>Credential issuer:</a:t>
            </a:r>
          </a:p>
          <a:p>
            <a:pPr algn="ctr"/>
            <a:r>
              <a:rPr lang="en-US" dirty="0"/>
              <a:t>the edge server of the RSTA data center</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13" name="TextBox 12">
            <a:extLst>
              <a:ext uri="{FF2B5EF4-FFF2-40B4-BE49-F238E27FC236}">
                <a16:creationId xmlns:a16="http://schemas.microsoft.com/office/drawing/2014/main" id="{D19DD191-4E47-8D8C-1449-F20CA3069CE0}"/>
              </a:ext>
            </a:extLst>
          </p:cNvPr>
          <p:cNvSpPr txBox="1"/>
          <p:nvPr/>
        </p:nvSpPr>
        <p:spPr>
          <a:xfrm>
            <a:off x="6935809" y="2782477"/>
            <a:ext cx="2667855" cy="1938992"/>
          </a:xfrm>
          <a:prstGeom prst="rect">
            <a:avLst/>
          </a:prstGeom>
          <a:solidFill>
            <a:schemeClr val="bg1"/>
          </a:solidFill>
        </p:spPr>
        <p:txBody>
          <a:bodyPr wrap="square" rtlCol="0">
            <a:spAutoFit/>
          </a:bodyPr>
          <a:lstStyle/>
          <a:p>
            <a:r>
              <a:rPr lang="en-US" sz="2000" dirty="0">
                <a:solidFill>
                  <a:srgbClr val="FF0000"/>
                </a:solidFill>
              </a:rPr>
              <a:t>The consent page sends the signature, the presentation state and the session ID to the callback endpoint</a:t>
            </a:r>
          </a:p>
          <a:p>
            <a:endParaRPr lang="en-US" sz="2000" dirty="0">
              <a:solidFill>
                <a:srgbClr val="FF0000"/>
              </a:solidFill>
            </a:endParaRPr>
          </a:p>
        </p:txBody>
      </p:sp>
      <p:cxnSp>
        <p:nvCxnSpPr>
          <p:cNvPr id="11" name="Straight Arrow Connector 10">
            <a:extLst>
              <a:ext uri="{FF2B5EF4-FFF2-40B4-BE49-F238E27FC236}">
                <a16:creationId xmlns:a16="http://schemas.microsoft.com/office/drawing/2014/main" id="{0A3465F1-7096-44E9-0FC5-6A4EFCD3FED4}"/>
              </a:ext>
            </a:extLst>
          </p:cNvPr>
          <p:cNvCxnSpPr>
            <a:cxnSpLocks/>
          </p:cNvCxnSpPr>
          <p:nvPr/>
        </p:nvCxnSpPr>
        <p:spPr>
          <a:xfrm>
            <a:off x="7844740" y="2668739"/>
            <a:ext cx="1066800" cy="0"/>
          </a:xfrm>
          <a:prstGeom prst="straightConnector1">
            <a:avLst/>
          </a:prstGeom>
          <a:ln w="6350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06316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EBA326-0C2F-898D-A160-CFBF340BC41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442FB14-110E-D002-EE5B-89B1339A4231}"/>
              </a:ext>
            </a:extLst>
          </p:cNvPr>
          <p:cNvSpPr txBox="1"/>
          <p:nvPr/>
        </p:nvSpPr>
        <p:spPr>
          <a:xfrm>
            <a:off x="4096623" y="1338550"/>
            <a:ext cx="3998754" cy="3970318"/>
          </a:xfrm>
          <a:prstGeom prst="rect">
            <a:avLst/>
          </a:prstGeom>
          <a:noFill/>
          <a:ln w="25400">
            <a:solidFill>
              <a:schemeClr val="accent1">
                <a:shade val="15000"/>
              </a:schemeClr>
            </a:solidFill>
          </a:ln>
        </p:spPr>
        <p:txBody>
          <a:bodyPr wrap="square" rtlCol="0">
            <a:spAutoFit/>
          </a:bodyPr>
          <a:lstStyle/>
          <a:p>
            <a:pPr algn="ctr"/>
            <a:r>
              <a:rPr lang="en-US" dirty="0"/>
              <a:t>Browser</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3" name="TextBox 2">
            <a:extLst>
              <a:ext uri="{FF2B5EF4-FFF2-40B4-BE49-F238E27FC236}">
                <a16:creationId xmlns:a16="http://schemas.microsoft.com/office/drawing/2014/main" id="{19260204-3F15-66A8-52F0-8F02196D33EB}"/>
              </a:ext>
            </a:extLst>
          </p:cNvPr>
          <p:cNvSpPr txBox="1"/>
          <p:nvPr/>
        </p:nvSpPr>
        <p:spPr>
          <a:xfrm>
            <a:off x="4261027" y="1783486"/>
            <a:ext cx="1285191" cy="646331"/>
          </a:xfrm>
          <a:prstGeom prst="rect">
            <a:avLst/>
          </a:prstGeom>
          <a:noFill/>
          <a:ln w="25400">
            <a:solidFill>
              <a:schemeClr val="accent1">
                <a:shade val="15000"/>
              </a:schemeClr>
            </a:solidFill>
          </a:ln>
        </p:spPr>
        <p:txBody>
          <a:bodyPr wrap="square" rtlCol="0">
            <a:spAutoFit/>
          </a:bodyPr>
          <a:lstStyle/>
          <a:p>
            <a:pPr algn="ctr"/>
            <a:r>
              <a:rPr lang="en-US" dirty="0"/>
              <a:t>Service</a:t>
            </a:r>
          </a:p>
          <a:p>
            <a:pPr algn="ctr"/>
            <a:r>
              <a:rPr lang="en-US" dirty="0"/>
              <a:t>worker</a:t>
            </a:r>
          </a:p>
        </p:txBody>
      </p:sp>
      <p:sp>
        <p:nvSpPr>
          <p:cNvPr id="4" name="TextBox 3">
            <a:extLst>
              <a:ext uri="{FF2B5EF4-FFF2-40B4-BE49-F238E27FC236}">
                <a16:creationId xmlns:a16="http://schemas.microsoft.com/office/drawing/2014/main" id="{9BB6D5AB-2AA5-4111-CDB7-B2BC3E8A7591}"/>
              </a:ext>
            </a:extLst>
          </p:cNvPr>
          <p:cNvSpPr txBox="1"/>
          <p:nvPr/>
        </p:nvSpPr>
        <p:spPr>
          <a:xfrm>
            <a:off x="4261027" y="3131694"/>
            <a:ext cx="3684793" cy="2031325"/>
          </a:xfrm>
          <a:prstGeom prst="rect">
            <a:avLst/>
          </a:prstGeom>
          <a:noFill/>
          <a:ln w="25400">
            <a:solidFill>
              <a:schemeClr val="accent1">
                <a:shade val="15000"/>
              </a:schemeClr>
            </a:solidFill>
          </a:ln>
        </p:spPr>
        <p:txBody>
          <a:bodyPr wrap="square" rtlCol="0">
            <a:spAutoFit/>
          </a:bodyPr>
          <a:lstStyle/>
          <a:p>
            <a:pPr algn="ctr"/>
            <a:r>
              <a:rPr lang="en-US" dirty="0"/>
              <a:t>Local storage</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5" name="TextBox 4">
            <a:extLst>
              <a:ext uri="{FF2B5EF4-FFF2-40B4-BE49-F238E27FC236}">
                <a16:creationId xmlns:a16="http://schemas.microsoft.com/office/drawing/2014/main" id="{064C106C-521A-17F0-DC22-9D18D9B03A33}"/>
              </a:ext>
            </a:extLst>
          </p:cNvPr>
          <p:cNvSpPr txBox="1"/>
          <p:nvPr/>
        </p:nvSpPr>
        <p:spPr>
          <a:xfrm>
            <a:off x="5663844" y="3596839"/>
            <a:ext cx="2180896" cy="646331"/>
          </a:xfrm>
          <a:prstGeom prst="rect">
            <a:avLst/>
          </a:prstGeom>
          <a:noFill/>
          <a:ln w="25400">
            <a:solidFill>
              <a:schemeClr val="accent1">
                <a:shade val="15000"/>
              </a:schemeClr>
            </a:solidFill>
          </a:ln>
        </p:spPr>
        <p:txBody>
          <a:bodyPr wrap="square" rtlCol="0">
            <a:spAutoFit/>
          </a:bodyPr>
          <a:lstStyle/>
          <a:p>
            <a:pPr algn="ctr"/>
            <a:r>
              <a:rPr lang="en-US" dirty="0"/>
              <a:t>Full disclosure</a:t>
            </a:r>
          </a:p>
          <a:p>
            <a:pPr algn="ctr"/>
            <a:r>
              <a:rPr lang="en-US" dirty="0"/>
              <a:t>JSON certificate</a:t>
            </a:r>
          </a:p>
        </p:txBody>
      </p:sp>
      <p:sp>
        <p:nvSpPr>
          <p:cNvPr id="6" name="TextBox 5">
            <a:extLst>
              <a:ext uri="{FF2B5EF4-FFF2-40B4-BE49-F238E27FC236}">
                <a16:creationId xmlns:a16="http://schemas.microsoft.com/office/drawing/2014/main" id="{23D69251-D187-2893-F627-A9B7555098BB}"/>
              </a:ext>
            </a:extLst>
          </p:cNvPr>
          <p:cNvSpPr txBox="1"/>
          <p:nvPr/>
        </p:nvSpPr>
        <p:spPr>
          <a:xfrm>
            <a:off x="5663844" y="4398304"/>
            <a:ext cx="2180896" cy="646331"/>
          </a:xfrm>
          <a:prstGeom prst="rect">
            <a:avLst/>
          </a:prstGeom>
          <a:noFill/>
          <a:ln w="25400">
            <a:solidFill>
              <a:schemeClr val="accent1">
                <a:shade val="15000"/>
              </a:schemeClr>
            </a:solidFill>
          </a:ln>
        </p:spPr>
        <p:txBody>
          <a:bodyPr wrap="square" rtlCol="0">
            <a:spAutoFit/>
          </a:bodyPr>
          <a:lstStyle/>
          <a:p>
            <a:pPr algn="ctr"/>
            <a:r>
              <a:rPr lang="en-US" dirty="0"/>
              <a:t>Selective disclosure</a:t>
            </a:r>
          </a:p>
          <a:p>
            <a:pPr algn="ctr"/>
            <a:r>
              <a:rPr lang="en-US" dirty="0"/>
              <a:t>JSON certificate</a:t>
            </a:r>
          </a:p>
        </p:txBody>
      </p:sp>
      <p:sp>
        <p:nvSpPr>
          <p:cNvPr id="7" name="TextBox 6">
            <a:extLst>
              <a:ext uri="{FF2B5EF4-FFF2-40B4-BE49-F238E27FC236}">
                <a16:creationId xmlns:a16="http://schemas.microsoft.com/office/drawing/2014/main" id="{29ED4A75-B090-ED5D-CFE3-0284B35CF44A}"/>
              </a:ext>
            </a:extLst>
          </p:cNvPr>
          <p:cNvSpPr txBox="1"/>
          <p:nvPr/>
        </p:nvSpPr>
        <p:spPr>
          <a:xfrm>
            <a:off x="4378653" y="3720814"/>
            <a:ext cx="1167565" cy="1200329"/>
          </a:xfrm>
          <a:prstGeom prst="rect">
            <a:avLst/>
          </a:prstGeom>
          <a:noFill/>
          <a:ln w="25400">
            <a:solidFill>
              <a:schemeClr val="accent1">
                <a:shade val="15000"/>
              </a:schemeClr>
            </a:solidFill>
          </a:ln>
        </p:spPr>
        <p:txBody>
          <a:bodyPr wrap="square" rtlCol="0">
            <a:spAutoFit/>
          </a:bodyPr>
          <a:lstStyle/>
          <a:p>
            <a:pPr algn="ctr"/>
            <a:r>
              <a:rPr lang="en-US" dirty="0"/>
              <a:t>Private key</a:t>
            </a:r>
          </a:p>
          <a:p>
            <a:pPr algn="ctr"/>
            <a:endParaRPr lang="en-US" dirty="0"/>
          </a:p>
          <a:p>
            <a:pPr algn="ctr"/>
            <a:endParaRPr lang="en-US" dirty="0"/>
          </a:p>
        </p:txBody>
      </p:sp>
      <p:sp>
        <p:nvSpPr>
          <p:cNvPr id="8" name="TextBox 7">
            <a:extLst>
              <a:ext uri="{FF2B5EF4-FFF2-40B4-BE49-F238E27FC236}">
                <a16:creationId xmlns:a16="http://schemas.microsoft.com/office/drawing/2014/main" id="{20B64DB0-9409-9006-351D-403B9FA4337C}"/>
              </a:ext>
            </a:extLst>
          </p:cNvPr>
          <p:cNvSpPr txBox="1"/>
          <p:nvPr/>
        </p:nvSpPr>
        <p:spPr>
          <a:xfrm>
            <a:off x="5710622" y="1783486"/>
            <a:ext cx="2235198" cy="1200329"/>
          </a:xfrm>
          <a:prstGeom prst="rect">
            <a:avLst/>
          </a:prstGeom>
          <a:noFill/>
          <a:ln w="25400">
            <a:solidFill>
              <a:schemeClr val="accent1">
                <a:shade val="15000"/>
              </a:schemeClr>
            </a:solidFill>
          </a:ln>
        </p:spPr>
        <p:txBody>
          <a:bodyPr wrap="square" rtlCol="0">
            <a:spAutoFit/>
          </a:bodyPr>
          <a:lstStyle/>
          <a:p>
            <a:pPr algn="ctr"/>
            <a:r>
              <a:rPr lang="en-US" dirty="0"/>
              <a:t>Consent page</a:t>
            </a:r>
          </a:p>
          <a:p>
            <a:pPr algn="ctr"/>
            <a:endParaRPr lang="en-US" dirty="0"/>
          </a:p>
          <a:p>
            <a:pPr algn="ctr"/>
            <a:endParaRPr lang="en-US" dirty="0"/>
          </a:p>
          <a:p>
            <a:pPr algn="ctr"/>
            <a:endParaRPr lang="en-US" dirty="0"/>
          </a:p>
        </p:txBody>
      </p:sp>
      <p:sp>
        <p:nvSpPr>
          <p:cNvPr id="9" name="TextBox 8">
            <a:extLst>
              <a:ext uri="{FF2B5EF4-FFF2-40B4-BE49-F238E27FC236}">
                <a16:creationId xmlns:a16="http://schemas.microsoft.com/office/drawing/2014/main" id="{A8A89515-844F-26F7-3CC6-352A1120B259}"/>
              </a:ext>
            </a:extLst>
          </p:cNvPr>
          <p:cNvSpPr txBox="1"/>
          <p:nvPr/>
        </p:nvSpPr>
        <p:spPr>
          <a:xfrm>
            <a:off x="5812221" y="2482367"/>
            <a:ext cx="2032519" cy="369332"/>
          </a:xfrm>
          <a:prstGeom prst="rect">
            <a:avLst/>
          </a:prstGeom>
          <a:noFill/>
          <a:ln w="25400">
            <a:solidFill>
              <a:schemeClr val="accent1">
                <a:shade val="15000"/>
              </a:schemeClr>
            </a:solidFill>
          </a:ln>
        </p:spPr>
        <p:txBody>
          <a:bodyPr wrap="square" rtlCol="0">
            <a:spAutoFit/>
          </a:bodyPr>
          <a:lstStyle/>
          <a:p>
            <a:pPr algn="ctr"/>
            <a:r>
              <a:rPr lang="en-US" dirty="0"/>
              <a:t>JavaScript</a:t>
            </a:r>
          </a:p>
        </p:txBody>
      </p:sp>
      <p:sp>
        <p:nvSpPr>
          <p:cNvPr id="10" name="TextBox 9">
            <a:extLst>
              <a:ext uri="{FF2B5EF4-FFF2-40B4-BE49-F238E27FC236}">
                <a16:creationId xmlns:a16="http://schemas.microsoft.com/office/drawing/2014/main" id="{8ED3DE6C-14A7-2215-21D4-18B35264D756}"/>
              </a:ext>
            </a:extLst>
          </p:cNvPr>
          <p:cNvSpPr txBox="1"/>
          <p:nvPr/>
        </p:nvSpPr>
        <p:spPr>
          <a:xfrm>
            <a:off x="8568775" y="1338550"/>
            <a:ext cx="2351473" cy="3970318"/>
          </a:xfrm>
          <a:prstGeom prst="rect">
            <a:avLst/>
          </a:prstGeom>
          <a:noFill/>
          <a:ln w="25400">
            <a:solidFill>
              <a:schemeClr val="accent1">
                <a:shade val="15000"/>
              </a:schemeClr>
            </a:solidFill>
          </a:ln>
        </p:spPr>
        <p:txBody>
          <a:bodyPr wrap="square" rtlCol="0">
            <a:spAutoFit/>
          </a:bodyPr>
          <a:lstStyle/>
          <a:p>
            <a:pPr algn="ctr"/>
            <a:r>
              <a:rPr lang="en-US" dirty="0"/>
              <a:t>Relying party:</a:t>
            </a:r>
          </a:p>
          <a:p>
            <a:pPr algn="ctr"/>
            <a:r>
              <a:rPr lang="en-US" dirty="0"/>
              <a:t>a website</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12" name="TextBox 11">
            <a:extLst>
              <a:ext uri="{FF2B5EF4-FFF2-40B4-BE49-F238E27FC236}">
                <a16:creationId xmlns:a16="http://schemas.microsoft.com/office/drawing/2014/main" id="{52A5A809-A6C7-980B-415B-483F822B8331}"/>
              </a:ext>
            </a:extLst>
          </p:cNvPr>
          <p:cNvSpPr txBox="1"/>
          <p:nvPr/>
        </p:nvSpPr>
        <p:spPr>
          <a:xfrm>
            <a:off x="873827" y="1338550"/>
            <a:ext cx="2351473" cy="3970318"/>
          </a:xfrm>
          <a:prstGeom prst="rect">
            <a:avLst/>
          </a:prstGeom>
          <a:noFill/>
          <a:ln w="25400">
            <a:solidFill>
              <a:schemeClr val="accent1">
                <a:shade val="15000"/>
              </a:schemeClr>
            </a:solidFill>
            <a:prstDash val="dash"/>
          </a:ln>
        </p:spPr>
        <p:txBody>
          <a:bodyPr wrap="square" rtlCol="0">
            <a:spAutoFit/>
          </a:bodyPr>
          <a:lstStyle/>
          <a:p>
            <a:pPr algn="ctr"/>
            <a:r>
              <a:rPr lang="en-US" dirty="0"/>
              <a:t>Credential issuer:</a:t>
            </a:r>
          </a:p>
          <a:p>
            <a:pPr algn="ctr"/>
            <a:r>
              <a:rPr lang="en-US" dirty="0"/>
              <a:t>the edge server of the RSTA data center</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13" name="TextBox 12">
            <a:extLst>
              <a:ext uri="{FF2B5EF4-FFF2-40B4-BE49-F238E27FC236}">
                <a16:creationId xmlns:a16="http://schemas.microsoft.com/office/drawing/2014/main" id="{4AF6E654-6970-8FA7-3677-F90A5E58B9D1}"/>
              </a:ext>
            </a:extLst>
          </p:cNvPr>
          <p:cNvSpPr txBox="1"/>
          <p:nvPr/>
        </p:nvSpPr>
        <p:spPr>
          <a:xfrm>
            <a:off x="8602562" y="2099569"/>
            <a:ext cx="2219768" cy="3170099"/>
          </a:xfrm>
          <a:prstGeom prst="rect">
            <a:avLst/>
          </a:prstGeom>
          <a:solidFill>
            <a:schemeClr val="bg1"/>
          </a:solidFill>
        </p:spPr>
        <p:txBody>
          <a:bodyPr wrap="square" rtlCol="0">
            <a:spAutoFit/>
          </a:bodyPr>
          <a:lstStyle/>
          <a:p>
            <a:r>
              <a:rPr lang="en-US" sz="2000" dirty="0">
                <a:solidFill>
                  <a:srgbClr val="FF0000"/>
                </a:solidFill>
              </a:rPr>
              <a:t>The consent page validates the proof of possession by using the public key in the certificate to verify the signature on the challenge and the callback endpoint</a:t>
            </a:r>
          </a:p>
          <a:p>
            <a:endParaRPr lang="en-US" sz="2000" dirty="0">
              <a:solidFill>
                <a:srgbClr val="FF0000"/>
              </a:solidFill>
            </a:endParaRPr>
          </a:p>
        </p:txBody>
      </p:sp>
    </p:spTree>
    <p:extLst>
      <p:ext uri="{BB962C8B-B14F-4D97-AF65-F5344CB8AC3E}">
        <p14:creationId xmlns:p14="http://schemas.microsoft.com/office/powerpoint/2010/main" val="35993962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8C6E3-F6F9-B2DA-3C7E-357603D4D0C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157EFC2-6705-2C2D-40A4-F6EC3B0B9F12}"/>
              </a:ext>
            </a:extLst>
          </p:cNvPr>
          <p:cNvSpPr txBox="1"/>
          <p:nvPr/>
        </p:nvSpPr>
        <p:spPr>
          <a:xfrm>
            <a:off x="4096623" y="1338550"/>
            <a:ext cx="3998754" cy="3970318"/>
          </a:xfrm>
          <a:prstGeom prst="rect">
            <a:avLst/>
          </a:prstGeom>
          <a:noFill/>
          <a:ln w="25400">
            <a:solidFill>
              <a:schemeClr val="accent1">
                <a:shade val="15000"/>
              </a:schemeClr>
            </a:solidFill>
          </a:ln>
        </p:spPr>
        <p:txBody>
          <a:bodyPr wrap="square" rtlCol="0">
            <a:spAutoFit/>
          </a:bodyPr>
          <a:lstStyle/>
          <a:p>
            <a:pPr algn="ctr"/>
            <a:r>
              <a:rPr lang="en-US" dirty="0"/>
              <a:t>Browser</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3" name="TextBox 2">
            <a:extLst>
              <a:ext uri="{FF2B5EF4-FFF2-40B4-BE49-F238E27FC236}">
                <a16:creationId xmlns:a16="http://schemas.microsoft.com/office/drawing/2014/main" id="{263942AA-32BE-E60B-9132-9F09E000F86D}"/>
              </a:ext>
            </a:extLst>
          </p:cNvPr>
          <p:cNvSpPr txBox="1"/>
          <p:nvPr/>
        </p:nvSpPr>
        <p:spPr>
          <a:xfrm>
            <a:off x="4261027" y="1783486"/>
            <a:ext cx="1285191" cy="646331"/>
          </a:xfrm>
          <a:prstGeom prst="rect">
            <a:avLst/>
          </a:prstGeom>
          <a:noFill/>
          <a:ln w="25400">
            <a:solidFill>
              <a:schemeClr val="accent1">
                <a:shade val="15000"/>
              </a:schemeClr>
            </a:solidFill>
          </a:ln>
        </p:spPr>
        <p:txBody>
          <a:bodyPr wrap="square" rtlCol="0">
            <a:spAutoFit/>
          </a:bodyPr>
          <a:lstStyle/>
          <a:p>
            <a:pPr algn="ctr"/>
            <a:r>
              <a:rPr lang="en-US" dirty="0"/>
              <a:t>Service</a:t>
            </a:r>
          </a:p>
          <a:p>
            <a:pPr algn="ctr"/>
            <a:r>
              <a:rPr lang="en-US" dirty="0"/>
              <a:t>worker</a:t>
            </a:r>
          </a:p>
        </p:txBody>
      </p:sp>
      <p:sp>
        <p:nvSpPr>
          <p:cNvPr id="4" name="TextBox 3">
            <a:extLst>
              <a:ext uri="{FF2B5EF4-FFF2-40B4-BE49-F238E27FC236}">
                <a16:creationId xmlns:a16="http://schemas.microsoft.com/office/drawing/2014/main" id="{7CDA2EBD-C786-571C-2035-8C208127399E}"/>
              </a:ext>
            </a:extLst>
          </p:cNvPr>
          <p:cNvSpPr txBox="1"/>
          <p:nvPr/>
        </p:nvSpPr>
        <p:spPr>
          <a:xfrm>
            <a:off x="4261027" y="3131694"/>
            <a:ext cx="3684793" cy="2031325"/>
          </a:xfrm>
          <a:prstGeom prst="rect">
            <a:avLst/>
          </a:prstGeom>
          <a:noFill/>
          <a:ln w="25400">
            <a:solidFill>
              <a:schemeClr val="accent1">
                <a:shade val="15000"/>
              </a:schemeClr>
            </a:solidFill>
          </a:ln>
        </p:spPr>
        <p:txBody>
          <a:bodyPr wrap="square" rtlCol="0">
            <a:spAutoFit/>
          </a:bodyPr>
          <a:lstStyle/>
          <a:p>
            <a:pPr algn="ctr"/>
            <a:r>
              <a:rPr lang="en-US" dirty="0"/>
              <a:t>Local storage</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5" name="TextBox 4">
            <a:extLst>
              <a:ext uri="{FF2B5EF4-FFF2-40B4-BE49-F238E27FC236}">
                <a16:creationId xmlns:a16="http://schemas.microsoft.com/office/drawing/2014/main" id="{0343177C-8245-A365-5806-62C302CA4CD4}"/>
              </a:ext>
            </a:extLst>
          </p:cNvPr>
          <p:cNvSpPr txBox="1"/>
          <p:nvPr/>
        </p:nvSpPr>
        <p:spPr>
          <a:xfrm>
            <a:off x="5663844" y="3596839"/>
            <a:ext cx="2180896" cy="646331"/>
          </a:xfrm>
          <a:prstGeom prst="rect">
            <a:avLst/>
          </a:prstGeom>
          <a:noFill/>
          <a:ln w="25400">
            <a:solidFill>
              <a:schemeClr val="accent1">
                <a:shade val="15000"/>
              </a:schemeClr>
            </a:solidFill>
          </a:ln>
        </p:spPr>
        <p:txBody>
          <a:bodyPr wrap="square" rtlCol="0">
            <a:spAutoFit/>
          </a:bodyPr>
          <a:lstStyle/>
          <a:p>
            <a:pPr algn="ctr"/>
            <a:r>
              <a:rPr lang="en-US" dirty="0"/>
              <a:t>Full disclosure</a:t>
            </a:r>
          </a:p>
          <a:p>
            <a:pPr algn="ctr"/>
            <a:r>
              <a:rPr lang="en-US" dirty="0"/>
              <a:t>JSON certificate</a:t>
            </a:r>
          </a:p>
        </p:txBody>
      </p:sp>
      <p:sp>
        <p:nvSpPr>
          <p:cNvPr id="6" name="TextBox 5">
            <a:extLst>
              <a:ext uri="{FF2B5EF4-FFF2-40B4-BE49-F238E27FC236}">
                <a16:creationId xmlns:a16="http://schemas.microsoft.com/office/drawing/2014/main" id="{31F6ED85-F1F3-6DB6-BEFF-57CF88767062}"/>
              </a:ext>
            </a:extLst>
          </p:cNvPr>
          <p:cNvSpPr txBox="1"/>
          <p:nvPr/>
        </p:nvSpPr>
        <p:spPr>
          <a:xfrm>
            <a:off x="5663844" y="4398304"/>
            <a:ext cx="2180896" cy="646331"/>
          </a:xfrm>
          <a:prstGeom prst="rect">
            <a:avLst/>
          </a:prstGeom>
          <a:noFill/>
          <a:ln w="25400">
            <a:solidFill>
              <a:schemeClr val="accent1">
                <a:shade val="15000"/>
              </a:schemeClr>
            </a:solidFill>
          </a:ln>
        </p:spPr>
        <p:txBody>
          <a:bodyPr wrap="square" rtlCol="0">
            <a:spAutoFit/>
          </a:bodyPr>
          <a:lstStyle/>
          <a:p>
            <a:pPr algn="ctr"/>
            <a:r>
              <a:rPr lang="en-US" dirty="0"/>
              <a:t>Selective disclosure</a:t>
            </a:r>
          </a:p>
          <a:p>
            <a:pPr algn="ctr"/>
            <a:r>
              <a:rPr lang="en-US" dirty="0"/>
              <a:t>JSON certificate</a:t>
            </a:r>
          </a:p>
        </p:txBody>
      </p:sp>
      <p:sp>
        <p:nvSpPr>
          <p:cNvPr id="7" name="TextBox 6">
            <a:extLst>
              <a:ext uri="{FF2B5EF4-FFF2-40B4-BE49-F238E27FC236}">
                <a16:creationId xmlns:a16="http://schemas.microsoft.com/office/drawing/2014/main" id="{912259A8-1E62-8D35-3EDC-C58AB291A80C}"/>
              </a:ext>
            </a:extLst>
          </p:cNvPr>
          <p:cNvSpPr txBox="1"/>
          <p:nvPr/>
        </p:nvSpPr>
        <p:spPr>
          <a:xfrm>
            <a:off x="4378653" y="3720814"/>
            <a:ext cx="1167565" cy="1200329"/>
          </a:xfrm>
          <a:prstGeom prst="rect">
            <a:avLst/>
          </a:prstGeom>
          <a:noFill/>
          <a:ln w="25400">
            <a:solidFill>
              <a:schemeClr val="accent1">
                <a:shade val="15000"/>
              </a:schemeClr>
            </a:solidFill>
          </a:ln>
        </p:spPr>
        <p:txBody>
          <a:bodyPr wrap="square" rtlCol="0">
            <a:spAutoFit/>
          </a:bodyPr>
          <a:lstStyle/>
          <a:p>
            <a:pPr algn="ctr"/>
            <a:r>
              <a:rPr lang="en-US" dirty="0"/>
              <a:t>Private key</a:t>
            </a:r>
          </a:p>
          <a:p>
            <a:pPr algn="ctr"/>
            <a:endParaRPr lang="en-US" dirty="0"/>
          </a:p>
          <a:p>
            <a:pPr algn="ctr"/>
            <a:endParaRPr lang="en-US" dirty="0"/>
          </a:p>
        </p:txBody>
      </p:sp>
      <p:sp>
        <p:nvSpPr>
          <p:cNvPr id="8" name="TextBox 7">
            <a:extLst>
              <a:ext uri="{FF2B5EF4-FFF2-40B4-BE49-F238E27FC236}">
                <a16:creationId xmlns:a16="http://schemas.microsoft.com/office/drawing/2014/main" id="{AFA7AB08-9545-5ED5-ADDB-DFE24B422CBE}"/>
              </a:ext>
            </a:extLst>
          </p:cNvPr>
          <p:cNvSpPr txBox="1"/>
          <p:nvPr/>
        </p:nvSpPr>
        <p:spPr>
          <a:xfrm>
            <a:off x="5710622" y="1783486"/>
            <a:ext cx="2235198" cy="1200329"/>
          </a:xfrm>
          <a:prstGeom prst="rect">
            <a:avLst/>
          </a:prstGeom>
          <a:noFill/>
          <a:ln w="25400">
            <a:solidFill>
              <a:schemeClr val="accent1">
                <a:shade val="15000"/>
              </a:schemeClr>
            </a:solidFill>
          </a:ln>
        </p:spPr>
        <p:txBody>
          <a:bodyPr wrap="square" rtlCol="0">
            <a:spAutoFit/>
          </a:bodyPr>
          <a:lstStyle/>
          <a:p>
            <a:pPr algn="ctr"/>
            <a:r>
              <a:rPr lang="en-US" dirty="0"/>
              <a:t>Consent page</a:t>
            </a:r>
          </a:p>
          <a:p>
            <a:pPr algn="ctr"/>
            <a:endParaRPr lang="en-US" dirty="0"/>
          </a:p>
          <a:p>
            <a:pPr algn="ctr"/>
            <a:endParaRPr lang="en-US" dirty="0"/>
          </a:p>
          <a:p>
            <a:pPr algn="ctr"/>
            <a:endParaRPr lang="en-US" dirty="0"/>
          </a:p>
        </p:txBody>
      </p:sp>
      <p:sp>
        <p:nvSpPr>
          <p:cNvPr id="9" name="TextBox 8">
            <a:extLst>
              <a:ext uri="{FF2B5EF4-FFF2-40B4-BE49-F238E27FC236}">
                <a16:creationId xmlns:a16="http://schemas.microsoft.com/office/drawing/2014/main" id="{F6DE46C1-2712-292A-D69D-5DA884F41B67}"/>
              </a:ext>
            </a:extLst>
          </p:cNvPr>
          <p:cNvSpPr txBox="1"/>
          <p:nvPr/>
        </p:nvSpPr>
        <p:spPr>
          <a:xfrm>
            <a:off x="5812221" y="2482367"/>
            <a:ext cx="2032519" cy="369332"/>
          </a:xfrm>
          <a:prstGeom prst="rect">
            <a:avLst/>
          </a:prstGeom>
          <a:noFill/>
          <a:ln w="25400">
            <a:solidFill>
              <a:schemeClr val="accent1">
                <a:shade val="15000"/>
              </a:schemeClr>
            </a:solidFill>
          </a:ln>
        </p:spPr>
        <p:txBody>
          <a:bodyPr wrap="square" rtlCol="0">
            <a:spAutoFit/>
          </a:bodyPr>
          <a:lstStyle/>
          <a:p>
            <a:pPr algn="ctr"/>
            <a:r>
              <a:rPr lang="en-US" dirty="0"/>
              <a:t>JavaScript</a:t>
            </a:r>
          </a:p>
        </p:txBody>
      </p:sp>
      <p:sp>
        <p:nvSpPr>
          <p:cNvPr id="10" name="TextBox 9">
            <a:extLst>
              <a:ext uri="{FF2B5EF4-FFF2-40B4-BE49-F238E27FC236}">
                <a16:creationId xmlns:a16="http://schemas.microsoft.com/office/drawing/2014/main" id="{9183C316-5119-4081-C12D-2F63391A7DF9}"/>
              </a:ext>
            </a:extLst>
          </p:cNvPr>
          <p:cNvSpPr txBox="1"/>
          <p:nvPr/>
        </p:nvSpPr>
        <p:spPr>
          <a:xfrm>
            <a:off x="8568775" y="1338550"/>
            <a:ext cx="2351473" cy="3970318"/>
          </a:xfrm>
          <a:prstGeom prst="rect">
            <a:avLst/>
          </a:prstGeom>
          <a:noFill/>
          <a:ln w="25400">
            <a:solidFill>
              <a:schemeClr val="accent1">
                <a:shade val="15000"/>
              </a:schemeClr>
            </a:solidFill>
          </a:ln>
        </p:spPr>
        <p:txBody>
          <a:bodyPr wrap="square" rtlCol="0">
            <a:spAutoFit/>
          </a:bodyPr>
          <a:lstStyle/>
          <a:p>
            <a:pPr algn="ctr"/>
            <a:r>
              <a:rPr lang="en-US" dirty="0"/>
              <a:t>Relying party:</a:t>
            </a:r>
          </a:p>
          <a:p>
            <a:pPr algn="ctr"/>
            <a:r>
              <a:rPr lang="en-US" dirty="0"/>
              <a:t>a website</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12" name="TextBox 11">
            <a:extLst>
              <a:ext uri="{FF2B5EF4-FFF2-40B4-BE49-F238E27FC236}">
                <a16:creationId xmlns:a16="http://schemas.microsoft.com/office/drawing/2014/main" id="{EE8CCB7B-2619-3502-791D-C60D7E5D19CA}"/>
              </a:ext>
            </a:extLst>
          </p:cNvPr>
          <p:cNvSpPr txBox="1"/>
          <p:nvPr/>
        </p:nvSpPr>
        <p:spPr>
          <a:xfrm>
            <a:off x="873827" y="1338550"/>
            <a:ext cx="2351473" cy="3970318"/>
          </a:xfrm>
          <a:prstGeom prst="rect">
            <a:avLst/>
          </a:prstGeom>
          <a:noFill/>
          <a:ln w="25400">
            <a:solidFill>
              <a:schemeClr val="accent1">
                <a:shade val="15000"/>
              </a:schemeClr>
            </a:solidFill>
            <a:prstDash val="dash"/>
          </a:ln>
        </p:spPr>
        <p:txBody>
          <a:bodyPr wrap="square" rtlCol="0">
            <a:spAutoFit/>
          </a:bodyPr>
          <a:lstStyle/>
          <a:p>
            <a:pPr algn="ctr"/>
            <a:r>
              <a:rPr lang="en-US" dirty="0"/>
              <a:t>Credential issuer:</a:t>
            </a:r>
          </a:p>
          <a:p>
            <a:pPr algn="ctr"/>
            <a:r>
              <a:rPr lang="en-US" dirty="0"/>
              <a:t>the edge server of the RSTA data center</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13" name="TextBox 12">
            <a:extLst>
              <a:ext uri="{FF2B5EF4-FFF2-40B4-BE49-F238E27FC236}">
                <a16:creationId xmlns:a16="http://schemas.microsoft.com/office/drawing/2014/main" id="{7C00CA94-EA0F-03DD-F5F1-83340352930E}"/>
              </a:ext>
            </a:extLst>
          </p:cNvPr>
          <p:cNvSpPr txBox="1"/>
          <p:nvPr/>
        </p:nvSpPr>
        <p:spPr>
          <a:xfrm>
            <a:off x="8602561" y="2099569"/>
            <a:ext cx="2317687" cy="3170099"/>
          </a:xfrm>
          <a:prstGeom prst="rect">
            <a:avLst/>
          </a:prstGeom>
          <a:solidFill>
            <a:schemeClr val="bg1"/>
          </a:solidFill>
        </p:spPr>
        <p:txBody>
          <a:bodyPr wrap="square" rtlCol="0">
            <a:spAutoFit/>
          </a:bodyPr>
          <a:lstStyle/>
          <a:p>
            <a:r>
              <a:rPr lang="en-US" sz="2000" dirty="0">
                <a:solidFill>
                  <a:srgbClr val="FF0000"/>
                </a:solidFill>
              </a:rPr>
              <a:t>In v5, the consent page will validate the certificate using public key of the issuer retrieved from the server playing the role of the Verifiable Data Registry</a:t>
            </a:r>
          </a:p>
          <a:p>
            <a:endParaRPr lang="en-US" sz="2000" dirty="0">
              <a:solidFill>
                <a:srgbClr val="FF0000"/>
              </a:solidFill>
            </a:endParaRPr>
          </a:p>
        </p:txBody>
      </p:sp>
      <p:sp>
        <p:nvSpPr>
          <p:cNvPr id="14" name="TextBox 13">
            <a:extLst>
              <a:ext uri="{FF2B5EF4-FFF2-40B4-BE49-F238E27FC236}">
                <a16:creationId xmlns:a16="http://schemas.microsoft.com/office/drawing/2014/main" id="{6B1A4D51-54CC-4338-DF9E-B24A757F440E}"/>
              </a:ext>
            </a:extLst>
          </p:cNvPr>
          <p:cNvSpPr txBox="1"/>
          <p:nvPr/>
        </p:nvSpPr>
        <p:spPr>
          <a:xfrm>
            <a:off x="4096623" y="118813"/>
            <a:ext cx="3998754" cy="646331"/>
          </a:xfrm>
          <a:prstGeom prst="rect">
            <a:avLst/>
          </a:prstGeom>
          <a:noFill/>
          <a:ln w="25400">
            <a:solidFill>
              <a:schemeClr val="accent1">
                <a:shade val="15000"/>
              </a:schemeClr>
            </a:solidFill>
          </a:ln>
        </p:spPr>
        <p:txBody>
          <a:bodyPr wrap="square" rtlCol="0">
            <a:spAutoFit/>
          </a:bodyPr>
          <a:lstStyle/>
          <a:p>
            <a:pPr algn="ctr"/>
            <a:r>
              <a:rPr lang="en-US" dirty="0"/>
              <a:t>Server playing the role of the </a:t>
            </a:r>
          </a:p>
          <a:p>
            <a:pPr algn="ctr"/>
            <a:r>
              <a:rPr lang="en-US" dirty="0"/>
              <a:t>Bhutan Verifiable Data Registry</a:t>
            </a:r>
          </a:p>
        </p:txBody>
      </p:sp>
      <p:sp>
        <p:nvSpPr>
          <p:cNvPr id="11" name="TextBox 10">
            <a:extLst>
              <a:ext uri="{FF2B5EF4-FFF2-40B4-BE49-F238E27FC236}">
                <a16:creationId xmlns:a16="http://schemas.microsoft.com/office/drawing/2014/main" id="{08963D69-0834-772B-14BE-2F85A0FF0B2C}"/>
              </a:ext>
            </a:extLst>
          </p:cNvPr>
          <p:cNvSpPr txBox="1"/>
          <p:nvPr/>
        </p:nvSpPr>
        <p:spPr>
          <a:xfrm>
            <a:off x="8430860" y="475714"/>
            <a:ext cx="2317687" cy="707886"/>
          </a:xfrm>
          <a:prstGeom prst="rect">
            <a:avLst/>
          </a:prstGeom>
          <a:solidFill>
            <a:schemeClr val="bg1"/>
          </a:solidFill>
        </p:spPr>
        <p:txBody>
          <a:bodyPr wrap="square" rtlCol="0">
            <a:spAutoFit/>
          </a:bodyPr>
          <a:lstStyle/>
          <a:p>
            <a:r>
              <a:rPr lang="en-US" sz="2000" dirty="0">
                <a:solidFill>
                  <a:srgbClr val="FF0000"/>
                </a:solidFill>
              </a:rPr>
              <a:t>Public key </a:t>
            </a:r>
          </a:p>
          <a:p>
            <a:r>
              <a:rPr lang="en-US" sz="2000" dirty="0">
                <a:solidFill>
                  <a:srgbClr val="FF0000"/>
                </a:solidFill>
              </a:rPr>
              <a:t>             of the issuer</a:t>
            </a:r>
          </a:p>
        </p:txBody>
      </p:sp>
      <p:cxnSp>
        <p:nvCxnSpPr>
          <p:cNvPr id="15" name="Straight Arrow Connector 14">
            <a:extLst>
              <a:ext uri="{FF2B5EF4-FFF2-40B4-BE49-F238E27FC236}">
                <a16:creationId xmlns:a16="http://schemas.microsoft.com/office/drawing/2014/main" id="{75090F7B-A91C-9E48-E3B2-16D377A9E324}"/>
              </a:ext>
            </a:extLst>
          </p:cNvPr>
          <p:cNvCxnSpPr>
            <a:cxnSpLocks/>
            <a:endCxn id="10" idx="0"/>
          </p:cNvCxnSpPr>
          <p:nvPr/>
        </p:nvCxnSpPr>
        <p:spPr>
          <a:xfrm>
            <a:off x="8095377" y="765144"/>
            <a:ext cx="1649135" cy="573406"/>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477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8FFB38-6326-4BDA-5EEB-479A0CCE01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1D4DD0-9BF6-27B6-1F8B-1195EEFD04EB}"/>
              </a:ext>
            </a:extLst>
          </p:cNvPr>
          <p:cNvSpPr>
            <a:spLocks noGrp="1"/>
          </p:cNvSpPr>
          <p:nvPr>
            <p:ph type="title"/>
          </p:nvPr>
        </p:nvSpPr>
        <p:spPr>
          <a:xfrm>
            <a:off x="838200" y="2178787"/>
            <a:ext cx="10515600" cy="1325563"/>
          </a:xfrm>
        </p:spPr>
        <p:txBody>
          <a:bodyPr/>
          <a:lstStyle/>
          <a:p>
            <a:pPr algn="ctr"/>
            <a:r>
              <a:rPr lang="en-US" b="1" dirty="0">
                <a:solidFill>
                  <a:schemeClr val="accent6"/>
                </a:solidFill>
              </a:rPr>
              <a:t>Part I: Issuance</a:t>
            </a:r>
            <a:endParaRPr lang="en-US" dirty="0"/>
          </a:p>
        </p:txBody>
      </p:sp>
    </p:spTree>
    <p:extLst>
      <p:ext uri="{BB962C8B-B14F-4D97-AF65-F5344CB8AC3E}">
        <p14:creationId xmlns:p14="http://schemas.microsoft.com/office/powerpoint/2010/main" val="22391230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981A5A9A-0251-56FF-DB41-A22AE5CA95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404" y="0"/>
            <a:ext cx="11673192" cy="6858000"/>
          </a:xfrm>
          <a:prstGeom prst="rect">
            <a:avLst/>
          </a:prstGeom>
        </p:spPr>
      </p:pic>
    </p:spTree>
    <p:extLst>
      <p:ext uri="{BB962C8B-B14F-4D97-AF65-F5344CB8AC3E}">
        <p14:creationId xmlns:p14="http://schemas.microsoft.com/office/powerpoint/2010/main" val="16686090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4B1E2C2E-3D90-EEB2-E7D5-E2E2B2B296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404" y="0"/>
            <a:ext cx="11673192" cy="6858000"/>
          </a:xfrm>
          <a:prstGeom prst="rect">
            <a:avLst/>
          </a:prstGeom>
        </p:spPr>
      </p:pic>
    </p:spTree>
    <p:extLst>
      <p:ext uri="{BB962C8B-B14F-4D97-AF65-F5344CB8AC3E}">
        <p14:creationId xmlns:p14="http://schemas.microsoft.com/office/powerpoint/2010/main" val="41692978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982A6E-4EB7-B809-538A-B0EAA38106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5A9778-1DC2-0DB4-F8F3-DE5DC1E4274A}"/>
              </a:ext>
            </a:extLst>
          </p:cNvPr>
          <p:cNvSpPr>
            <a:spLocks noGrp="1"/>
          </p:cNvSpPr>
          <p:nvPr>
            <p:ph type="title"/>
          </p:nvPr>
        </p:nvSpPr>
        <p:spPr>
          <a:xfrm>
            <a:off x="838200" y="2178787"/>
            <a:ext cx="10515600" cy="1325563"/>
          </a:xfrm>
        </p:spPr>
        <p:txBody>
          <a:bodyPr/>
          <a:lstStyle/>
          <a:p>
            <a:pPr algn="ctr"/>
            <a:r>
              <a:rPr lang="en-US" b="1" dirty="0">
                <a:solidFill>
                  <a:schemeClr val="accent6"/>
                </a:solidFill>
              </a:rPr>
              <a:t>Part III: Presentation at a traffic stop</a:t>
            </a:r>
            <a:endParaRPr lang="en-US" dirty="0"/>
          </a:p>
        </p:txBody>
      </p:sp>
    </p:spTree>
    <p:extLst>
      <p:ext uri="{BB962C8B-B14F-4D97-AF65-F5344CB8AC3E}">
        <p14:creationId xmlns:p14="http://schemas.microsoft.com/office/powerpoint/2010/main" val="41539429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BAA550-896A-070A-DF41-EFE598BF11A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C3F62EF-2DE1-0289-FFEF-A9544F5A7BE9}"/>
              </a:ext>
            </a:extLst>
          </p:cNvPr>
          <p:cNvSpPr txBox="1"/>
          <p:nvPr/>
        </p:nvSpPr>
        <p:spPr>
          <a:xfrm>
            <a:off x="4096623" y="2160357"/>
            <a:ext cx="3998754" cy="3416320"/>
          </a:xfrm>
          <a:prstGeom prst="rect">
            <a:avLst/>
          </a:prstGeom>
          <a:noFill/>
          <a:ln w="25400">
            <a:solidFill>
              <a:schemeClr val="accent1">
                <a:shade val="15000"/>
              </a:schemeClr>
            </a:solidFill>
          </a:ln>
        </p:spPr>
        <p:txBody>
          <a:bodyPr wrap="square" rtlCol="0">
            <a:spAutoFit/>
          </a:bodyPr>
          <a:lstStyle/>
          <a:p>
            <a:pPr algn="ctr"/>
            <a:r>
              <a:rPr lang="en-US" dirty="0"/>
              <a:t>Browser</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3" name="TextBox 2">
            <a:extLst>
              <a:ext uri="{FF2B5EF4-FFF2-40B4-BE49-F238E27FC236}">
                <a16:creationId xmlns:a16="http://schemas.microsoft.com/office/drawing/2014/main" id="{F35718D7-6370-C20E-C6A7-09F52B5E2E22}"/>
              </a:ext>
            </a:extLst>
          </p:cNvPr>
          <p:cNvSpPr txBox="1"/>
          <p:nvPr/>
        </p:nvSpPr>
        <p:spPr>
          <a:xfrm>
            <a:off x="4261027" y="2350646"/>
            <a:ext cx="1285191" cy="646331"/>
          </a:xfrm>
          <a:prstGeom prst="rect">
            <a:avLst/>
          </a:prstGeom>
          <a:noFill/>
          <a:ln w="25400">
            <a:solidFill>
              <a:schemeClr val="accent1">
                <a:shade val="15000"/>
              </a:schemeClr>
            </a:solidFill>
          </a:ln>
        </p:spPr>
        <p:txBody>
          <a:bodyPr wrap="square" rtlCol="0">
            <a:spAutoFit/>
          </a:bodyPr>
          <a:lstStyle/>
          <a:p>
            <a:pPr algn="ctr"/>
            <a:r>
              <a:rPr lang="en-US" dirty="0"/>
              <a:t>Service</a:t>
            </a:r>
          </a:p>
          <a:p>
            <a:pPr algn="ctr"/>
            <a:r>
              <a:rPr lang="en-US" dirty="0"/>
              <a:t>worker</a:t>
            </a:r>
          </a:p>
        </p:txBody>
      </p:sp>
      <p:sp>
        <p:nvSpPr>
          <p:cNvPr id="4" name="TextBox 3">
            <a:extLst>
              <a:ext uri="{FF2B5EF4-FFF2-40B4-BE49-F238E27FC236}">
                <a16:creationId xmlns:a16="http://schemas.microsoft.com/office/drawing/2014/main" id="{6F69FB3A-A842-F192-3E58-14C27EA72DA7}"/>
              </a:ext>
            </a:extLst>
          </p:cNvPr>
          <p:cNvSpPr txBox="1"/>
          <p:nvPr/>
        </p:nvSpPr>
        <p:spPr>
          <a:xfrm>
            <a:off x="4261027" y="3328465"/>
            <a:ext cx="3684793" cy="2031325"/>
          </a:xfrm>
          <a:prstGeom prst="rect">
            <a:avLst/>
          </a:prstGeom>
          <a:noFill/>
          <a:ln w="25400">
            <a:solidFill>
              <a:schemeClr val="accent1">
                <a:shade val="15000"/>
              </a:schemeClr>
            </a:solidFill>
          </a:ln>
        </p:spPr>
        <p:txBody>
          <a:bodyPr wrap="square" rtlCol="0">
            <a:spAutoFit/>
          </a:bodyPr>
          <a:lstStyle/>
          <a:p>
            <a:pPr algn="ctr"/>
            <a:r>
              <a:rPr lang="en-US" dirty="0" err="1"/>
              <a:t>localStorage</a:t>
            </a: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5" name="TextBox 4">
            <a:extLst>
              <a:ext uri="{FF2B5EF4-FFF2-40B4-BE49-F238E27FC236}">
                <a16:creationId xmlns:a16="http://schemas.microsoft.com/office/drawing/2014/main" id="{5470EB85-4BC5-0F9A-7B52-DF77CC71FD3A}"/>
              </a:ext>
            </a:extLst>
          </p:cNvPr>
          <p:cNvSpPr txBox="1"/>
          <p:nvPr/>
        </p:nvSpPr>
        <p:spPr>
          <a:xfrm>
            <a:off x="5663844" y="3793610"/>
            <a:ext cx="2180896" cy="646331"/>
          </a:xfrm>
          <a:prstGeom prst="rect">
            <a:avLst/>
          </a:prstGeom>
          <a:noFill/>
          <a:ln w="25400">
            <a:solidFill>
              <a:schemeClr val="accent1">
                <a:shade val="15000"/>
              </a:schemeClr>
            </a:solidFill>
          </a:ln>
        </p:spPr>
        <p:txBody>
          <a:bodyPr wrap="square" rtlCol="0">
            <a:spAutoFit/>
          </a:bodyPr>
          <a:lstStyle/>
          <a:p>
            <a:pPr algn="ctr"/>
            <a:r>
              <a:rPr lang="en-US" dirty="0"/>
              <a:t>Full disclosure</a:t>
            </a:r>
          </a:p>
          <a:p>
            <a:pPr algn="ctr"/>
            <a:r>
              <a:rPr lang="en-US" dirty="0"/>
              <a:t>JSON certificate</a:t>
            </a:r>
          </a:p>
        </p:txBody>
      </p:sp>
      <p:sp>
        <p:nvSpPr>
          <p:cNvPr id="6" name="TextBox 5">
            <a:extLst>
              <a:ext uri="{FF2B5EF4-FFF2-40B4-BE49-F238E27FC236}">
                <a16:creationId xmlns:a16="http://schemas.microsoft.com/office/drawing/2014/main" id="{7CD60D37-BEF8-D1F6-C18C-A0F54B8FF867}"/>
              </a:ext>
            </a:extLst>
          </p:cNvPr>
          <p:cNvSpPr txBox="1"/>
          <p:nvPr/>
        </p:nvSpPr>
        <p:spPr>
          <a:xfrm>
            <a:off x="5663844" y="4595075"/>
            <a:ext cx="2180896" cy="646331"/>
          </a:xfrm>
          <a:prstGeom prst="rect">
            <a:avLst/>
          </a:prstGeom>
          <a:noFill/>
          <a:ln w="25400">
            <a:solidFill>
              <a:schemeClr val="accent1">
                <a:shade val="15000"/>
              </a:schemeClr>
            </a:solidFill>
          </a:ln>
        </p:spPr>
        <p:txBody>
          <a:bodyPr wrap="square" rtlCol="0">
            <a:spAutoFit/>
          </a:bodyPr>
          <a:lstStyle/>
          <a:p>
            <a:pPr algn="ctr"/>
            <a:r>
              <a:rPr lang="en-US" dirty="0"/>
              <a:t>Selective disclosure</a:t>
            </a:r>
          </a:p>
          <a:p>
            <a:pPr algn="ctr"/>
            <a:r>
              <a:rPr lang="en-US" dirty="0"/>
              <a:t>JSON certificate</a:t>
            </a:r>
          </a:p>
        </p:txBody>
      </p:sp>
      <p:sp>
        <p:nvSpPr>
          <p:cNvPr id="7" name="TextBox 6">
            <a:extLst>
              <a:ext uri="{FF2B5EF4-FFF2-40B4-BE49-F238E27FC236}">
                <a16:creationId xmlns:a16="http://schemas.microsoft.com/office/drawing/2014/main" id="{96E9742C-CB6F-C27B-6127-C746A11874D7}"/>
              </a:ext>
            </a:extLst>
          </p:cNvPr>
          <p:cNvSpPr txBox="1"/>
          <p:nvPr/>
        </p:nvSpPr>
        <p:spPr>
          <a:xfrm>
            <a:off x="4378653" y="3917585"/>
            <a:ext cx="1167565" cy="1200329"/>
          </a:xfrm>
          <a:prstGeom prst="rect">
            <a:avLst/>
          </a:prstGeom>
          <a:noFill/>
          <a:ln w="25400">
            <a:solidFill>
              <a:schemeClr val="accent1">
                <a:shade val="15000"/>
              </a:schemeClr>
            </a:solidFill>
          </a:ln>
        </p:spPr>
        <p:txBody>
          <a:bodyPr wrap="square" rtlCol="0">
            <a:spAutoFit/>
          </a:bodyPr>
          <a:lstStyle/>
          <a:p>
            <a:pPr algn="ctr"/>
            <a:r>
              <a:rPr lang="en-US" dirty="0"/>
              <a:t>Private key</a:t>
            </a:r>
          </a:p>
          <a:p>
            <a:pPr algn="ctr"/>
            <a:endParaRPr lang="en-US" dirty="0"/>
          </a:p>
          <a:p>
            <a:pPr algn="ctr"/>
            <a:endParaRPr lang="en-US" dirty="0"/>
          </a:p>
        </p:txBody>
      </p:sp>
      <p:sp>
        <p:nvSpPr>
          <p:cNvPr id="10" name="TextBox 9">
            <a:extLst>
              <a:ext uri="{FF2B5EF4-FFF2-40B4-BE49-F238E27FC236}">
                <a16:creationId xmlns:a16="http://schemas.microsoft.com/office/drawing/2014/main" id="{691B930A-941A-31BE-AC12-534FC5AA408C}"/>
              </a:ext>
            </a:extLst>
          </p:cNvPr>
          <p:cNvSpPr txBox="1"/>
          <p:nvPr/>
        </p:nvSpPr>
        <p:spPr>
          <a:xfrm>
            <a:off x="8978676" y="1338550"/>
            <a:ext cx="2351473" cy="4247317"/>
          </a:xfrm>
          <a:prstGeom prst="rect">
            <a:avLst/>
          </a:prstGeom>
          <a:noFill/>
          <a:ln w="25400">
            <a:solidFill>
              <a:schemeClr val="accent1">
                <a:shade val="15000"/>
              </a:schemeClr>
            </a:solidFill>
          </a:ln>
        </p:spPr>
        <p:txBody>
          <a:bodyPr wrap="square" rtlCol="0">
            <a:spAutoFit/>
          </a:bodyPr>
          <a:lstStyle/>
          <a:p>
            <a:pPr algn="ctr"/>
            <a:r>
              <a:rPr lang="en-US" dirty="0"/>
              <a:t>Relying party:</a:t>
            </a:r>
          </a:p>
          <a:p>
            <a:pPr algn="ctr"/>
            <a:r>
              <a:rPr lang="en-US" dirty="0"/>
              <a:t>server supporting the fleet of patrol cars</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11" name="TextBox 10">
            <a:extLst>
              <a:ext uri="{FF2B5EF4-FFF2-40B4-BE49-F238E27FC236}">
                <a16:creationId xmlns:a16="http://schemas.microsoft.com/office/drawing/2014/main" id="{A664F891-8FB0-693F-AAE6-4632B6404E49}"/>
              </a:ext>
            </a:extLst>
          </p:cNvPr>
          <p:cNvSpPr txBox="1"/>
          <p:nvPr/>
        </p:nvSpPr>
        <p:spPr>
          <a:xfrm>
            <a:off x="873827" y="1338550"/>
            <a:ext cx="2351473" cy="3970318"/>
          </a:xfrm>
          <a:prstGeom prst="rect">
            <a:avLst/>
          </a:prstGeom>
          <a:noFill/>
          <a:ln w="25400">
            <a:solidFill>
              <a:schemeClr val="accent1">
                <a:shade val="15000"/>
              </a:schemeClr>
            </a:solidFill>
            <a:prstDash val="dash"/>
          </a:ln>
        </p:spPr>
        <p:txBody>
          <a:bodyPr wrap="square" rtlCol="0">
            <a:spAutoFit/>
          </a:bodyPr>
          <a:lstStyle/>
          <a:p>
            <a:pPr algn="ctr"/>
            <a:r>
              <a:rPr lang="en-US" dirty="0"/>
              <a:t>Credential issuer:</a:t>
            </a:r>
          </a:p>
          <a:p>
            <a:pPr algn="ctr"/>
            <a:r>
              <a:rPr lang="en-US" dirty="0"/>
              <a:t>the edge server of the RSTA data center</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grpSp>
        <p:nvGrpSpPr>
          <p:cNvPr id="8" name="Group 7">
            <a:extLst>
              <a:ext uri="{FF2B5EF4-FFF2-40B4-BE49-F238E27FC236}">
                <a16:creationId xmlns:a16="http://schemas.microsoft.com/office/drawing/2014/main" id="{A7298E3B-1AB8-CB88-AE91-F43296E3156E}"/>
              </a:ext>
            </a:extLst>
          </p:cNvPr>
          <p:cNvGrpSpPr/>
          <p:nvPr/>
        </p:nvGrpSpPr>
        <p:grpSpPr>
          <a:xfrm>
            <a:off x="5833642" y="5628164"/>
            <a:ext cx="393538" cy="950216"/>
            <a:chOff x="4658497" y="4028306"/>
            <a:chExt cx="595462" cy="1447480"/>
          </a:xfrm>
        </p:grpSpPr>
        <p:sp>
          <p:nvSpPr>
            <p:cNvPr id="9" name="Oval 8">
              <a:extLst>
                <a:ext uri="{FF2B5EF4-FFF2-40B4-BE49-F238E27FC236}">
                  <a16:creationId xmlns:a16="http://schemas.microsoft.com/office/drawing/2014/main" id="{1079B4E6-66A8-B459-7D89-75E30D500309}"/>
                </a:ext>
              </a:extLst>
            </p:cNvPr>
            <p:cNvSpPr/>
            <p:nvPr/>
          </p:nvSpPr>
          <p:spPr>
            <a:xfrm>
              <a:off x="4782063" y="4028306"/>
              <a:ext cx="370703" cy="34361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F193CE2-0B20-77B3-54E7-247577FB0508}"/>
                </a:ext>
              </a:extLst>
            </p:cNvPr>
            <p:cNvCxnSpPr>
              <a:cxnSpLocks/>
            </p:cNvCxnSpPr>
            <p:nvPr/>
          </p:nvCxnSpPr>
          <p:spPr>
            <a:xfrm>
              <a:off x="4960347" y="4388390"/>
              <a:ext cx="0"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9AE32B0-FA31-6F7C-B033-E152842D7DC8}"/>
                </a:ext>
              </a:extLst>
            </p:cNvPr>
            <p:cNvCxnSpPr>
              <a:cxnSpLocks/>
            </p:cNvCxnSpPr>
            <p:nvPr/>
          </p:nvCxnSpPr>
          <p:spPr>
            <a:xfrm flipH="1">
              <a:off x="4658497" y="4932088"/>
              <a:ext cx="301851"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F9DD855-D3D9-204F-F4E9-53F135DFF008}"/>
                </a:ext>
              </a:extLst>
            </p:cNvPr>
            <p:cNvCxnSpPr>
              <a:cxnSpLocks/>
            </p:cNvCxnSpPr>
            <p:nvPr/>
          </p:nvCxnSpPr>
          <p:spPr>
            <a:xfrm>
              <a:off x="4960347" y="4932088"/>
              <a:ext cx="217134"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1F848BF-9A4A-D879-D730-D29F8F30F127}"/>
                </a:ext>
              </a:extLst>
            </p:cNvPr>
            <p:cNvCxnSpPr>
              <a:cxnSpLocks/>
            </p:cNvCxnSpPr>
            <p:nvPr/>
          </p:nvCxnSpPr>
          <p:spPr>
            <a:xfrm rot="5400000">
              <a:off x="4982110" y="4380153"/>
              <a:ext cx="0"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4E69C432-7877-1CF2-2A0E-14D7426CA71D}"/>
              </a:ext>
            </a:extLst>
          </p:cNvPr>
          <p:cNvGrpSpPr/>
          <p:nvPr/>
        </p:nvGrpSpPr>
        <p:grpSpPr>
          <a:xfrm>
            <a:off x="5879942" y="15454"/>
            <a:ext cx="378108" cy="828100"/>
            <a:chOff x="4658497" y="4028306"/>
            <a:chExt cx="595462" cy="1447480"/>
          </a:xfrm>
        </p:grpSpPr>
        <p:sp>
          <p:nvSpPr>
            <p:cNvPr id="23" name="Oval 22">
              <a:extLst>
                <a:ext uri="{FF2B5EF4-FFF2-40B4-BE49-F238E27FC236}">
                  <a16:creationId xmlns:a16="http://schemas.microsoft.com/office/drawing/2014/main" id="{6208FB0F-487F-A3C3-7ABA-E53AC27E9D3E}"/>
                </a:ext>
              </a:extLst>
            </p:cNvPr>
            <p:cNvSpPr/>
            <p:nvPr/>
          </p:nvSpPr>
          <p:spPr>
            <a:xfrm>
              <a:off x="4782063" y="4028306"/>
              <a:ext cx="370703" cy="34361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FA1A2CED-FD0E-D9E9-2B37-E0E4F303A10A}"/>
                </a:ext>
              </a:extLst>
            </p:cNvPr>
            <p:cNvCxnSpPr>
              <a:cxnSpLocks/>
            </p:cNvCxnSpPr>
            <p:nvPr/>
          </p:nvCxnSpPr>
          <p:spPr>
            <a:xfrm>
              <a:off x="4960347" y="4388390"/>
              <a:ext cx="0"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A8CEEC5-5B05-C246-8C49-38DB5694E757}"/>
                </a:ext>
              </a:extLst>
            </p:cNvPr>
            <p:cNvCxnSpPr>
              <a:cxnSpLocks/>
            </p:cNvCxnSpPr>
            <p:nvPr/>
          </p:nvCxnSpPr>
          <p:spPr>
            <a:xfrm flipH="1">
              <a:off x="4658497" y="4932088"/>
              <a:ext cx="301851"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22A0C34-23F2-DF05-556E-614B0A0508E2}"/>
                </a:ext>
              </a:extLst>
            </p:cNvPr>
            <p:cNvCxnSpPr>
              <a:cxnSpLocks/>
            </p:cNvCxnSpPr>
            <p:nvPr/>
          </p:nvCxnSpPr>
          <p:spPr>
            <a:xfrm>
              <a:off x="4960347" y="4932088"/>
              <a:ext cx="217134"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3FF7042-AD66-34D4-82CE-F7D6127D47DB}"/>
                </a:ext>
              </a:extLst>
            </p:cNvPr>
            <p:cNvCxnSpPr>
              <a:cxnSpLocks/>
            </p:cNvCxnSpPr>
            <p:nvPr/>
          </p:nvCxnSpPr>
          <p:spPr>
            <a:xfrm rot="5400000">
              <a:off x="4982110" y="4380153"/>
              <a:ext cx="0"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Box 27">
            <a:extLst>
              <a:ext uri="{FF2B5EF4-FFF2-40B4-BE49-F238E27FC236}">
                <a16:creationId xmlns:a16="http://schemas.microsoft.com/office/drawing/2014/main" id="{DDFB1529-D2F7-E70F-226C-620518F7F21E}"/>
              </a:ext>
            </a:extLst>
          </p:cNvPr>
          <p:cNvSpPr txBox="1"/>
          <p:nvPr/>
        </p:nvSpPr>
        <p:spPr>
          <a:xfrm>
            <a:off x="4096623" y="945608"/>
            <a:ext cx="3998754" cy="923330"/>
          </a:xfrm>
          <a:prstGeom prst="rect">
            <a:avLst/>
          </a:prstGeom>
          <a:noFill/>
          <a:ln w="25400">
            <a:solidFill>
              <a:schemeClr val="accent1">
                <a:shade val="15000"/>
              </a:schemeClr>
            </a:solidFill>
          </a:ln>
        </p:spPr>
        <p:txBody>
          <a:bodyPr wrap="square" rtlCol="0">
            <a:spAutoFit/>
          </a:bodyPr>
          <a:lstStyle/>
          <a:p>
            <a:pPr algn="ctr"/>
            <a:r>
              <a:rPr lang="en-US" dirty="0"/>
              <a:t>Browser in officer’s laptop or</a:t>
            </a:r>
          </a:p>
          <a:p>
            <a:pPr algn="ctr"/>
            <a:r>
              <a:rPr lang="en-US" dirty="0"/>
              <a:t>patrol car equipment</a:t>
            </a:r>
          </a:p>
          <a:p>
            <a:pPr algn="ctr"/>
            <a:endParaRPr lang="en-US" dirty="0"/>
          </a:p>
        </p:txBody>
      </p:sp>
      <p:sp>
        <p:nvSpPr>
          <p:cNvPr id="30" name="TextBox 29">
            <a:extLst>
              <a:ext uri="{FF2B5EF4-FFF2-40B4-BE49-F238E27FC236}">
                <a16:creationId xmlns:a16="http://schemas.microsoft.com/office/drawing/2014/main" id="{E776A797-A73C-AB67-813E-A4DACA074C58}"/>
              </a:ext>
            </a:extLst>
          </p:cNvPr>
          <p:cNvSpPr txBox="1"/>
          <p:nvPr/>
        </p:nvSpPr>
        <p:spPr>
          <a:xfrm>
            <a:off x="4439192" y="277677"/>
            <a:ext cx="1416770" cy="369332"/>
          </a:xfrm>
          <a:prstGeom prst="rect">
            <a:avLst/>
          </a:prstGeom>
          <a:noFill/>
          <a:ln w="25400">
            <a:noFill/>
          </a:ln>
        </p:spPr>
        <p:txBody>
          <a:bodyPr wrap="square" rtlCol="0">
            <a:spAutoFit/>
          </a:bodyPr>
          <a:lstStyle/>
          <a:p>
            <a:pPr algn="r"/>
            <a:r>
              <a:rPr lang="en-US" dirty="0"/>
              <a:t>Police officer</a:t>
            </a:r>
          </a:p>
        </p:txBody>
      </p:sp>
      <p:sp>
        <p:nvSpPr>
          <p:cNvPr id="31" name="TextBox 30">
            <a:extLst>
              <a:ext uri="{FF2B5EF4-FFF2-40B4-BE49-F238E27FC236}">
                <a16:creationId xmlns:a16="http://schemas.microsoft.com/office/drawing/2014/main" id="{1C5D9EE9-608A-81DB-F0BC-2846FA5507EB}"/>
              </a:ext>
            </a:extLst>
          </p:cNvPr>
          <p:cNvSpPr txBox="1"/>
          <p:nvPr/>
        </p:nvSpPr>
        <p:spPr>
          <a:xfrm>
            <a:off x="4320373" y="5879532"/>
            <a:ext cx="1513268" cy="369332"/>
          </a:xfrm>
          <a:prstGeom prst="rect">
            <a:avLst/>
          </a:prstGeom>
          <a:noFill/>
          <a:ln w="25400">
            <a:noFill/>
          </a:ln>
        </p:spPr>
        <p:txBody>
          <a:bodyPr wrap="square" rtlCol="0">
            <a:spAutoFit/>
          </a:bodyPr>
          <a:lstStyle/>
          <a:p>
            <a:pPr algn="r"/>
            <a:r>
              <a:rPr lang="en-US" dirty="0"/>
              <a:t>Driver</a:t>
            </a:r>
          </a:p>
        </p:txBody>
      </p:sp>
      <p:sp>
        <p:nvSpPr>
          <p:cNvPr id="32" name="TextBox 31">
            <a:extLst>
              <a:ext uri="{FF2B5EF4-FFF2-40B4-BE49-F238E27FC236}">
                <a16:creationId xmlns:a16="http://schemas.microsoft.com/office/drawing/2014/main" id="{AC3CA29A-2A90-0F9B-663F-AB6209D5DA00}"/>
              </a:ext>
            </a:extLst>
          </p:cNvPr>
          <p:cNvSpPr txBox="1"/>
          <p:nvPr/>
        </p:nvSpPr>
        <p:spPr>
          <a:xfrm>
            <a:off x="8606876" y="2837492"/>
            <a:ext cx="3637673" cy="523220"/>
          </a:xfrm>
          <a:prstGeom prst="rect">
            <a:avLst/>
          </a:prstGeom>
          <a:solidFill>
            <a:schemeClr val="bg1"/>
          </a:solidFill>
          <a:ln w="25400">
            <a:noFill/>
          </a:ln>
        </p:spPr>
        <p:txBody>
          <a:bodyPr wrap="square" rtlCol="0">
            <a:spAutoFit/>
          </a:bodyPr>
          <a:lstStyle/>
          <a:p>
            <a:pPr algn="ctr"/>
            <a:r>
              <a:rPr lang="en-US" sz="2800" dirty="0">
                <a:solidFill>
                  <a:srgbClr val="0070C0"/>
                </a:solidFill>
              </a:rPr>
              <a:t>v4-rp-qr.pomcor.com</a:t>
            </a:r>
          </a:p>
        </p:txBody>
      </p:sp>
      <p:sp>
        <p:nvSpPr>
          <p:cNvPr id="33" name="TextBox 32">
            <a:extLst>
              <a:ext uri="{FF2B5EF4-FFF2-40B4-BE49-F238E27FC236}">
                <a16:creationId xmlns:a16="http://schemas.microsoft.com/office/drawing/2014/main" id="{B12CC3F5-2D76-C920-97B1-5392AC695ECD}"/>
              </a:ext>
            </a:extLst>
          </p:cNvPr>
          <p:cNvSpPr txBox="1"/>
          <p:nvPr/>
        </p:nvSpPr>
        <p:spPr>
          <a:xfrm>
            <a:off x="673697" y="2837492"/>
            <a:ext cx="2770853" cy="523220"/>
          </a:xfrm>
          <a:prstGeom prst="rect">
            <a:avLst/>
          </a:prstGeom>
          <a:solidFill>
            <a:schemeClr val="bg1"/>
          </a:solidFill>
          <a:ln w="25400">
            <a:noFill/>
          </a:ln>
        </p:spPr>
        <p:txBody>
          <a:bodyPr wrap="square" rtlCol="0">
            <a:spAutoFit/>
          </a:bodyPr>
          <a:lstStyle/>
          <a:p>
            <a:pPr algn="ctr"/>
            <a:r>
              <a:rPr lang="en-US" sz="2800" dirty="0">
                <a:solidFill>
                  <a:srgbClr val="0070C0"/>
                </a:solidFill>
              </a:rPr>
              <a:t>v4-ci.pomcor.com</a:t>
            </a:r>
          </a:p>
        </p:txBody>
      </p:sp>
      <p:cxnSp>
        <p:nvCxnSpPr>
          <p:cNvPr id="34" name="Straight Arrow Connector 33">
            <a:extLst>
              <a:ext uri="{FF2B5EF4-FFF2-40B4-BE49-F238E27FC236}">
                <a16:creationId xmlns:a16="http://schemas.microsoft.com/office/drawing/2014/main" id="{C1F24844-C165-692C-6382-29DA651D064F}"/>
              </a:ext>
            </a:extLst>
          </p:cNvPr>
          <p:cNvCxnSpPr>
            <a:cxnSpLocks/>
          </p:cNvCxnSpPr>
          <p:nvPr/>
        </p:nvCxnSpPr>
        <p:spPr>
          <a:xfrm>
            <a:off x="8279921" y="1956122"/>
            <a:ext cx="586287" cy="1040855"/>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C05D5E53-63D8-00A6-1BB9-35086FDF7D35}"/>
              </a:ext>
            </a:extLst>
          </p:cNvPr>
          <p:cNvSpPr txBox="1"/>
          <p:nvPr/>
        </p:nvSpPr>
        <p:spPr>
          <a:xfrm>
            <a:off x="7212716" y="1557487"/>
            <a:ext cx="1466208" cy="400110"/>
          </a:xfrm>
          <a:prstGeom prst="rect">
            <a:avLst/>
          </a:prstGeom>
          <a:solidFill>
            <a:schemeClr val="bg1"/>
          </a:solidFill>
        </p:spPr>
        <p:txBody>
          <a:bodyPr wrap="square" rtlCol="0">
            <a:spAutoFit/>
          </a:bodyPr>
          <a:lstStyle/>
          <a:p>
            <a:pPr algn="ctr"/>
            <a:r>
              <a:rPr lang="en-US" sz="2000" dirty="0">
                <a:solidFill>
                  <a:srgbClr val="FF0000"/>
                </a:solidFill>
              </a:rPr>
              <a:t>Officer visits</a:t>
            </a:r>
          </a:p>
        </p:txBody>
      </p:sp>
    </p:spTree>
    <p:extLst>
      <p:ext uri="{BB962C8B-B14F-4D97-AF65-F5344CB8AC3E}">
        <p14:creationId xmlns:p14="http://schemas.microsoft.com/office/powerpoint/2010/main" val="25005897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E34877-79D3-1689-B255-7D33BC78B3F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342BB9C-C9F6-C158-8901-56795A2A3F2C}"/>
              </a:ext>
            </a:extLst>
          </p:cNvPr>
          <p:cNvSpPr txBox="1"/>
          <p:nvPr/>
        </p:nvSpPr>
        <p:spPr>
          <a:xfrm>
            <a:off x="4096623" y="2160357"/>
            <a:ext cx="3998754" cy="3416320"/>
          </a:xfrm>
          <a:prstGeom prst="rect">
            <a:avLst/>
          </a:prstGeom>
          <a:noFill/>
          <a:ln w="25400">
            <a:solidFill>
              <a:schemeClr val="accent1">
                <a:shade val="15000"/>
              </a:schemeClr>
            </a:solidFill>
          </a:ln>
        </p:spPr>
        <p:txBody>
          <a:bodyPr wrap="square" rtlCol="0">
            <a:spAutoFit/>
          </a:bodyPr>
          <a:lstStyle/>
          <a:p>
            <a:pPr algn="ctr"/>
            <a:r>
              <a:rPr lang="en-US" dirty="0"/>
              <a:t>Browser</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3" name="TextBox 2">
            <a:extLst>
              <a:ext uri="{FF2B5EF4-FFF2-40B4-BE49-F238E27FC236}">
                <a16:creationId xmlns:a16="http://schemas.microsoft.com/office/drawing/2014/main" id="{EC166BE6-26F5-44B1-C312-38F3A6DDF48E}"/>
              </a:ext>
            </a:extLst>
          </p:cNvPr>
          <p:cNvSpPr txBox="1"/>
          <p:nvPr/>
        </p:nvSpPr>
        <p:spPr>
          <a:xfrm>
            <a:off x="4261027" y="2350646"/>
            <a:ext cx="1285191" cy="646331"/>
          </a:xfrm>
          <a:prstGeom prst="rect">
            <a:avLst/>
          </a:prstGeom>
          <a:noFill/>
          <a:ln w="25400">
            <a:solidFill>
              <a:schemeClr val="accent1">
                <a:shade val="15000"/>
              </a:schemeClr>
            </a:solidFill>
          </a:ln>
        </p:spPr>
        <p:txBody>
          <a:bodyPr wrap="square" rtlCol="0">
            <a:spAutoFit/>
          </a:bodyPr>
          <a:lstStyle/>
          <a:p>
            <a:pPr algn="ctr"/>
            <a:r>
              <a:rPr lang="en-US" dirty="0"/>
              <a:t>Service</a:t>
            </a:r>
          </a:p>
          <a:p>
            <a:pPr algn="ctr"/>
            <a:r>
              <a:rPr lang="en-US" dirty="0"/>
              <a:t>worker</a:t>
            </a:r>
          </a:p>
        </p:txBody>
      </p:sp>
      <p:sp>
        <p:nvSpPr>
          <p:cNvPr id="4" name="TextBox 3">
            <a:extLst>
              <a:ext uri="{FF2B5EF4-FFF2-40B4-BE49-F238E27FC236}">
                <a16:creationId xmlns:a16="http://schemas.microsoft.com/office/drawing/2014/main" id="{19DF97AF-B4E5-1CF1-78EC-FCDC18D39E23}"/>
              </a:ext>
            </a:extLst>
          </p:cNvPr>
          <p:cNvSpPr txBox="1"/>
          <p:nvPr/>
        </p:nvSpPr>
        <p:spPr>
          <a:xfrm>
            <a:off x="4261027" y="3328465"/>
            <a:ext cx="3684793" cy="2031325"/>
          </a:xfrm>
          <a:prstGeom prst="rect">
            <a:avLst/>
          </a:prstGeom>
          <a:noFill/>
          <a:ln w="25400">
            <a:solidFill>
              <a:schemeClr val="accent1">
                <a:shade val="15000"/>
              </a:schemeClr>
            </a:solidFill>
          </a:ln>
        </p:spPr>
        <p:txBody>
          <a:bodyPr wrap="square" rtlCol="0">
            <a:spAutoFit/>
          </a:bodyPr>
          <a:lstStyle/>
          <a:p>
            <a:pPr algn="ctr"/>
            <a:r>
              <a:rPr lang="en-US" dirty="0" err="1"/>
              <a:t>localStorage</a:t>
            </a: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5" name="TextBox 4">
            <a:extLst>
              <a:ext uri="{FF2B5EF4-FFF2-40B4-BE49-F238E27FC236}">
                <a16:creationId xmlns:a16="http://schemas.microsoft.com/office/drawing/2014/main" id="{B76775EE-DB28-8D10-8997-06C7FDF4B92F}"/>
              </a:ext>
            </a:extLst>
          </p:cNvPr>
          <p:cNvSpPr txBox="1"/>
          <p:nvPr/>
        </p:nvSpPr>
        <p:spPr>
          <a:xfrm>
            <a:off x="5663844" y="3793610"/>
            <a:ext cx="2180896" cy="646331"/>
          </a:xfrm>
          <a:prstGeom prst="rect">
            <a:avLst/>
          </a:prstGeom>
          <a:noFill/>
          <a:ln w="25400">
            <a:solidFill>
              <a:schemeClr val="accent1">
                <a:shade val="15000"/>
              </a:schemeClr>
            </a:solidFill>
          </a:ln>
        </p:spPr>
        <p:txBody>
          <a:bodyPr wrap="square" rtlCol="0">
            <a:spAutoFit/>
          </a:bodyPr>
          <a:lstStyle/>
          <a:p>
            <a:pPr algn="ctr"/>
            <a:r>
              <a:rPr lang="en-US" dirty="0"/>
              <a:t>Full disclosure</a:t>
            </a:r>
          </a:p>
          <a:p>
            <a:pPr algn="ctr"/>
            <a:r>
              <a:rPr lang="en-US" dirty="0"/>
              <a:t>JSON certificate</a:t>
            </a:r>
          </a:p>
        </p:txBody>
      </p:sp>
      <p:sp>
        <p:nvSpPr>
          <p:cNvPr id="6" name="TextBox 5">
            <a:extLst>
              <a:ext uri="{FF2B5EF4-FFF2-40B4-BE49-F238E27FC236}">
                <a16:creationId xmlns:a16="http://schemas.microsoft.com/office/drawing/2014/main" id="{16B94A3A-2AE3-61BD-98B2-BBB03572AA09}"/>
              </a:ext>
            </a:extLst>
          </p:cNvPr>
          <p:cNvSpPr txBox="1"/>
          <p:nvPr/>
        </p:nvSpPr>
        <p:spPr>
          <a:xfrm>
            <a:off x="5663844" y="4595075"/>
            <a:ext cx="2180896" cy="646331"/>
          </a:xfrm>
          <a:prstGeom prst="rect">
            <a:avLst/>
          </a:prstGeom>
          <a:noFill/>
          <a:ln w="25400">
            <a:solidFill>
              <a:schemeClr val="accent1">
                <a:shade val="15000"/>
              </a:schemeClr>
            </a:solidFill>
          </a:ln>
        </p:spPr>
        <p:txBody>
          <a:bodyPr wrap="square" rtlCol="0">
            <a:spAutoFit/>
          </a:bodyPr>
          <a:lstStyle/>
          <a:p>
            <a:pPr algn="ctr"/>
            <a:r>
              <a:rPr lang="en-US" dirty="0"/>
              <a:t>Selective disclosure</a:t>
            </a:r>
          </a:p>
          <a:p>
            <a:pPr algn="ctr"/>
            <a:r>
              <a:rPr lang="en-US" dirty="0"/>
              <a:t>JSON certificate</a:t>
            </a:r>
          </a:p>
        </p:txBody>
      </p:sp>
      <p:sp>
        <p:nvSpPr>
          <p:cNvPr id="7" name="TextBox 6">
            <a:extLst>
              <a:ext uri="{FF2B5EF4-FFF2-40B4-BE49-F238E27FC236}">
                <a16:creationId xmlns:a16="http://schemas.microsoft.com/office/drawing/2014/main" id="{FC985B00-FC1A-8B45-C7DE-A743815C7B98}"/>
              </a:ext>
            </a:extLst>
          </p:cNvPr>
          <p:cNvSpPr txBox="1"/>
          <p:nvPr/>
        </p:nvSpPr>
        <p:spPr>
          <a:xfrm>
            <a:off x="4378653" y="3917585"/>
            <a:ext cx="1167565" cy="1200329"/>
          </a:xfrm>
          <a:prstGeom prst="rect">
            <a:avLst/>
          </a:prstGeom>
          <a:noFill/>
          <a:ln w="25400">
            <a:solidFill>
              <a:schemeClr val="accent1">
                <a:shade val="15000"/>
              </a:schemeClr>
            </a:solidFill>
          </a:ln>
        </p:spPr>
        <p:txBody>
          <a:bodyPr wrap="square" rtlCol="0">
            <a:spAutoFit/>
          </a:bodyPr>
          <a:lstStyle/>
          <a:p>
            <a:pPr algn="ctr"/>
            <a:r>
              <a:rPr lang="en-US" dirty="0"/>
              <a:t>Private key</a:t>
            </a:r>
          </a:p>
          <a:p>
            <a:pPr algn="ctr"/>
            <a:endParaRPr lang="en-US" dirty="0"/>
          </a:p>
          <a:p>
            <a:pPr algn="ctr"/>
            <a:endParaRPr lang="en-US" dirty="0"/>
          </a:p>
        </p:txBody>
      </p:sp>
      <p:sp>
        <p:nvSpPr>
          <p:cNvPr id="10" name="TextBox 9">
            <a:extLst>
              <a:ext uri="{FF2B5EF4-FFF2-40B4-BE49-F238E27FC236}">
                <a16:creationId xmlns:a16="http://schemas.microsoft.com/office/drawing/2014/main" id="{0CA64911-7F51-BB75-9112-7D86D6DE8F66}"/>
              </a:ext>
            </a:extLst>
          </p:cNvPr>
          <p:cNvSpPr txBox="1"/>
          <p:nvPr/>
        </p:nvSpPr>
        <p:spPr>
          <a:xfrm>
            <a:off x="8978676" y="1338550"/>
            <a:ext cx="2351473" cy="4247317"/>
          </a:xfrm>
          <a:prstGeom prst="rect">
            <a:avLst/>
          </a:prstGeom>
          <a:noFill/>
          <a:ln w="25400">
            <a:solidFill>
              <a:schemeClr val="accent1">
                <a:shade val="15000"/>
              </a:schemeClr>
            </a:solidFill>
          </a:ln>
        </p:spPr>
        <p:txBody>
          <a:bodyPr wrap="square" rtlCol="0">
            <a:spAutoFit/>
          </a:bodyPr>
          <a:lstStyle/>
          <a:p>
            <a:pPr algn="ctr"/>
            <a:r>
              <a:rPr lang="en-US" dirty="0"/>
              <a:t>Relying party:</a:t>
            </a:r>
          </a:p>
          <a:p>
            <a:pPr algn="ctr"/>
            <a:r>
              <a:rPr lang="en-US" dirty="0"/>
              <a:t>server supporting the fleet of patrol cars</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11" name="TextBox 10">
            <a:extLst>
              <a:ext uri="{FF2B5EF4-FFF2-40B4-BE49-F238E27FC236}">
                <a16:creationId xmlns:a16="http://schemas.microsoft.com/office/drawing/2014/main" id="{2D107087-29F7-4C32-73A5-E6B4703AED8A}"/>
              </a:ext>
            </a:extLst>
          </p:cNvPr>
          <p:cNvSpPr txBox="1"/>
          <p:nvPr/>
        </p:nvSpPr>
        <p:spPr>
          <a:xfrm>
            <a:off x="873827" y="1338550"/>
            <a:ext cx="2351473" cy="3970318"/>
          </a:xfrm>
          <a:prstGeom prst="rect">
            <a:avLst/>
          </a:prstGeom>
          <a:noFill/>
          <a:ln w="25400">
            <a:solidFill>
              <a:schemeClr val="accent1">
                <a:shade val="15000"/>
              </a:schemeClr>
            </a:solidFill>
            <a:prstDash val="dash"/>
          </a:ln>
        </p:spPr>
        <p:txBody>
          <a:bodyPr wrap="square" rtlCol="0">
            <a:spAutoFit/>
          </a:bodyPr>
          <a:lstStyle/>
          <a:p>
            <a:pPr algn="ctr"/>
            <a:r>
              <a:rPr lang="en-US" dirty="0"/>
              <a:t>Credential issuer:</a:t>
            </a:r>
          </a:p>
          <a:p>
            <a:pPr algn="ctr"/>
            <a:r>
              <a:rPr lang="en-US" dirty="0"/>
              <a:t>the edge server of the RSTA data center</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grpSp>
        <p:nvGrpSpPr>
          <p:cNvPr id="8" name="Group 7">
            <a:extLst>
              <a:ext uri="{FF2B5EF4-FFF2-40B4-BE49-F238E27FC236}">
                <a16:creationId xmlns:a16="http://schemas.microsoft.com/office/drawing/2014/main" id="{F5E2124C-1C4C-56AA-31EF-D91E0284F899}"/>
              </a:ext>
            </a:extLst>
          </p:cNvPr>
          <p:cNvGrpSpPr/>
          <p:nvPr/>
        </p:nvGrpSpPr>
        <p:grpSpPr>
          <a:xfrm>
            <a:off x="5833642" y="5628164"/>
            <a:ext cx="393538" cy="950216"/>
            <a:chOff x="4658497" y="4028306"/>
            <a:chExt cx="595462" cy="1447480"/>
          </a:xfrm>
        </p:grpSpPr>
        <p:sp>
          <p:nvSpPr>
            <p:cNvPr id="9" name="Oval 8">
              <a:extLst>
                <a:ext uri="{FF2B5EF4-FFF2-40B4-BE49-F238E27FC236}">
                  <a16:creationId xmlns:a16="http://schemas.microsoft.com/office/drawing/2014/main" id="{7E222892-05C1-7D79-C70F-896BEC0B2249}"/>
                </a:ext>
              </a:extLst>
            </p:cNvPr>
            <p:cNvSpPr/>
            <p:nvPr/>
          </p:nvSpPr>
          <p:spPr>
            <a:xfrm>
              <a:off x="4782063" y="4028306"/>
              <a:ext cx="370703" cy="34361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D194A07-3EC9-524F-8B24-D4A25212DEDA}"/>
                </a:ext>
              </a:extLst>
            </p:cNvPr>
            <p:cNvCxnSpPr>
              <a:cxnSpLocks/>
            </p:cNvCxnSpPr>
            <p:nvPr/>
          </p:nvCxnSpPr>
          <p:spPr>
            <a:xfrm>
              <a:off x="4960347" y="4388390"/>
              <a:ext cx="0"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E29492-2CDC-7FC5-33C4-24988D4B85CF}"/>
                </a:ext>
              </a:extLst>
            </p:cNvPr>
            <p:cNvCxnSpPr>
              <a:cxnSpLocks/>
            </p:cNvCxnSpPr>
            <p:nvPr/>
          </p:nvCxnSpPr>
          <p:spPr>
            <a:xfrm flipH="1">
              <a:off x="4658497" y="4932088"/>
              <a:ext cx="301851"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090ACA2-C805-FA09-ADC4-F78E00F2B941}"/>
                </a:ext>
              </a:extLst>
            </p:cNvPr>
            <p:cNvCxnSpPr>
              <a:cxnSpLocks/>
            </p:cNvCxnSpPr>
            <p:nvPr/>
          </p:nvCxnSpPr>
          <p:spPr>
            <a:xfrm>
              <a:off x="4960347" y="4932088"/>
              <a:ext cx="217134"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A80CBB1-240C-2013-706A-1E62B7A4958E}"/>
                </a:ext>
              </a:extLst>
            </p:cNvPr>
            <p:cNvCxnSpPr>
              <a:cxnSpLocks/>
            </p:cNvCxnSpPr>
            <p:nvPr/>
          </p:nvCxnSpPr>
          <p:spPr>
            <a:xfrm rot="5400000">
              <a:off x="4982110" y="4380153"/>
              <a:ext cx="0"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1F31DA0E-5ECB-1053-4AAA-595683984795}"/>
              </a:ext>
            </a:extLst>
          </p:cNvPr>
          <p:cNvGrpSpPr/>
          <p:nvPr/>
        </p:nvGrpSpPr>
        <p:grpSpPr>
          <a:xfrm>
            <a:off x="5879942" y="15454"/>
            <a:ext cx="378108" cy="828100"/>
            <a:chOff x="4658497" y="4028306"/>
            <a:chExt cx="595462" cy="1447480"/>
          </a:xfrm>
        </p:grpSpPr>
        <p:sp>
          <p:nvSpPr>
            <p:cNvPr id="23" name="Oval 22">
              <a:extLst>
                <a:ext uri="{FF2B5EF4-FFF2-40B4-BE49-F238E27FC236}">
                  <a16:creationId xmlns:a16="http://schemas.microsoft.com/office/drawing/2014/main" id="{D13A786B-5ACA-C040-AD73-14AA83A45F28}"/>
                </a:ext>
              </a:extLst>
            </p:cNvPr>
            <p:cNvSpPr/>
            <p:nvPr/>
          </p:nvSpPr>
          <p:spPr>
            <a:xfrm>
              <a:off x="4782063" y="4028306"/>
              <a:ext cx="370703" cy="34361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1432A5D3-A74B-FFB6-DA23-F0971791245F}"/>
                </a:ext>
              </a:extLst>
            </p:cNvPr>
            <p:cNvCxnSpPr>
              <a:cxnSpLocks/>
            </p:cNvCxnSpPr>
            <p:nvPr/>
          </p:nvCxnSpPr>
          <p:spPr>
            <a:xfrm>
              <a:off x="4960347" y="4388390"/>
              <a:ext cx="0"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4212E7F-D5CC-A2C0-CEBA-C29D0D2965A8}"/>
                </a:ext>
              </a:extLst>
            </p:cNvPr>
            <p:cNvCxnSpPr>
              <a:cxnSpLocks/>
            </p:cNvCxnSpPr>
            <p:nvPr/>
          </p:nvCxnSpPr>
          <p:spPr>
            <a:xfrm flipH="1">
              <a:off x="4658497" y="4932088"/>
              <a:ext cx="301851"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12704A0-5E48-D506-3A83-88CD775CDA02}"/>
                </a:ext>
              </a:extLst>
            </p:cNvPr>
            <p:cNvCxnSpPr>
              <a:cxnSpLocks/>
            </p:cNvCxnSpPr>
            <p:nvPr/>
          </p:nvCxnSpPr>
          <p:spPr>
            <a:xfrm>
              <a:off x="4960347" y="4932088"/>
              <a:ext cx="217134"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EF86B90-B3F9-4944-7C95-56B705D88795}"/>
                </a:ext>
              </a:extLst>
            </p:cNvPr>
            <p:cNvCxnSpPr>
              <a:cxnSpLocks/>
            </p:cNvCxnSpPr>
            <p:nvPr/>
          </p:nvCxnSpPr>
          <p:spPr>
            <a:xfrm rot="5400000">
              <a:off x="4982110" y="4380153"/>
              <a:ext cx="0"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Box 27">
            <a:extLst>
              <a:ext uri="{FF2B5EF4-FFF2-40B4-BE49-F238E27FC236}">
                <a16:creationId xmlns:a16="http://schemas.microsoft.com/office/drawing/2014/main" id="{EC5B7F5B-60DA-4445-9A3C-D4EFD84E83DF}"/>
              </a:ext>
            </a:extLst>
          </p:cNvPr>
          <p:cNvSpPr txBox="1"/>
          <p:nvPr/>
        </p:nvSpPr>
        <p:spPr>
          <a:xfrm>
            <a:off x="4096623" y="945608"/>
            <a:ext cx="3998754" cy="923330"/>
          </a:xfrm>
          <a:prstGeom prst="rect">
            <a:avLst/>
          </a:prstGeom>
          <a:noFill/>
          <a:ln w="25400">
            <a:solidFill>
              <a:schemeClr val="accent1">
                <a:shade val="15000"/>
              </a:schemeClr>
            </a:solidFill>
          </a:ln>
        </p:spPr>
        <p:txBody>
          <a:bodyPr wrap="square" rtlCol="0">
            <a:spAutoFit/>
          </a:bodyPr>
          <a:lstStyle/>
          <a:p>
            <a:pPr algn="ctr"/>
            <a:r>
              <a:rPr lang="en-US" dirty="0"/>
              <a:t>Browser in officer’s laptop or</a:t>
            </a:r>
          </a:p>
          <a:p>
            <a:pPr algn="ctr"/>
            <a:r>
              <a:rPr lang="en-US" dirty="0"/>
              <a:t>patrol car equipment</a:t>
            </a:r>
          </a:p>
          <a:p>
            <a:pPr algn="ctr"/>
            <a:endParaRPr lang="en-US" dirty="0"/>
          </a:p>
        </p:txBody>
      </p:sp>
      <p:sp>
        <p:nvSpPr>
          <p:cNvPr id="30" name="TextBox 29">
            <a:extLst>
              <a:ext uri="{FF2B5EF4-FFF2-40B4-BE49-F238E27FC236}">
                <a16:creationId xmlns:a16="http://schemas.microsoft.com/office/drawing/2014/main" id="{05AB829B-BF6F-6AA7-30EA-435074E24BFD}"/>
              </a:ext>
            </a:extLst>
          </p:cNvPr>
          <p:cNvSpPr txBox="1"/>
          <p:nvPr/>
        </p:nvSpPr>
        <p:spPr>
          <a:xfrm>
            <a:off x="4439192" y="277677"/>
            <a:ext cx="1416770" cy="369332"/>
          </a:xfrm>
          <a:prstGeom prst="rect">
            <a:avLst/>
          </a:prstGeom>
          <a:noFill/>
          <a:ln w="25400">
            <a:noFill/>
          </a:ln>
        </p:spPr>
        <p:txBody>
          <a:bodyPr wrap="square" rtlCol="0">
            <a:spAutoFit/>
          </a:bodyPr>
          <a:lstStyle/>
          <a:p>
            <a:pPr algn="r"/>
            <a:r>
              <a:rPr lang="en-US" dirty="0"/>
              <a:t>Police officer</a:t>
            </a:r>
          </a:p>
        </p:txBody>
      </p:sp>
      <p:sp>
        <p:nvSpPr>
          <p:cNvPr id="31" name="TextBox 30">
            <a:extLst>
              <a:ext uri="{FF2B5EF4-FFF2-40B4-BE49-F238E27FC236}">
                <a16:creationId xmlns:a16="http://schemas.microsoft.com/office/drawing/2014/main" id="{A546E41D-A5B3-F5B9-D38A-7A8290018718}"/>
              </a:ext>
            </a:extLst>
          </p:cNvPr>
          <p:cNvSpPr txBox="1"/>
          <p:nvPr/>
        </p:nvSpPr>
        <p:spPr>
          <a:xfrm>
            <a:off x="4320373" y="5879532"/>
            <a:ext cx="1513268" cy="369332"/>
          </a:xfrm>
          <a:prstGeom prst="rect">
            <a:avLst/>
          </a:prstGeom>
          <a:noFill/>
          <a:ln w="25400">
            <a:noFill/>
          </a:ln>
        </p:spPr>
        <p:txBody>
          <a:bodyPr wrap="square" rtlCol="0">
            <a:spAutoFit/>
          </a:bodyPr>
          <a:lstStyle/>
          <a:p>
            <a:pPr algn="r"/>
            <a:r>
              <a:rPr lang="en-US" dirty="0"/>
              <a:t>Driver</a:t>
            </a:r>
          </a:p>
        </p:txBody>
      </p:sp>
      <p:sp>
        <p:nvSpPr>
          <p:cNvPr id="35" name="TextBox 34">
            <a:extLst>
              <a:ext uri="{FF2B5EF4-FFF2-40B4-BE49-F238E27FC236}">
                <a16:creationId xmlns:a16="http://schemas.microsoft.com/office/drawing/2014/main" id="{E7CACB74-4752-283B-AC63-E0C35BD3645F}"/>
              </a:ext>
            </a:extLst>
          </p:cNvPr>
          <p:cNvSpPr txBox="1"/>
          <p:nvPr/>
        </p:nvSpPr>
        <p:spPr>
          <a:xfrm>
            <a:off x="9062976" y="2640014"/>
            <a:ext cx="2236617" cy="2246769"/>
          </a:xfrm>
          <a:prstGeom prst="rect">
            <a:avLst/>
          </a:prstGeom>
          <a:solidFill>
            <a:schemeClr val="bg1"/>
          </a:solidFill>
        </p:spPr>
        <p:txBody>
          <a:bodyPr wrap="square" rtlCol="0">
            <a:spAutoFit/>
          </a:bodyPr>
          <a:lstStyle/>
          <a:p>
            <a:r>
              <a:rPr lang="en-US" sz="2000" dirty="0">
                <a:solidFill>
                  <a:srgbClr val="FF0000"/>
                </a:solidFill>
              </a:rPr>
              <a:t>RP creates a session record containing a challenge.  (The callback endpoint is added later in the process.)</a:t>
            </a:r>
          </a:p>
        </p:txBody>
      </p:sp>
    </p:spTree>
    <p:extLst>
      <p:ext uri="{BB962C8B-B14F-4D97-AF65-F5344CB8AC3E}">
        <p14:creationId xmlns:p14="http://schemas.microsoft.com/office/powerpoint/2010/main" val="28571886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5D649E-F149-5475-2001-BC96C9AB124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6C2677C-65D1-47DB-E0E9-646EBEDF0FE9}"/>
              </a:ext>
            </a:extLst>
          </p:cNvPr>
          <p:cNvSpPr txBox="1"/>
          <p:nvPr/>
        </p:nvSpPr>
        <p:spPr>
          <a:xfrm>
            <a:off x="4096623" y="2160357"/>
            <a:ext cx="3998754" cy="3416320"/>
          </a:xfrm>
          <a:prstGeom prst="rect">
            <a:avLst/>
          </a:prstGeom>
          <a:noFill/>
          <a:ln w="25400">
            <a:solidFill>
              <a:schemeClr val="accent1">
                <a:shade val="15000"/>
              </a:schemeClr>
            </a:solidFill>
          </a:ln>
        </p:spPr>
        <p:txBody>
          <a:bodyPr wrap="square" rtlCol="0">
            <a:spAutoFit/>
          </a:bodyPr>
          <a:lstStyle/>
          <a:p>
            <a:pPr algn="ctr"/>
            <a:r>
              <a:rPr lang="en-US" dirty="0"/>
              <a:t>Browser</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3" name="TextBox 2">
            <a:extLst>
              <a:ext uri="{FF2B5EF4-FFF2-40B4-BE49-F238E27FC236}">
                <a16:creationId xmlns:a16="http://schemas.microsoft.com/office/drawing/2014/main" id="{090FE286-B6F4-32DC-534E-A032302C47FB}"/>
              </a:ext>
            </a:extLst>
          </p:cNvPr>
          <p:cNvSpPr txBox="1"/>
          <p:nvPr/>
        </p:nvSpPr>
        <p:spPr>
          <a:xfrm>
            <a:off x="4261027" y="2350646"/>
            <a:ext cx="1285191" cy="646331"/>
          </a:xfrm>
          <a:prstGeom prst="rect">
            <a:avLst/>
          </a:prstGeom>
          <a:noFill/>
          <a:ln w="25400">
            <a:solidFill>
              <a:schemeClr val="accent1">
                <a:shade val="15000"/>
              </a:schemeClr>
            </a:solidFill>
          </a:ln>
        </p:spPr>
        <p:txBody>
          <a:bodyPr wrap="square" rtlCol="0">
            <a:spAutoFit/>
          </a:bodyPr>
          <a:lstStyle/>
          <a:p>
            <a:pPr algn="ctr"/>
            <a:r>
              <a:rPr lang="en-US" dirty="0"/>
              <a:t>Service</a:t>
            </a:r>
          </a:p>
          <a:p>
            <a:pPr algn="ctr"/>
            <a:r>
              <a:rPr lang="en-US" dirty="0"/>
              <a:t>worker</a:t>
            </a:r>
          </a:p>
        </p:txBody>
      </p:sp>
      <p:sp>
        <p:nvSpPr>
          <p:cNvPr id="4" name="TextBox 3">
            <a:extLst>
              <a:ext uri="{FF2B5EF4-FFF2-40B4-BE49-F238E27FC236}">
                <a16:creationId xmlns:a16="http://schemas.microsoft.com/office/drawing/2014/main" id="{575203DF-9538-ABAB-BD54-E9451A042F7C}"/>
              </a:ext>
            </a:extLst>
          </p:cNvPr>
          <p:cNvSpPr txBox="1"/>
          <p:nvPr/>
        </p:nvSpPr>
        <p:spPr>
          <a:xfrm>
            <a:off x="4261027" y="3328465"/>
            <a:ext cx="3684793" cy="2031325"/>
          </a:xfrm>
          <a:prstGeom prst="rect">
            <a:avLst/>
          </a:prstGeom>
          <a:noFill/>
          <a:ln w="25400">
            <a:solidFill>
              <a:schemeClr val="accent1">
                <a:shade val="15000"/>
              </a:schemeClr>
            </a:solidFill>
          </a:ln>
        </p:spPr>
        <p:txBody>
          <a:bodyPr wrap="square" rtlCol="0">
            <a:spAutoFit/>
          </a:bodyPr>
          <a:lstStyle/>
          <a:p>
            <a:pPr algn="ctr"/>
            <a:r>
              <a:rPr lang="en-US" dirty="0" err="1"/>
              <a:t>localStorage</a:t>
            </a: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5" name="TextBox 4">
            <a:extLst>
              <a:ext uri="{FF2B5EF4-FFF2-40B4-BE49-F238E27FC236}">
                <a16:creationId xmlns:a16="http://schemas.microsoft.com/office/drawing/2014/main" id="{67AEE721-A023-6A8E-0ECC-0AC2DF6CD40D}"/>
              </a:ext>
            </a:extLst>
          </p:cNvPr>
          <p:cNvSpPr txBox="1"/>
          <p:nvPr/>
        </p:nvSpPr>
        <p:spPr>
          <a:xfrm>
            <a:off x="5663844" y="3793610"/>
            <a:ext cx="2180896" cy="646331"/>
          </a:xfrm>
          <a:prstGeom prst="rect">
            <a:avLst/>
          </a:prstGeom>
          <a:noFill/>
          <a:ln w="25400">
            <a:solidFill>
              <a:schemeClr val="accent1">
                <a:shade val="15000"/>
              </a:schemeClr>
            </a:solidFill>
          </a:ln>
        </p:spPr>
        <p:txBody>
          <a:bodyPr wrap="square" rtlCol="0">
            <a:spAutoFit/>
          </a:bodyPr>
          <a:lstStyle/>
          <a:p>
            <a:pPr algn="ctr"/>
            <a:r>
              <a:rPr lang="en-US" dirty="0"/>
              <a:t>Full disclosure</a:t>
            </a:r>
          </a:p>
          <a:p>
            <a:pPr algn="ctr"/>
            <a:r>
              <a:rPr lang="en-US" dirty="0"/>
              <a:t>JSON certificate</a:t>
            </a:r>
          </a:p>
        </p:txBody>
      </p:sp>
      <p:sp>
        <p:nvSpPr>
          <p:cNvPr id="6" name="TextBox 5">
            <a:extLst>
              <a:ext uri="{FF2B5EF4-FFF2-40B4-BE49-F238E27FC236}">
                <a16:creationId xmlns:a16="http://schemas.microsoft.com/office/drawing/2014/main" id="{59F193C2-EC49-B892-1D83-D1EA719DF841}"/>
              </a:ext>
            </a:extLst>
          </p:cNvPr>
          <p:cNvSpPr txBox="1"/>
          <p:nvPr/>
        </p:nvSpPr>
        <p:spPr>
          <a:xfrm>
            <a:off x="5663844" y="4595075"/>
            <a:ext cx="2180896" cy="646331"/>
          </a:xfrm>
          <a:prstGeom prst="rect">
            <a:avLst/>
          </a:prstGeom>
          <a:noFill/>
          <a:ln w="25400">
            <a:solidFill>
              <a:schemeClr val="accent1">
                <a:shade val="15000"/>
              </a:schemeClr>
            </a:solidFill>
          </a:ln>
        </p:spPr>
        <p:txBody>
          <a:bodyPr wrap="square" rtlCol="0">
            <a:spAutoFit/>
          </a:bodyPr>
          <a:lstStyle/>
          <a:p>
            <a:pPr algn="ctr"/>
            <a:r>
              <a:rPr lang="en-US" dirty="0"/>
              <a:t>Selective disclosure</a:t>
            </a:r>
          </a:p>
          <a:p>
            <a:pPr algn="ctr"/>
            <a:r>
              <a:rPr lang="en-US" dirty="0"/>
              <a:t>JSON certificate</a:t>
            </a:r>
          </a:p>
        </p:txBody>
      </p:sp>
      <p:sp>
        <p:nvSpPr>
          <p:cNvPr id="7" name="TextBox 6">
            <a:extLst>
              <a:ext uri="{FF2B5EF4-FFF2-40B4-BE49-F238E27FC236}">
                <a16:creationId xmlns:a16="http://schemas.microsoft.com/office/drawing/2014/main" id="{32F24189-917E-31A6-1F17-DCAA87E16AE5}"/>
              </a:ext>
            </a:extLst>
          </p:cNvPr>
          <p:cNvSpPr txBox="1"/>
          <p:nvPr/>
        </p:nvSpPr>
        <p:spPr>
          <a:xfrm>
            <a:off x="4378653" y="3917585"/>
            <a:ext cx="1167565" cy="1200329"/>
          </a:xfrm>
          <a:prstGeom prst="rect">
            <a:avLst/>
          </a:prstGeom>
          <a:noFill/>
          <a:ln w="25400">
            <a:solidFill>
              <a:schemeClr val="accent1">
                <a:shade val="15000"/>
              </a:schemeClr>
            </a:solidFill>
          </a:ln>
        </p:spPr>
        <p:txBody>
          <a:bodyPr wrap="square" rtlCol="0">
            <a:spAutoFit/>
          </a:bodyPr>
          <a:lstStyle/>
          <a:p>
            <a:pPr algn="ctr"/>
            <a:r>
              <a:rPr lang="en-US" dirty="0"/>
              <a:t>Private key</a:t>
            </a:r>
          </a:p>
          <a:p>
            <a:pPr algn="ctr"/>
            <a:endParaRPr lang="en-US" dirty="0"/>
          </a:p>
          <a:p>
            <a:pPr algn="ctr"/>
            <a:endParaRPr lang="en-US" dirty="0"/>
          </a:p>
        </p:txBody>
      </p:sp>
      <p:sp>
        <p:nvSpPr>
          <p:cNvPr id="10" name="TextBox 9">
            <a:extLst>
              <a:ext uri="{FF2B5EF4-FFF2-40B4-BE49-F238E27FC236}">
                <a16:creationId xmlns:a16="http://schemas.microsoft.com/office/drawing/2014/main" id="{5689153F-4D32-99EF-0556-E00D5D0CD254}"/>
              </a:ext>
            </a:extLst>
          </p:cNvPr>
          <p:cNvSpPr txBox="1"/>
          <p:nvPr/>
        </p:nvSpPr>
        <p:spPr>
          <a:xfrm>
            <a:off x="8978676" y="1338550"/>
            <a:ext cx="2351473" cy="4247317"/>
          </a:xfrm>
          <a:prstGeom prst="rect">
            <a:avLst/>
          </a:prstGeom>
          <a:noFill/>
          <a:ln w="25400">
            <a:solidFill>
              <a:schemeClr val="accent1">
                <a:shade val="15000"/>
              </a:schemeClr>
            </a:solidFill>
          </a:ln>
        </p:spPr>
        <p:txBody>
          <a:bodyPr wrap="square" rtlCol="0">
            <a:spAutoFit/>
          </a:bodyPr>
          <a:lstStyle/>
          <a:p>
            <a:pPr algn="ctr"/>
            <a:r>
              <a:rPr lang="en-US" dirty="0"/>
              <a:t>Relying party:</a:t>
            </a:r>
          </a:p>
          <a:p>
            <a:pPr algn="ctr"/>
            <a:r>
              <a:rPr lang="en-US" dirty="0"/>
              <a:t>server supporting the fleet of patrol cars</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11" name="TextBox 10">
            <a:extLst>
              <a:ext uri="{FF2B5EF4-FFF2-40B4-BE49-F238E27FC236}">
                <a16:creationId xmlns:a16="http://schemas.microsoft.com/office/drawing/2014/main" id="{B841C7B0-572E-B75F-16B3-0AF7C66B1846}"/>
              </a:ext>
            </a:extLst>
          </p:cNvPr>
          <p:cNvSpPr txBox="1"/>
          <p:nvPr/>
        </p:nvSpPr>
        <p:spPr>
          <a:xfrm>
            <a:off x="873827" y="1338550"/>
            <a:ext cx="2351473" cy="4247317"/>
          </a:xfrm>
          <a:prstGeom prst="rect">
            <a:avLst/>
          </a:prstGeom>
          <a:noFill/>
          <a:ln w="25400">
            <a:solidFill>
              <a:schemeClr val="accent1">
                <a:shade val="15000"/>
              </a:schemeClr>
            </a:solidFill>
            <a:prstDash val="dash"/>
          </a:ln>
        </p:spPr>
        <p:txBody>
          <a:bodyPr wrap="square" rtlCol="0">
            <a:spAutoFit/>
          </a:bodyPr>
          <a:lstStyle/>
          <a:p>
            <a:pPr algn="ctr"/>
            <a:r>
              <a:rPr lang="en-US" dirty="0"/>
              <a:t>Credential issuer:</a:t>
            </a:r>
          </a:p>
          <a:p>
            <a:pPr algn="ctr"/>
            <a:r>
              <a:rPr lang="en-US" dirty="0"/>
              <a:t>the edge server of the RSTA data center</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grpSp>
        <p:nvGrpSpPr>
          <p:cNvPr id="8" name="Group 7">
            <a:extLst>
              <a:ext uri="{FF2B5EF4-FFF2-40B4-BE49-F238E27FC236}">
                <a16:creationId xmlns:a16="http://schemas.microsoft.com/office/drawing/2014/main" id="{565AE8EA-D9B1-DB2B-6343-7A1337C87FC2}"/>
              </a:ext>
            </a:extLst>
          </p:cNvPr>
          <p:cNvGrpSpPr/>
          <p:nvPr/>
        </p:nvGrpSpPr>
        <p:grpSpPr>
          <a:xfrm>
            <a:off x="5833642" y="5628164"/>
            <a:ext cx="393538" cy="950216"/>
            <a:chOff x="4658497" y="4028306"/>
            <a:chExt cx="595462" cy="1447480"/>
          </a:xfrm>
        </p:grpSpPr>
        <p:sp>
          <p:nvSpPr>
            <p:cNvPr id="9" name="Oval 8">
              <a:extLst>
                <a:ext uri="{FF2B5EF4-FFF2-40B4-BE49-F238E27FC236}">
                  <a16:creationId xmlns:a16="http://schemas.microsoft.com/office/drawing/2014/main" id="{9EF03B1C-8815-E5ED-82CF-7D6C02833726}"/>
                </a:ext>
              </a:extLst>
            </p:cNvPr>
            <p:cNvSpPr/>
            <p:nvPr/>
          </p:nvSpPr>
          <p:spPr>
            <a:xfrm>
              <a:off x="4782063" y="4028306"/>
              <a:ext cx="370703" cy="34361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5A6BC480-D7FB-507A-BCA2-418430B86A05}"/>
                </a:ext>
              </a:extLst>
            </p:cNvPr>
            <p:cNvCxnSpPr>
              <a:cxnSpLocks/>
            </p:cNvCxnSpPr>
            <p:nvPr/>
          </p:nvCxnSpPr>
          <p:spPr>
            <a:xfrm>
              <a:off x="4960347" y="4388390"/>
              <a:ext cx="0"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624AECE-EBC9-D178-3E34-8A624FA37FD9}"/>
                </a:ext>
              </a:extLst>
            </p:cNvPr>
            <p:cNvCxnSpPr>
              <a:cxnSpLocks/>
            </p:cNvCxnSpPr>
            <p:nvPr/>
          </p:nvCxnSpPr>
          <p:spPr>
            <a:xfrm flipH="1">
              <a:off x="4658497" y="4932088"/>
              <a:ext cx="301851"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D76B100-6562-70FC-A698-F4477A6ACC1F}"/>
                </a:ext>
              </a:extLst>
            </p:cNvPr>
            <p:cNvCxnSpPr>
              <a:cxnSpLocks/>
            </p:cNvCxnSpPr>
            <p:nvPr/>
          </p:nvCxnSpPr>
          <p:spPr>
            <a:xfrm>
              <a:off x="4960347" y="4932088"/>
              <a:ext cx="217134"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3ABC01F-7057-04BE-3BB2-CDEACF361107}"/>
                </a:ext>
              </a:extLst>
            </p:cNvPr>
            <p:cNvCxnSpPr>
              <a:cxnSpLocks/>
            </p:cNvCxnSpPr>
            <p:nvPr/>
          </p:nvCxnSpPr>
          <p:spPr>
            <a:xfrm rot="5400000">
              <a:off x="4982110" y="4380153"/>
              <a:ext cx="0"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FAB880BB-C4AF-20A7-F613-01BD2614014F}"/>
              </a:ext>
            </a:extLst>
          </p:cNvPr>
          <p:cNvGrpSpPr/>
          <p:nvPr/>
        </p:nvGrpSpPr>
        <p:grpSpPr>
          <a:xfrm>
            <a:off x="5879942" y="15454"/>
            <a:ext cx="378108" cy="828100"/>
            <a:chOff x="4658497" y="4028306"/>
            <a:chExt cx="595462" cy="1447480"/>
          </a:xfrm>
        </p:grpSpPr>
        <p:sp>
          <p:nvSpPr>
            <p:cNvPr id="23" name="Oval 22">
              <a:extLst>
                <a:ext uri="{FF2B5EF4-FFF2-40B4-BE49-F238E27FC236}">
                  <a16:creationId xmlns:a16="http://schemas.microsoft.com/office/drawing/2014/main" id="{B7E861D7-C5D2-E9A0-D0EC-7848FF5EA3E5}"/>
                </a:ext>
              </a:extLst>
            </p:cNvPr>
            <p:cNvSpPr/>
            <p:nvPr/>
          </p:nvSpPr>
          <p:spPr>
            <a:xfrm>
              <a:off x="4782063" y="4028306"/>
              <a:ext cx="370703" cy="34361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9B8E3F80-4DB9-FAE7-6B74-289586A9F899}"/>
                </a:ext>
              </a:extLst>
            </p:cNvPr>
            <p:cNvCxnSpPr>
              <a:cxnSpLocks/>
            </p:cNvCxnSpPr>
            <p:nvPr/>
          </p:nvCxnSpPr>
          <p:spPr>
            <a:xfrm>
              <a:off x="4960347" y="4388390"/>
              <a:ext cx="0"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098B66E-68D8-7F53-DC75-CFEF3C480D99}"/>
                </a:ext>
              </a:extLst>
            </p:cNvPr>
            <p:cNvCxnSpPr>
              <a:cxnSpLocks/>
            </p:cNvCxnSpPr>
            <p:nvPr/>
          </p:nvCxnSpPr>
          <p:spPr>
            <a:xfrm flipH="1">
              <a:off x="4658497" y="4932088"/>
              <a:ext cx="301851"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71C01C5-F1FA-91B5-C80D-035467BD428D}"/>
                </a:ext>
              </a:extLst>
            </p:cNvPr>
            <p:cNvCxnSpPr>
              <a:cxnSpLocks/>
            </p:cNvCxnSpPr>
            <p:nvPr/>
          </p:nvCxnSpPr>
          <p:spPr>
            <a:xfrm>
              <a:off x="4960347" y="4932088"/>
              <a:ext cx="217134"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B470B89-9D63-FABC-1EC8-59288E842BE8}"/>
                </a:ext>
              </a:extLst>
            </p:cNvPr>
            <p:cNvCxnSpPr>
              <a:cxnSpLocks/>
            </p:cNvCxnSpPr>
            <p:nvPr/>
          </p:nvCxnSpPr>
          <p:spPr>
            <a:xfrm rot="5400000">
              <a:off x="4982110" y="4380153"/>
              <a:ext cx="0"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Box 27">
            <a:extLst>
              <a:ext uri="{FF2B5EF4-FFF2-40B4-BE49-F238E27FC236}">
                <a16:creationId xmlns:a16="http://schemas.microsoft.com/office/drawing/2014/main" id="{47443AA0-C9C0-324F-25FA-1C7B64F4043A}"/>
              </a:ext>
            </a:extLst>
          </p:cNvPr>
          <p:cNvSpPr txBox="1"/>
          <p:nvPr/>
        </p:nvSpPr>
        <p:spPr>
          <a:xfrm>
            <a:off x="4096623" y="945608"/>
            <a:ext cx="3998754" cy="923330"/>
          </a:xfrm>
          <a:prstGeom prst="rect">
            <a:avLst/>
          </a:prstGeom>
          <a:noFill/>
          <a:ln w="25400">
            <a:solidFill>
              <a:schemeClr val="accent1">
                <a:shade val="15000"/>
              </a:schemeClr>
            </a:solidFill>
          </a:ln>
        </p:spPr>
        <p:txBody>
          <a:bodyPr wrap="square" rtlCol="0">
            <a:spAutoFit/>
          </a:bodyPr>
          <a:lstStyle/>
          <a:p>
            <a:endParaRPr lang="en-US" dirty="0"/>
          </a:p>
          <a:p>
            <a:pPr algn="ctr"/>
            <a:endParaRPr lang="en-US" dirty="0"/>
          </a:p>
          <a:p>
            <a:pPr algn="ctr"/>
            <a:endParaRPr lang="en-US" dirty="0"/>
          </a:p>
        </p:txBody>
      </p:sp>
      <p:sp>
        <p:nvSpPr>
          <p:cNvPr id="30" name="TextBox 29">
            <a:extLst>
              <a:ext uri="{FF2B5EF4-FFF2-40B4-BE49-F238E27FC236}">
                <a16:creationId xmlns:a16="http://schemas.microsoft.com/office/drawing/2014/main" id="{E529C91F-2F99-A279-C411-951B2E6769D0}"/>
              </a:ext>
            </a:extLst>
          </p:cNvPr>
          <p:cNvSpPr txBox="1"/>
          <p:nvPr/>
        </p:nvSpPr>
        <p:spPr>
          <a:xfrm>
            <a:off x="4439192" y="277677"/>
            <a:ext cx="1416770" cy="369332"/>
          </a:xfrm>
          <a:prstGeom prst="rect">
            <a:avLst/>
          </a:prstGeom>
          <a:noFill/>
          <a:ln w="25400">
            <a:noFill/>
          </a:ln>
        </p:spPr>
        <p:txBody>
          <a:bodyPr wrap="square" rtlCol="0">
            <a:spAutoFit/>
          </a:bodyPr>
          <a:lstStyle/>
          <a:p>
            <a:pPr algn="r"/>
            <a:r>
              <a:rPr lang="en-US" dirty="0"/>
              <a:t>Police officer</a:t>
            </a:r>
          </a:p>
        </p:txBody>
      </p:sp>
      <p:sp>
        <p:nvSpPr>
          <p:cNvPr id="31" name="TextBox 30">
            <a:extLst>
              <a:ext uri="{FF2B5EF4-FFF2-40B4-BE49-F238E27FC236}">
                <a16:creationId xmlns:a16="http://schemas.microsoft.com/office/drawing/2014/main" id="{4C584316-9D52-C218-2C7B-5B6C5991D978}"/>
              </a:ext>
            </a:extLst>
          </p:cNvPr>
          <p:cNvSpPr txBox="1"/>
          <p:nvPr/>
        </p:nvSpPr>
        <p:spPr>
          <a:xfrm>
            <a:off x="4320373" y="5879532"/>
            <a:ext cx="1513268" cy="369332"/>
          </a:xfrm>
          <a:prstGeom prst="rect">
            <a:avLst/>
          </a:prstGeom>
          <a:noFill/>
          <a:ln w="25400">
            <a:noFill/>
          </a:ln>
        </p:spPr>
        <p:txBody>
          <a:bodyPr wrap="square" rtlCol="0">
            <a:spAutoFit/>
          </a:bodyPr>
          <a:lstStyle/>
          <a:p>
            <a:pPr algn="r"/>
            <a:r>
              <a:rPr lang="en-US" dirty="0"/>
              <a:t>Driver</a:t>
            </a:r>
          </a:p>
        </p:txBody>
      </p:sp>
      <p:sp>
        <p:nvSpPr>
          <p:cNvPr id="35" name="TextBox 34">
            <a:extLst>
              <a:ext uri="{FF2B5EF4-FFF2-40B4-BE49-F238E27FC236}">
                <a16:creationId xmlns:a16="http://schemas.microsoft.com/office/drawing/2014/main" id="{35A0F9E2-2FF0-3F46-B4E6-D99CFCFE9090}"/>
              </a:ext>
            </a:extLst>
          </p:cNvPr>
          <p:cNvSpPr txBox="1"/>
          <p:nvPr/>
        </p:nvSpPr>
        <p:spPr>
          <a:xfrm>
            <a:off x="8462488" y="2616865"/>
            <a:ext cx="3598332" cy="1938992"/>
          </a:xfrm>
          <a:prstGeom prst="rect">
            <a:avLst/>
          </a:prstGeom>
          <a:solidFill>
            <a:schemeClr val="bg1"/>
          </a:solidFill>
        </p:spPr>
        <p:txBody>
          <a:bodyPr wrap="square" rtlCol="0">
            <a:spAutoFit/>
          </a:bodyPr>
          <a:lstStyle/>
          <a:p>
            <a:r>
              <a:rPr lang="en-US" sz="2000" dirty="0">
                <a:solidFill>
                  <a:srgbClr val="FF0000"/>
                </a:solidFill>
              </a:rPr>
              <a:t>RP downloads a QR code that encodes the URL of a GET request that targets a redirection endpoint of the RP and includes the challenge and the session ID as parameters</a:t>
            </a:r>
          </a:p>
        </p:txBody>
      </p:sp>
      <p:cxnSp>
        <p:nvCxnSpPr>
          <p:cNvPr id="16" name="Straight Arrow Connector 15">
            <a:extLst>
              <a:ext uri="{FF2B5EF4-FFF2-40B4-BE49-F238E27FC236}">
                <a16:creationId xmlns:a16="http://schemas.microsoft.com/office/drawing/2014/main" id="{850B29B8-8069-2C99-D881-6163DC642543}"/>
              </a:ext>
            </a:extLst>
          </p:cNvPr>
          <p:cNvCxnSpPr>
            <a:cxnSpLocks/>
          </p:cNvCxnSpPr>
          <p:nvPr/>
        </p:nvCxnSpPr>
        <p:spPr>
          <a:xfrm flipH="1" flipV="1">
            <a:off x="7844740" y="1675598"/>
            <a:ext cx="963594" cy="941267"/>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39907E43-4722-4848-018F-C09C18D8CE57}"/>
              </a:ext>
            </a:extLst>
          </p:cNvPr>
          <p:cNvSpPr txBox="1"/>
          <p:nvPr/>
        </p:nvSpPr>
        <p:spPr>
          <a:xfrm>
            <a:off x="6338762" y="1080918"/>
            <a:ext cx="920308" cy="646331"/>
          </a:xfrm>
          <a:prstGeom prst="rect">
            <a:avLst/>
          </a:prstGeom>
          <a:noFill/>
          <a:ln w="25400">
            <a:solidFill>
              <a:schemeClr val="accent1">
                <a:shade val="15000"/>
              </a:schemeClr>
            </a:solidFill>
          </a:ln>
        </p:spPr>
        <p:txBody>
          <a:bodyPr wrap="square" rtlCol="0">
            <a:spAutoFit/>
          </a:bodyPr>
          <a:lstStyle/>
          <a:p>
            <a:pPr algn="ctr">
              <a:spcAft>
                <a:spcPts val="600"/>
              </a:spcAft>
            </a:pPr>
            <a:r>
              <a:rPr lang="en-US" dirty="0"/>
              <a:t>Polling script</a:t>
            </a:r>
          </a:p>
        </p:txBody>
      </p:sp>
      <p:sp>
        <p:nvSpPr>
          <p:cNvPr id="38" name="TextBox 37">
            <a:extLst>
              <a:ext uri="{FF2B5EF4-FFF2-40B4-BE49-F238E27FC236}">
                <a16:creationId xmlns:a16="http://schemas.microsoft.com/office/drawing/2014/main" id="{C462ED17-EE38-F325-F0AF-620F79A3AFEA}"/>
              </a:ext>
            </a:extLst>
          </p:cNvPr>
          <p:cNvSpPr txBox="1"/>
          <p:nvPr/>
        </p:nvSpPr>
        <p:spPr>
          <a:xfrm>
            <a:off x="4962435" y="1072532"/>
            <a:ext cx="920308" cy="646331"/>
          </a:xfrm>
          <a:prstGeom prst="rect">
            <a:avLst/>
          </a:prstGeom>
          <a:noFill/>
          <a:ln w="25400">
            <a:solidFill>
              <a:schemeClr val="accent1">
                <a:shade val="15000"/>
              </a:schemeClr>
            </a:solidFill>
          </a:ln>
        </p:spPr>
        <p:txBody>
          <a:bodyPr wrap="square" rtlCol="0">
            <a:spAutoFit/>
          </a:bodyPr>
          <a:lstStyle/>
          <a:p>
            <a:pPr algn="ctr">
              <a:spcAft>
                <a:spcPts val="600"/>
              </a:spcAft>
            </a:pPr>
            <a:r>
              <a:rPr lang="en-US" dirty="0"/>
              <a:t>QR code</a:t>
            </a:r>
          </a:p>
        </p:txBody>
      </p:sp>
    </p:spTree>
    <p:extLst>
      <p:ext uri="{BB962C8B-B14F-4D97-AF65-F5344CB8AC3E}">
        <p14:creationId xmlns:p14="http://schemas.microsoft.com/office/powerpoint/2010/main" val="20518679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1DEF30-FBD7-534F-92A2-57C6F3052A1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85E9EABF-008A-00C4-0898-E275E9A10EFF}"/>
              </a:ext>
            </a:extLst>
          </p:cNvPr>
          <p:cNvSpPr txBox="1"/>
          <p:nvPr/>
        </p:nvSpPr>
        <p:spPr>
          <a:xfrm>
            <a:off x="4096623" y="2160357"/>
            <a:ext cx="3998754" cy="3416320"/>
          </a:xfrm>
          <a:prstGeom prst="rect">
            <a:avLst/>
          </a:prstGeom>
          <a:noFill/>
          <a:ln w="25400">
            <a:solidFill>
              <a:schemeClr val="accent1">
                <a:shade val="15000"/>
              </a:schemeClr>
            </a:solidFill>
          </a:ln>
        </p:spPr>
        <p:txBody>
          <a:bodyPr wrap="square" rtlCol="0">
            <a:spAutoFit/>
          </a:bodyPr>
          <a:lstStyle/>
          <a:p>
            <a:pPr algn="ctr"/>
            <a:r>
              <a:rPr lang="en-US" dirty="0"/>
              <a:t>Browser</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3" name="TextBox 2">
            <a:extLst>
              <a:ext uri="{FF2B5EF4-FFF2-40B4-BE49-F238E27FC236}">
                <a16:creationId xmlns:a16="http://schemas.microsoft.com/office/drawing/2014/main" id="{8D15231F-B798-3974-3222-4D7D8E157972}"/>
              </a:ext>
            </a:extLst>
          </p:cNvPr>
          <p:cNvSpPr txBox="1"/>
          <p:nvPr/>
        </p:nvSpPr>
        <p:spPr>
          <a:xfrm>
            <a:off x="4261027" y="2350646"/>
            <a:ext cx="1285191" cy="646331"/>
          </a:xfrm>
          <a:prstGeom prst="rect">
            <a:avLst/>
          </a:prstGeom>
          <a:noFill/>
          <a:ln w="25400">
            <a:solidFill>
              <a:schemeClr val="accent1">
                <a:shade val="15000"/>
              </a:schemeClr>
            </a:solidFill>
          </a:ln>
        </p:spPr>
        <p:txBody>
          <a:bodyPr wrap="square" rtlCol="0">
            <a:spAutoFit/>
          </a:bodyPr>
          <a:lstStyle/>
          <a:p>
            <a:pPr algn="ctr"/>
            <a:r>
              <a:rPr lang="en-US" dirty="0"/>
              <a:t>Service</a:t>
            </a:r>
          </a:p>
          <a:p>
            <a:pPr algn="ctr"/>
            <a:r>
              <a:rPr lang="en-US" dirty="0"/>
              <a:t>worker</a:t>
            </a:r>
          </a:p>
        </p:txBody>
      </p:sp>
      <p:sp>
        <p:nvSpPr>
          <p:cNvPr id="4" name="TextBox 3">
            <a:extLst>
              <a:ext uri="{FF2B5EF4-FFF2-40B4-BE49-F238E27FC236}">
                <a16:creationId xmlns:a16="http://schemas.microsoft.com/office/drawing/2014/main" id="{B00E9BA6-2C4A-BB40-0498-209DD7A7FA15}"/>
              </a:ext>
            </a:extLst>
          </p:cNvPr>
          <p:cNvSpPr txBox="1"/>
          <p:nvPr/>
        </p:nvSpPr>
        <p:spPr>
          <a:xfrm>
            <a:off x="4261027" y="3328465"/>
            <a:ext cx="3684793" cy="2031325"/>
          </a:xfrm>
          <a:prstGeom prst="rect">
            <a:avLst/>
          </a:prstGeom>
          <a:noFill/>
          <a:ln w="25400">
            <a:solidFill>
              <a:schemeClr val="accent1">
                <a:shade val="15000"/>
              </a:schemeClr>
            </a:solidFill>
          </a:ln>
        </p:spPr>
        <p:txBody>
          <a:bodyPr wrap="square" rtlCol="0">
            <a:spAutoFit/>
          </a:bodyPr>
          <a:lstStyle/>
          <a:p>
            <a:pPr algn="ctr"/>
            <a:r>
              <a:rPr lang="en-US" dirty="0" err="1"/>
              <a:t>localStorage</a:t>
            </a: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5" name="TextBox 4">
            <a:extLst>
              <a:ext uri="{FF2B5EF4-FFF2-40B4-BE49-F238E27FC236}">
                <a16:creationId xmlns:a16="http://schemas.microsoft.com/office/drawing/2014/main" id="{745A23DD-CB10-79CF-F5C8-CC6030126985}"/>
              </a:ext>
            </a:extLst>
          </p:cNvPr>
          <p:cNvSpPr txBox="1"/>
          <p:nvPr/>
        </p:nvSpPr>
        <p:spPr>
          <a:xfrm>
            <a:off x="5663844" y="3793610"/>
            <a:ext cx="2180896" cy="646331"/>
          </a:xfrm>
          <a:prstGeom prst="rect">
            <a:avLst/>
          </a:prstGeom>
          <a:noFill/>
          <a:ln w="25400">
            <a:solidFill>
              <a:schemeClr val="accent1">
                <a:shade val="15000"/>
              </a:schemeClr>
            </a:solidFill>
          </a:ln>
        </p:spPr>
        <p:txBody>
          <a:bodyPr wrap="square" rtlCol="0">
            <a:spAutoFit/>
          </a:bodyPr>
          <a:lstStyle/>
          <a:p>
            <a:pPr algn="ctr"/>
            <a:r>
              <a:rPr lang="en-US" dirty="0"/>
              <a:t>Full disclosure</a:t>
            </a:r>
          </a:p>
          <a:p>
            <a:pPr algn="ctr"/>
            <a:r>
              <a:rPr lang="en-US" dirty="0"/>
              <a:t>JSON certificate</a:t>
            </a:r>
          </a:p>
        </p:txBody>
      </p:sp>
      <p:sp>
        <p:nvSpPr>
          <p:cNvPr id="6" name="TextBox 5">
            <a:extLst>
              <a:ext uri="{FF2B5EF4-FFF2-40B4-BE49-F238E27FC236}">
                <a16:creationId xmlns:a16="http://schemas.microsoft.com/office/drawing/2014/main" id="{12410E66-1E2E-A61C-1AED-34171D1BF097}"/>
              </a:ext>
            </a:extLst>
          </p:cNvPr>
          <p:cNvSpPr txBox="1"/>
          <p:nvPr/>
        </p:nvSpPr>
        <p:spPr>
          <a:xfrm>
            <a:off x="5663844" y="4595075"/>
            <a:ext cx="2180896" cy="646331"/>
          </a:xfrm>
          <a:prstGeom prst="rect">
            <a:avLst/>
          </a:prstGeom>
          <a:noFill/>
          <a:ln w="25400">
            <a:solidFill>
              <a:schemeClr val="accent1">
                <a:shade val="15000"/>
              </a:schemeClr>
            </a:solidFill>
          </a:ln>
        </p:spPr>
        <p:txBody>
          <a:bodyPr wrap="square" rtlCol="0">
            <a:spAutoFit/>
          </a:bodyPr>
          <a:lstStyle/>
          <a:p>
            <a:pPr algn="ctr"/>
            <a:r>
              <a:rPr lang="en-US" dirty="0"/>
              <a:t>Selective disclosure</a:t>
            </a:r>
          </a:p>
          <a:p>
            <a:pPr algn="ctr"/>
            <a:r>
              <a:rPr lang="en-US" dirty="0"/>
              <a:t>JSON certificate</a:t>
            </a:r>
          </a:p>
        </p:txBody>
      </p:sp>
      <p:sp>
        <p:nvSpPr>
          <p:cNvPr id="7" name="TextBox 6">
            <a:extLst>
              <a:ext uri="{FF2B5EF4-FFF2-40B4-BE49-F238E27FC236}">
                <a16:creationId xmlns:a16="http://schemas.microsoft.com/office/drawing/2014/main" id="{2B8FB3C8-DC18-66DB-74E5-960413908411}"/>
              </a:ext>
            </a:extLst>
          </p:cNvPr>
          <p:cNvSpPr txBox="1"/>
          <p:nvPr/>
        </p:nvSpPr>
        <p:spPr>
          <a:xfrm>
            <a:off x="4378653" y="3917585"/>
            <a:ext cx="1167565" cy="1200329"/>
          </a:xfrm>
          <a:prstGeom prst="rect">
            <a:avLst/>
          </a:prstGeom>
          <a:noFill/>
          <a:ln w="25400">
            <a:solidFill>
              <a:schemeClr val="accent1">
                <a:shade val="15000"/>
              </a:schemeClr>
            </a:solidFill>
          </a:ln>
        </p:spPr>
        <p:txBody>
          <a:bodyPr wrap="square" rtlCol="0">
            <a:spAutoFit/>
          </a:bodyPr>
          <a:lstStyle/>
          <a:p>
            <a:pPr algn="ctr"/>
            <a:r>
              <a:rPr lang="en-US" dirty="0"/>
              <a:t>Private key</a:t>
            </a:r>
          </a:p>
          <a:p>
            <a:pPr algn="ctr"/>
            <a:endParaRPr lang="en-US" dirty="0"/>
          </a:p>
          <a:p>
            <a:pPr algn="ctr"/>
            <a:endParaRPr lang="en-US" dirty="0"/>
          </a:p>
        </p:txBody>
      </p:sp>
      <p:sp>
        <p:nvSpPr>
          <p:cNvPr id="10" name="TextBox 9">
            <a:extLst>
              <a:ext uri="{FF2B5EF4-FFF2-40B4-BE49-F238E27FC236}">
                <a16:creationId xmlns:a16="http://schemas.microsoft.com/office/drawing/2014/main" id="{AD1559F6-3CAF-6AE3-9C98-574912E2420C}"/>
              </a:ext>
            </a:extLst>
          </p:cNvPr>
          <p:cNvSpPr txBox="1"/>
          <p:nvPr/>
        </p:nvSpPr>
        <p:spPr>
          <a:xfrm>
            <a:off x="8978676" y="1338550"/>
            <a:ext cx="2351473" cy="4247317"/>
          </a:xfrm>
          <a:prstGeom prst="rect">
            <a:avLst/>
          </a:prstGeom>
          <a:noFill/>
          <a:ln w="25400">
            <a:solidFill>
              <a:schemeClr val="accent1">
                <a:shade val="15000"/>
              </a:schemeClr>
            </a:solidFill>
          </a:ln>
        </p:spPr>
        <p:txBody>
          <a:bodyPr wrap="square" rtlCol="0">
            <a:spAutoFit/>
          </a:bodyPr>
          <a:lstStyle/>
          <a:p>
            <a:pPr algn="ctr"/>
            <a:r>
              <a:rPr lang="en-US" dirty="0"/>
              <a:t>Relying party:</a:t>
            </a:r>
          </a:p>
          <a:p>
            <a:pPr algn="ctr"/>
            <a:r>
              <a:rPr lang="en-US" dirty="0"/>
              <a:t>server supporting the fleet of patrol cars</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11" name="TextBox 10">
            <a:extLst>
              <a:ext uri="{FF2B5EF4-FFF2-40B4-BE49-F238E27FC236}">
                <a16:creationId xmlns:a16="http://schemas.microsoft.com/office/drawing/2014/main" id="{3B06611F-E7F3-2CE9-DAEC-5E6404333986}"/>
              </a:ext>
            </a:extLst>
          </p:cNvPr>
          <p:cNvSpPr txBox="1"/>
          <p:nvPr/>
        </p:nvSpPr>
        <p:spPr>
          <a:xfrm>
            <a:off x="873827" y="1338550"/>
            <a:ext cx="2351473" cy="4247317"/>
          </a:xfrm>
          <a:prstGeom prst="rect">
            <a:avLst/>
          </a:prstGeom>
          <a:noFill/>
          <a:ln w="25400">
            <a:solidFill>
              <a:schemeClr val="accent1">
                <a:shade val="15000"/>
              </a:schemeClr>
            </a:solidFill>
            <a:prstDash val="dash"/>
          </a:ln>
        </p:spPr>
        <p:txBody>
          <a:bodyPr wrap="square" rtlCol="0">
            <a:spAutoFit/>
          </a:bodyPr>
          <a:lstStyle/>
          <a:p>
            <a:pPr algn="ctr"/>
            <a:r>
              <a:rPr lang="en-US" dirty="0"/>
              <a:t>Credential issuer:</a:t>
            </a:r>
          </a:p>
          <a:p>
            <a:pPr algn="ctr"/>
            <a:r>
              <a:rPr lang="en-US" dirty="0"/>
              <a:t>the edge server of the RSTA data center</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grpSp>
        <p:nvGrpSpPr>
          <p:cNvPr id="8" name="Group 7">
            <a:extLst>
              <a:ext uri="{FF2B5EF4-FFF2-40B4-BE49-F238E27FC236}">
                <a16:creationId xmlns:a16="http://schemas.microsoft.com/office/drawing/2014/main" id="{53D42CEF-2097-8ED8-A49C-E1816D05C75A}"/>
              </a:ext>
            </a:extLst>
          </p:cNvPr>
          <p:cNvGrpSpPr/>
          <p:nvPr/>
        </p:nvGrpSpPr>
        <p:grpSpPr>
          <a:xfrm>
            <a:off x="5833642" y="5628164"/>
            <a:ext cx="393538" cy="950216"/>
            <a:chOff x="4658497" y="4028306"/>
            <a:chExt cx="595462" cy="1447480"/>
          </a:xfrm>
        </p:grpSpPr>
        <p:sp>
          <p:nvSpPr>
            <p:cNvPr id="9" name="Oval 8">
              <a:extLst>
                <a:ext uri="{FF2B5EF4-FFF2-40B4-BE49-F238E27FC236}">
                  <a16:creationId xmlns:a16="http://schemas.microsoft.com/office/drawing/2014/main" id="{88088BC9-DBA9-C6FE-8905-1770DE3C77B9}"/>
                </a:ext>
              </a:extLst>
            </p:cNvPr>
            <p:cNvSpPr/>
            <p:nvPr/>
          </p:nvSpPr>
          <p:spPr>
            <a:xfrm>
              <a:off x="4782063" y="4028306"/>
              <a:ext cx="370703" cy="34361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5054DFF6-6699-A8AD-518E-171E5363E018}"/>
                </a:ext>
              </a:extLst>
            </p:cNvPr>
            <p:cNvCxnSpPr>
              <a:cxnSpLocks/>
            </p:cNvCxnSpPr>
            <p:nvPr/>
          </p:nvCxnSpPr>
          <p:spPr>
            <a:xfrm>
              <a:off x="4960347" y="4388390"/>
              <a:ext cx="0"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F8A0E8E-C2E5-9D69-C027-4E818E166A36}"/>
                </a:ext>
              </a:extLst>
            </p:cNvPr>
            <p:cNvCxnSpPr>
              <a:cxnSpLocks/>
            </p:cNvCxnSpPr>
            <p:nvPr/>
          </p:nvCxnSpPr>
          <p:spPr>
            <a:xfrm flipH="1">
              <a:off x="4658497" y="4932088"/>
              <a:ext cx="301851"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DC7920-5126-F94D-8223-8EB35A60E712}"/>
                </a:ext>
              </a:extLst>
            </p:cNvPr>
            <p:cNvCxnSpPr>
              <a:cxnSpLocks/>
            </p:cNvCxnSpPr>
            <p:nvPr/>
          </p:nvCxnSpPr>
          <p:spPr>
            <a:xfrm>
              <a:off x="4960347" y="4932088"/>
              <a:ext cx="217134"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CC0317A-8BEE-37BE-26FD-8592A1357208}"/>
                </a:ext>
              </a:extLst>
            </p:cNvPr>
            <p:cNvCxnSpPr>
              <a:cxnSpLocks/>
            </p:cNvCxnSpPr>
            <p:nvPr/>
          </p:nvCxnSpPr>
          <p:spPr>
            <a:xfrm rot="5400000">
              <a:off x="4982110" y="4380153"/>
              <a:ext cx="0"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329C4038-9183-C57E-CAF8-17DD3959D1FF}"/>
              </a:ext>
            </a:extLst>
          </p:cNvPr>
          <p:cNvGrpSpPr/>
          <p:nvPr/>
        </p:nvGrpSpPr>
        <p:grpSpPr>
          <a:xfrm>
            <a:off x="5879942" y="15454"/>
            <a:ext cx="378108" cy="828100"/>
            <a:chOff x="4658497" y="4028306"/>
            <a:chExt cx="595462" cy="1447480"/>
          </a:xfrm>
        </p:grpSpPr>
        <p:sp>
          <p:nvSpPr>
            <p:cNvPr id="23" name="Oval 22">
              <a:extLst>
                <a:ext uri="{FF2B5EF4-FFF2-40B4-BE49-F238E27FC236}">
                  <a16:creationId xmlns:a16="http://schemas.microsoft.com/office/drawing/2014/main" id="{89384185-B1AB-8B0D-E101-BB0A4287B4C4}"/>
                </a:ext>
              </a:extLst>
            </p:cNvPr>
            <p:cNvSpPr/>
            <p:nvPr/>
          </p:nvSpPr>
          <p:spPr>
            <a:xfrm>
              <a:off x="4782063" y="4028306"/>
              <a:ext cx="370703" cy="34361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4D97A400-7656-F1EB-E6BB-B5B4E960F7F2}"/>
                </a:ext>
              </a:extLst>
            </p:cNvPr>
            <p:cNvCxnSpPr>
              <a:cxnSpLocks/>
            </p:cNvCxnSpPr>
            <p:nvPr/>
          </p:nvCxnSpPr>
          <p:spPr>
            <a:xfrm>
              <a:off x="4960347" y="4388390"/>
              <a:ext cx="0"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0F33E9D-A190-BC4D-0066-70E27BB80478}"/>
                </a:ext>
              </a:extLst>
            </p:cNvPr>
            <p:cNvCxnSpPr>
              <a:cxnSpLocks/>
            </p:cNvCxnSpPr>
            <p:nvPr/>
          </p:nvCxnSpPr>
          <p:spPr>
            <a:xfrm flipH="1">
              <a:off x="4658497" y="4932088"/>
              <a:ext cx="301851"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8480FE6-8161-0E3C-F771-9CA3224E133A}"/>
                </a:ext>
              </a:extLst>
            </p:cNvPr>
            <p:cNvCxnSpPr>
              <a:cxnSpLocks/>
            </p:cNvCxnSpPr>
            <p:nvPr/>
          </p:nvCxnSpPr>
          <p:spPr>
            <a:xfrm>
              <a:off x="4960347" y="4932088"/>
              <a:ext cx="217134"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DD66D6B-AB01-E605-F767-55FD5BF99234}"/>
                </a:ext>
              </a:extLst>
            </p:cNvPr>
            <p:cNvCxnSpPr>
              <a:cxnSpLocks/>
            </p:cNvCxnSpPr>
            <p:nvPr/>
          </p:nvCxnSpPr>
          <p:spPr>
            <a:xfrm rot="5400000">
              <a:off x="4982110" y="4380153"/>
              <a:ext cx="0"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Box 27">
            <a:extLst>
              <a:ext uri="{FF2B5EF4-FFF2-40B4-BE49-F238E27FC236}">
                <a16:creationId xmlns:a16="http://schemas.microsoft.com/office/drawing/2014/main" id="{8F4D0B37-3FFE-81EA-2C12-C3A5FA787AF6}"/>
              </a:ext>
            </a:extLst>
          </p:cNvPr>
          <p:cNvSpPr txBox="1"/>
          <p:nvPr/>
        </p:nvSpPr>
        <p:spPr>
          <a:xfrm>
            <a:off x="4096623" y="945608"/>
            <a:ext cx="3998754" cy="923330"/>
          </a:xfrm>
          <a:prstGeom prst="rect">
            <a:avLst/>
          </a:prstGeom>
          <a:noFill/>
          <a:ln w="25400">
            <a:solidFill>
              <a:schemeClr val="accent1">
                <a:shade val="15000"/>
              </a:schemeClr>
            </a:solidFill>
          </a:ln>
        </p:spPr>
        <p:txBody>
          <a:bodyPr wrap="square" rtlCol="0">
            <a:spAutoFit/>
          </a:bodyPr>
          <a:lstStyle/>
          <a:p>
            <a:endParaRPr lang="en-US" dirty="0"/>
          </a:p>
          <a:p>
            <a:pPr algn="ctr"/>
            <a:endParaRPr lang="en-US" dirty="0"/>
          </a:p>
          <a:p>
            <a:pPr algn="ctr"/>
            <a:endParaRPr lang="en-US" dirty="0"/>
          </a:p>
        </p:txBody>
      </p:sp>
      <p:sp>
        <p:nvSpPr>
          <p:cNvPr id="30" name="TextBox 29">
            <a:extLst>
              <a:ext uri="{FF2B5EF4-FFF2-40B4-BE49-F238E27FC236}">
                <a16:creationId xmlns:a16="http://schemas.microsoft.com/office/drawing/2014/main" id="{91467FF2-27E6-AEDF-A624-EB57F42FFEEE}"/>
              </a:ext>
            </a:extLst>
          </p:cNvPr>
          <p:cNvSpPr txBox="1"/>
          <p:nvPr/>
        </p:nvSpPr>
        <p:spPr>
          <a:xfrm>
            <a:off x="4439192" y="277677"/>
            <a:ext cx="1416770" cy="369332"/>
          </a:xfrm>
          <a:prstGeom prst="rect">
            <a:avLst/>
          </a:prstGeom>
          <a:noFill/>
          <a:ln w="25400">
            <a:noFill/>
          </a:ln>
        </p:spPr>
        <p:txBody>
          <a:bodyPr wrap="square" rtlCol="0">
            <a:spAutoFit/>
          </a:bodyPr>
          <a:lstStyle/>
          <a:p>
            <a:pPr algn="r"/>
            <a:r>
              <a:rPr lang="en-US" dirty="0"/>
              <a:t>Police officer</a:t>
            </a:r>
          </a:p>
        </p:txBody>
      </p:sp>
      <p:sp>
        <p:nvSpPr>
          <p:cNvPr id="31" name="TextBox 30">
            <a:extLst>
              <a:ext uri="{FF2B5EF4-FFF2-40B4-BE49-F238E27FC236}">
                <a16:creationId xmlns:a16="http://schemas.microsoft.com/office/drawing/2014/main" id="{025237B3-6BEC-B0A0-9E9F-3775C6B510E0}"/>
              </a:ext>
            </a:extLst>
          </p:cNvPr>
          <p:cNvSpPr txBox="1"/>
          <p:nvPr/>
        </p:nvSpPr>
        <p:spPr>
          <a:xfrm>
            <a:off x="4320373" y="5879532"/>
            <a:ext cx="1513268" cy="369332"/>
          </a:xfrm>
          <a:prstGeom prst="rect">
            <a:avLst/>
          </a:prstGeom>
          <a:noFill/>
          <a:ln w="25400">
            <a:noFill/>
          </a:ln>
        </p:spPr>
        <p:txBody>
          <a:bodyPr wrap="square" rtlCol="0">
            <a:spAutoFit/>
          </a:bodyPr>
          <a:lstStyle/>
          <a:p>
            <a:pPr algn="r"/>
            <a:r>
              <a:rPr lang="en-US" dirty="0"/>
              <a:t>Driver</a:t>
            </a:r>
          </a:p>
        </p:txBody>
      </p:sp>
      <p:sp>
        <p:nvSpPr>
          <p:cNvPr id="35" name="TextBox 34">
            <a:extLst>
              <a:ext uri="{FF2B5EF4-FFF2-40B4-BE49-F238E27FC236}">
                <a16:creationId xmlns:a16="http://schemas.microsoft.com/office/drawing/2014/main" id="{0A1300DA-CCA0-2919-0D89-BF5DC01790B3}"/>
              </a:ext>
            </a:extLst>
          </p:cNvPr>
          <p:cNvSpPr txBox="1"/>
          <p:nvPr/>
        </p:nvSpPr>
        <p:spPr>
          <a:xfrm>
            <a:off x="6794339" y="2478898"/>
            <a:ext cx="3576577" cy="707886"/>
          </a:xfrm>
          <a:prstGeom prst="rect">
            <a:avLst/>
          </a:prstGeom>
          <a:solidFill>
            <a:schemeClr val="bg1"/>
          </a:solidFill>
        </p:spPr>
        <p:txBody>
          <a:bodyPr wrap="square" rtlCol="0">
            <a:spAutoFit/>
          </a:bodyPr>
          <a:lstStyle/>
          <a:p>
            <a:r>
              <a:rPr lang="en-US" sz="2000" dirty="0">
                <a:solidFill>
                  <a:srgbClr val="FF0000"/>
                </a:solidFill>
              </a:rPr>
              <a:t>Driver’s browser scans the QR code and sends the GET request</a:t>
            </a:r>
          </a:p>
        </p:txBody>
      </p:sp>
      <p:cxnSp>
        <p:nvCxnSpPr>
          <p:cNvPr id="16" name="Straight Arrow Connector 15">
            <a:extLst>
              <a:ext uri="{FF2B5EF4-FFF2-40B4-BE49-F238E27FC236}">
                <a16:creationId xmlns:a16="http://schemas.microsoft.com/office/drawing/2014/main" id="{593ED37C-FDF9-224E-AE1E-CEA2C967B4AF}"/>
              </a:ext>
            </a:extLst>
          </p:cNvPr>
          <p:cNvCxnSpPr>
            <a:cxnSpLocks/>
          </p:cNvCxnSpPr>
          <p:nvPr/>
        </p:nvCxnSpPr>
        <p:spPr>
          <a:xfrm>
            <a:off x="7945820" y="2468083"/>
            <a:ext cx="1349345" cy="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4D5BD758-A985-AF84-0342-3416A1D112A8}"/>
              </a:ext>
            </a:extLst>
          </p:cNvPr>
          <p:cNvSpPr txBox="1"/>
          <p:nvPr/>
        </p:nvSpPr>
        <p:spPr>
          <a:xfrm>
            <a:off x="6338762" y="1080918"/>
            <a:ext cx="920308" cy="646331"/>
          </a:xfrm>
          <a:prstGeom prst="rect">
            <a:avLst/>
          </a:prstGeom>
          <a:noFill/>
          <a:ln w="25400">
            <a:solidFill>
              <a:schemeClr val="accent1">
                <a:shade val="15000"/>
              </a:schemeClr>
            </a:solidFill>
          </a:ln>
        </p:spPr>
        <p:txBody>
          <a:bodyPr wrap="square" rtlCol="0">
            <a:spAutoFit/>
          </a:bodyPr>
          <a:lstStyle/>
          <a:p>
            <a:pPr algn="ctr">
              <a:spcAft>
                <a:spcPts val="600"/>
              </a:spcAft>
            </a:pPr>
            <a:r>
              <a:rPr lang="en-US" dirty="0"/>
              <a:t>QR code</a:t>
            </a:r>
          </a:p>
        </p:txBody>
      </p:sp>
      <p:sp>
        <p:nvSpPr>
          <p:cNvPr id="38" name="TextBox 37">
            <a:extLst>
              <a:ext uri="{FF2B5EF4-FFF2-40B4-BE49-F238E27FC236}">
                <a16:creationId xmlns:a16="http://schemas.microsoft.com/office/drawing/2014/main" id="{4910479D-13F3-FFD3-1444-E387E11D3101}"/>
              </a:ext>
            </a:extLst>
          </p:cNvPr>
          <p:cNvSpPr txBox="1"/>
          <p:nvPr/>
        </p:nvSpPr>
        <p:spPr>
          <a:xfrm>
            <a:off x="4962435" y="1072532"/>
            <a:ext cx="920308" cy="646331"/>
          </a:xfrm>
          <a:prstGeom prst="rect">
            <a:avLst/>
          </a:prstGeom>
          <a:noFill/>
          <a:ln w="25400">
            <a:solidFill>
              <a:schemeClr val="accent1">
                <a:shade val="15000"/>
              </a:schemeClr>
            </a:solidFill>
          </a:ln>
        </p:spPr>
        <p:txBody>
          <a:bodyPr wrap="square" rtlCol="0">
            <a:spAutoFit/>
          </a:bodyPr>
          <a:lstStyle/>
          <a:p>
            <a:pPr algn="ctr">
              <a:spcAft>
                <a:spcPts val="600"/>
              </a:spcAft>
            </a:pPr>
            <a:r>
              <a:rPr lang="en-US" dirty="0"/>
              <a:t>Polling script</a:t>
            </a:r>
          </a:p>
        </p:txBody>
      </p:sp>
      <p:cxnSp>
        <p:nvCxnSpPr>
          <p:cNvPr id="19" name="Straight Arrow Connector 18">
            <a:extLst>
              <a:ext uri="{FF2B5EF4-FFF2-40B4-BE49-F238E27FC236}">
                <a16:creationId xmlns:a16="http://schemas.microsoft.com/office/drawing/2014/main" id="{53E75E70-0564-D60D-31E1-315615AD202F}"/>
              </a:ext>
            </a:extLst>
          </p:cNvPr>
          <p:cNvCxnSpPr>
            <a:cxnSpLocks/>
          </p:cNvCxnSpPr>
          <p:nvPr/>
        </p:nvCxnSpPr>
        <p:spPr>
          <a:xfrm>
            <a:off x="7259070" y="1718863"/>
            <a:ext cx="686750" cy="74922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324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D2A24F-02EE-923A-571F-32FAD3A7D4F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A05F9AE-6A6B-9CB7-FA13-3746E14E6BBF}"/>
              </a:ext>
            </a:extLst>
          </p:cNvPr>
          <p:cNvSpPr txBox="1"/>
          <p:nvPr/>
        </p:nvSpPr>
        <p:spPr>
          <a:xfrm>
            <a:off x="4096623" y="2160357"/>
            <a:ext cx="3998754" cy="3416320"/>
          </a:xfrm>
          <a:prstGeom prst="rect">
            <a:avLst/>
          </a:prstGeom>
          <a:noFill/>
          <a:ln w="25400">
            <a:solidFill>
              <a:schemeClr val="accent1">
                <a:shade val="15000"/>
              </a:schemeClr>
            </a:solidFill>
          </a:ln>
        </p:spPr>
        <p:txBody>
          <a:bodyPr wrap="square" rtlCol="0">
            <a:spAutoFit/>
          </a:bodyP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3" name="TextBox 2">
            <a:extLst>
              <a:ext uri="{FF2B5EF4-FFF2-40B4-BE49-F238E27FC236}">
                <a16:creationId xmlns:a16="http://schemas.microsoft.com/office/drawing/2014/main" id="{3336D7D8-415B-D42C-CE16-F6583BE7E5F5}"/>
              </a:ext>
            </a:extLst>
          </p:cNvPr>
          <p:cNvSpPr txBox="1"/>
          <p:nvPr/>
        </p:nvSpPr>
        <p:spPr>
          <a:xfrm>
            <a:off x="4261027" y="2292771"/>
            <a:ext cx="1285191" cy="646331"/>
          </a:xfrm>
          <a:prstGeom prst="rect">
            <a:avLst/>
          </a:prstGeom>
          <a:noFill/>
          <a:ln w="25400">
            <a:solidFill>
              <a:schemeClr val="accent1">
                <a:shade val="15000"/>
              </a:schemeClr>
            </a:solidFill>
          </a:ln>
        </p:spPr>
        <p:txBody>
          <a:bodyPr wrap="square" rtlCol="0">
            <a:spAutoFit/>
          </a:bodyPr>
          <a:lstStyle/>
          <a:p>
            <a:pPr algn="ctr"/>
            <a:r>
              <a:rPr lang="en-US" dirty="0"/>
              <a:t>Service</a:t>
            </a:r>
          </a:p>
          <a:p>
            <a:pPr algn="ctr"/>
            <a:r>
              <a:rPr lang="en-US" dirty="0"/>
              <a:t>worker</a:t>
            </a:r>
          </a:p>
        </p:txBody>
      </p:sp>
      <p:sp>
        <p:nvSpPr>
          <p:cNvPr id="4" name="TextBox 3">
            <a:extLst>
              <a:ext uri="{FF2B5EF4-FFF2-40B4-BE49-F238E27FC236}">
                <a16:creationId xmlns:a16="http://schemas.microsoft.com/office/drawing/2014/main" id="{8C18D0E8-D6A6-7046-3DF5-0279CE16FB5E}"/>
              </a:ext>
            </a:extLst>
          </p:cNvPr>
          <p:cNvSpPr txBox="1"/>
          <p:nvPr/>
        </p:nvSpPr>
        <p:spPr>
          <a:xfrm>
            <a:off x="4261027" y="3328465"/>
            <a:ext cx="3684793" cy="2031325"/>
          </a:xfrm>
          <a:prstGeom prst="rect">
            <a:avLst/>
          </a:prstGeom>
          <a:noFill/>
          <a:ln w="25400">
            <a:solidFill>
              <a:schemeClr val="accent1">
                <a:shade val="15000"/>
              </a:schemeClr>
            </a:solidFill>
          </a:ln>
        </p:spPr>
        <p:txBody>
          <a:bodyPr wrap="square" rtlCol="0">
            <a:spAutoFit/>
          </a:bodyPr>
          <a:lstStyle/>
          <a:p>
            <a:pPr algn="ctr"/>
            <a:r>
              <a:rPr lang="en-US" dirty="0" err="1"/>
              <a:t>localStorage</a:t>
            </a: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5" name="TextBox 4">
            <a:extLst>
              <a:ext uri="{FF2B5EF4-FFF2-40B4-BE49-F238E27FC236}">
                <a16:creationId xmlns:a16="http://schemas.microsoft.com/office/drawing/2014/main" id="{08A43BD1-DEB3-81F9-7A12-21745E4B87DC}"/>
              </a:ext>
            </a:extLst>
          </p:cNvPr>
          <p:cNvSpPr txBox="1"/>
          <p:nvPr/>
        </p:nvSpPr>
        <p:spPr>
          <a:xfrm>
            <a:off x="5663844" y="3793610"/>
            <a:ext cx="2180896" cy="646331"/>
          </a:xfrm>
          <a:prstGeom prst="rect">
            <a:avLst/>
          </a:prstGeom>
          <a:noFill/>
          <a:ln w="25400">
            <a:solidFill>
              <a:schemeClr val="accent1">
                <a:shade val="15000"/>
              </a:schemeClr>
            </a:solidFill>
          </a:ln>
        </p:spPr>
        <p:txBody>
          <a:bodyPr wrap="square" rtlCol="0">
            <a:spAutoFit/>
          </a:bodyPr>
          <a:lstStyle/>
          <a:p>
            <a:pPr algn="ctr"/>
            <a:r>
              <a:rPr lang="en-US" dirty="0"/>
              <a:t>Full disclosure</a:t>
            </a:r>
          </a:p>
          <a:p>
            <a:pPr algn="ctr"/>
            <a:r>
              <a:rPr lang="en-US" dirty="0"/>
              <a:t>JSON certificate</a:t>
            </a:r>
          </a:p>
        </p:txBody>
      </p:sp>
      <p:sp>
        <p:nvSpPr>
          <p:cNvPr id="6" name="TextBox 5">
            <a:extLst>
              <a:ext uri="{FF2B5EF4-FFF2-40B4-BE49-F238E27FC236}">
                <a16:creationId xmlns:a16="http://schemas.microsoft.com/office/drawing/2014/main" id="{C282CD22-5D14-B34B-E044-AA3E962904AD}"/>
              </a:ext>
            </a:extLst>
          </p:cNvPr>
          <p:cNvSpPr txBox="1"/>
          <p:nvPr/>
        </p:nvSpPr>
        <p:spPr>
          <a:xfrm>
            <a:off x="5663844" y="4595075"/>
            <a:ext cx="2180896" cy="646331"/>
          </a:xfrm>
          <a:prstGeom prst="rect">
            <a:avLst/>
          </a:prstGeom>
          <a:noFill/>
          <a:ln w="25400">
            <a:solidFill>
              <a:schemeClr val="accent1">
                <a:shade val="15000"/>
              </a:schemeClr>
            </a:solidFill>
          </a:ln>
        </p:spPr>
        <p:txBody>
          <a:bodyPr wrap="square" rtlCol="0">
            <a:spAutoFit/>
          </a:bodyPr>
          <a:lstStyle/>
          <a:p>
            <a:pPr algn="ctr"/>
            <a:r>
              <a:rPr lang="en-US" dirty="0"/>
              <a:t>Selective disclosure</a:t>
            </a:r>
          </a:p>
          <a:p>
            <a:pPr algn="ctr"/>
            <a:r>
              <a:rPr lang="en-US" dirty="0"/>
              <a:t>JSON certificate</a:t>
            </a:r>
          </a:p>
        </p:txBody>
      </p:sp>
      <p:sp>
        <p:nvSpPr>
          <p:cNvPr id="7" name="TextBox 6">
            <a:extLst>
              <a:ext uri="{FF2B5EF4-FFF2-40B4-BE49-F238E27FC236}">
                <a16:creationId xmlns:a16="http://schemas.microsoft.com/office/drawing/2014/main" id="{BDEF9F58-8E3E-9842-0E65-B54BD4AD5E86}"/>
              </a:ext>
            </a:extLst>
          </p:cNvPr>
          <p:cNvSpPr txBox="1"/>
          <p:nvPr/>
        </p:nvSpPr>
        <p:spPr>
          <a:xfrm>
            <a:off x="4378653" y="3917585"/>
            <a:ext cx="1167565" cy="1200329"/>
          </a:xfrm>
          <a:prstGeom prst="rect">
            <a:avLst/>
          </a:prstGeom>
          <a:noFill/>
          <a:ln w="25400">
            <a:solidFill>
              <a:schemeClr val="accent1">
                <a:shade val="15000"/>
              </a:schemeClr>
            </a:solidFill>
          </a:ln>
        </p:spPr>
        <p:txBody>
          <a:bodyPr wrap="square" rtlCol="0">
            <a:spAutoFit/>
          </a:bodyPr>
          <a:lstStyle/>
          <a:p>
            <a:pPr algn="ctr"/>
            <a:r>
              <a:rPr lang="en-US" dirty="0"/>
              <a:t>Private key</a:t>
            </a:r>
          </a:p>
          <a:p>
            <a:pPr algn="ctr"/>
            <a:endParaRPr lang="en-US" dirty="0"/>
          </a:p>
          <a:p>
            <a:pPr algn="ctr"/>
            <a:endParaRPr lang="en-US" dirty="0"/>
          </a:p>
        </p:txBody>
      </p:sp>
      <p:sp>
        <p:nvSpPr>
          <p:cNvPr id="10" name="TextBox 9">
            <a:extLst>
              <a:ext uri="{FF2B5EF4-FFF2-40B4-BE49-F238E27FC236}">
                <a16:creationId xmlns:a16="http://schemas.microsoft.com/office/drawing/2014/main" id="{B9042148-DFD5-476F-7141-EA66C5C8A2CB}"/>
              </a:ext>
            </a:extLst>
          </p:cNvPr>
          <p:cNvSpPr txBox="1"/>
          <p:nvPr/>
        </p:nvSpPr>
        <p:spPr>
          <a:xfrm>
            <a:off x="8978676" y="1338550"/>
            <a:ext cx="2351473" cy="4247317"/>
          </a:xfrm>
          <a:prstGeom prst="rect">
            <a:avLst/>
          </a:prstGeom>
          <a:noFill/>
          <a:ln w="25400">
            <a:solidFill>
              <a:schemeClr val="accent1">
                <a:shade val="15000"/>
              </a:schemeClr>
            </a:solidFill>
          </a:ln>
        </p:spPr>
        <p:txBody>
          <a:bodyPr wrap="square" rtlCol="0">
            <a:spAutoFit/>
          </a:bodyPr>
          <a:lstStyle/>
          <a:p>
            <a:pPr algn="ctr"/>
            <a:r>
              <a:rPr lang="en-US" dirty="0"/>
              <a:t>Server supporting the fleet of patrol cars</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11" name="TextBox 10">
            <a:extLst>
              <a:ext uri="{FF2B5EF4-FFF2-40B4-BE49-F238E27FC236}">
                <a16:creationId xmlns:a16="http://schemas.microsoft.com/office/drawing/2014/main" id="{FBEBC37F-D87E-EA99-1F93-0DFBF9E55D0C}"/>
              </a:ext>
            </a:extLst>
          </p:cNvPr>
          <p:cNvSpPr txBox="1"/>
          <p:nvPr/>
        </p:nvSpPr>
        <p:spPr>
          <a:xfrm>
            <a:off x="873827" y="1338550"/>
            <a:ext cx="2351473" cy="4247317"/>
          </a:xfrm>
          <a:prstGeom prst="rect">
            <a:avLst/>
          </a:prstGeom>
          <a:noFill/>
          <a:ln w="25400">
            <a:solidFill>
              <a:schemeClr val="accent1">
                <a:shade val="15000"/>
              </a:schemeClr>
            </a:solidFill>
            <a:prstDash val="dash"/>
          </a:ln>
        </p:spPr>
        <p:txBody>
          <a:bodyPr wrap="square" rtlCol="0">
            <a:spAutoFit/>
          </a:bodyPr>
          <a:lstStyle/>
          <a:p>
            <a:pPr algn="ctr"/>
            <a:r>
              <a:rPr lang="en-US" dirty="0"/>
              <a:t>Credential issuer:</a:t>
            </a:r>
          </a:p>
          <a:p>
            <a:pPr algn="ctr"/>
            <a:r>
              <a:rPr lang="en-US" dirty="0"/>
              <a:t>the edge server of the RSTA data center</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grpSp>
        <p:nvGrpSpPr>
          <p:cNvPr id="8" name="Group 7">
            <a:extLst>
              <a:ext uri="{FF2B5EF4-FFF2-40B4-BE49-F238E27FC236}">
                <a16:creationId xmlns:a16="http://schemas.microsoft.com/office/drawing/2014/main" id="{BE922CFA-554B-197B-C330-67DAEFA7CF99}"/>
              </a:ext>
            </a:extLst>
          </p:cNvPr>
          <p:cNvGrpSpPr/>
          <p:nvPr/>
        </p:nvGrpSpPr>
        <p:grpSpPr>
          <a:xfrm>
            <a:off x="5833642" y="5628164"/>
            <a:ext cx="393538" cy="950216"/>
            <a:chOff x="4658497" y="4028306"/>
            <a:chExt cx="595462" cy="1447480"/>
          </a:xfrm>
        </p:grpSpPr>
        <p:sp>
          <p:nvSpPr>
            <p:cNvPr id="9" name="Oval 8">
              <a:extLst>
                <a:ext uri="{FF2B5EF4-FFF2-40B4-BE49-F238E27FC236}">
                  <a16:creationId xmlns:a16="http://schemas.microsoft.com/office/drawing/2014/main" id="{237EE9A5-C175-6FFF-7D2A-FB254B7B24D0}"/>
                </a:ext>
              </a:extLst>
            </p:cNvPr>
            <p:cNvSpPr/>
            <p:nvPr/>
          </p:nvSpPr>
          <p:spPr>
            <a:xfrm>
              <a:off x="4782063" y="4028306"/>
              <a:ext cx="370703" cy="34361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8720774E-4B0E-F688-5CBD-310492E18549}"/>
                </a:ext>
              </a:extLst>
            </p:cNvPr>
            <p:cNvCxnSpPr>
              <a:cxnSpLocks/>
            </p:cNvCxnSpPr>
            <p:nvPr/>
          </p:nvCxnSpPr>
          <p:spPr>
            <a:xfrm>
              <a:off x="4960347" y="4388390"/>
              <a:ext cx="0"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3E502D7-9E5D-F096-E8A9-198B38F9B537}"/>
                </a:ext>
              </a:extLst>
            </p:cNvPr>
            <p:cNvCxnSpPr>
              <a:cxnSpLocks/>
            </p:cNvCxnSpPr>
            <p:nvPr/>
          </p:nvCxnSpPr>
          <p:spPr>
            <a:xfrm flipH="1">
              <a:off x="4658497" y="4932088"/>
              <a:ext cx="301851"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92A0564-4315-E5C5-D26E-C794C644DC63}"/>
                </a:ext>
              </a:extLst>
            </p:cNvPr>
            <p:cNvCxnSpPr>
              <a:cxnSpLocks/>
            </p:cNvCxnSpPr>
            <p:nvPr/>
          </p:nvCxnSpPr>
          <p:spPr>
            <a:xfrm>
              <a:off x="4960347" y="4932088"/>
              <a:ext cx="217134"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4B0C185-750D-B8E1-42D3-2CABAC272A27}"/>
                </a:ext>
              </a:extLst>
            </p:cNvPr>
            <p:cNvCxnSpPr>
              <a:cxnSpLocks/>
            </p:cNvCxnSpPr>
            <p:nvPr/>
          </p:nvCxnSpPr>
          <p:spPr>
            <a:xfrm rot="5400000">
              <a:off x="4982110" y="4380153"/>
              <a:ext cx="0"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E7280D5F-5714-3E3F-A1CF-60870DC29100}"/>
              </a:ext>
            </a:extLst>
          </p:cNvPr>
          <p:cNvGrpSpPr/>
          <p:nvPr/>
        </p:nvGrpSpPr>
        <p:grpSpPr>
          <a:xfrm>
            <a:off x="5879942" y="15454"/>
            <a:ext cx="378108" cy="828100"/>
            <a:chOff x="4658497" y="4028306"/>
            <a:chExt cx="595462" cy="1447480"/>
          </a:xfrm>
        </p:grpSpPr>
        <p:sp>
          <p:nvSpPr>
            <p:cNvPr id="23" name="Oval 22">
              <a:extLst>
                <a:ext uri="{FF2B5EF4-FFF2-40B4-BE49-F238E27FC236}">
                  <a16:creationId xmlns:a16="http://schemas.microsoft.com/office/drawing/2014/main" id="{1BDFF269-A959-B6FA-1264-D36E58F83998}"/>
                </a:ext>
              </a:extLst>
            </p:cNvPr>
            <p:cNvSpPr/>
            <p:nvPr/>
          </p:nvSpPr>
          <p:spPr>
            <a:xfrm>
              <a:off x="4782063" y="4028306"/>
              <a:ext cx="370703" cy="34361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D47F3F8F-0B05-8C85-AC62-EFC5285CCFAC}"/>
                </a:ext>
              </a:extLst>
            </p:cNvPr>
            <p:cNvCxnSpPr>
              <a:cxnSpLocks/>
            </p:cNvCxnSpPr>
            <p:nvPr/>
          </p:nvCxnSpPr>
          <p:spPr>
            <a:xfrm>
              <a:off x="4960347" y="4388390"/>
              <a:ext cx="0"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AA93073-3134-FBF8-030C-87C9948CCE0F}"/>
                </a:ext>
              </a:extLst>
            </p:cNvPr>
            <p:cNvCxnSpPr>
              <a:cxnSpLocks/>
            </p:cNvCxnSpPr>
            <p:nvPr/>
          </p:nvCxnSpPr>
          <p:spPr>
            <a:xfrm flipH="1">
              <a:off x="4658497" y="4932088"/>
              <a:ext cx="301851"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304E3AF-C629-F8A3-17B1-B0BEB1A0C37D}"/>
                </a:ext>
              </a:extLst>
            </p:cNvPr>
            <p:cNvCxnSpPr>
              <a:cxnSpLocks/>
            </p:cNvCxnSpPr>
            <p:nvPr/>
          </p:nvCxnSpPr>
          <p:spPr>
            <a:xfrm>
              <a:off x="4960347" y="4932088"/>
              <a:ext cx="217134"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FD8044A-8A3E-52B1-4002-61C22A8A616A}"/>
                </a:ext>
              </a:extLst>
            </p:cNvPr>
            <p:cNvCxnSpPr>
              <a:cxnSpLocks/>
            </p:cNvCxnSpPr>
            <p:nvPr/>
          </p:nvCxnSpPr>
          <p:spPr>
            <a:xfrm rot="5400000">
              <a:off x="4982110" y="4380153"/>
              <a:ext cx="0"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Box 27">
            <a:extLst>
              <a:ext uri="{FF2B5EF4-FFF2-40B4-BE49-F238E27FC236}">
                <a16:creationId xmlns:a16="http://schemas.microsoft.com/office/drawing/2014/main" id="{278ED2E8-DFB1-B150-0A26-100332E65868}"/>
              </a:ext>
            </a:extLst>
          </p:cNvPr>
          <p:cNvSpPr txBox="1"/>
          <p:nvPr/>
        </p:nvSpPr>
        <p:spPr>
          <a:xfrm>
            <a:off x="4096623" y="945608"/>
            <a:ext cx="3998754" cy="923330"/>
          </a:xfrm>
          <a:prstGeom prst="rect">
            <a:avLst/>
          </a:prstGeom>
          <a:noFill/>
          <a:ln w="25400">
            <a:solidFill>
              <a:schemeClr val="accent1">
                <a:shade val="15000"/>
              </a:schemeClr>
            </a:solidFill>
          </a:ln>
        </p:spPr>
        <p:txBody>
          <a:bodyPr wrap="square" rtlCol="0">
            <a:spAutoFit/>
          </a:bodyPr>
          <a:lstStyle/>
          <a:p>
            <a:endParaRPr lang="en-US" dirty="0"/>
          </a:p>
          <a:p>
            <a:pPr algn="ctr"/>
            <a:endParaRPr lang="en-US" dirty="0"/>
          </a:p>
          <a:p>
            <a:pPr algn="ctr"/>
            <a:endParaRPr lang="en-US" dirty="0"/>
          </a:p>
        </p:txBody>
      </p:sp>
      <p:sp>
        <p:nvSpPr>
          <p:cNvPr id="30" name="TextBox 29">
            <a:extLst>
              <a:ext uri="{FF2B5EF4-FFF2-40B4-BE49-F238E27FC236}">
                <a16:creationId xmlns:a16="http://schemas.microsoft.com/office/drawing/2014/main" id="{BC801E18-E49B-9C55-E82E-2548AAE2BCEE}"/>
              </a:ext>
            </a:extLst>
          </p:cNvPr>
          <p:cNvSpPr txBox="1"/>
          <p:nvPr/>
        </p:nvSpPr>
        <p:spPr>
          <a:xfrm>
            <a:off x="4439192" y="277677"/>
            <a:ext cx="1416770" cy="369332"/>
          </a:xfrm>
          <a:prstGeom prst="rect">
            <a:avLst/>
          </a:prstGeom>
          <a:noFill/>
          <a:ln w="25400">
            <a:noFill/>
          </a:ln>
        </p:spPr>
        <p:txBody>
          <a:bodyPr wrap="square" rtlCol="0">
            <a:spAutoFit/>
          </a:bodyPr>
          <a:lstStyle/>
          <a:p>
            <a:pPr algn="r"/>
            <a:r>
              <a:rPr lang="en-US" dirty="0"/>
              <a:t>Police officer</a:t>
            </a:r>
          </a:p>
        </p:txBody>
      </p:sp>
      <p:sp>
        <p:nvSpPr>
          <p:cNvPr id="31" name="TextBox 30">
            <a:extLst>
              <a:ext uri="{FF2B5EF4-FFF2-40B4-BE49-F238E27FC236}">
                <a16:creationId xmlns:a16="http://schemas.microsoft.com/office/drawing/2014/main" id="{2C528591-1EEA-BB41-F59F-644B1A22E87D}"/>
              </a:ext>
            </a:extLst>
          </p:cNvPr>
          <p:cNvSpPr txBox="1"/>
          <p:nvPr/>
        </p:nvSpPr>
        <p:spPr>
          <a:xfrm>
            <a:off x="4320373" y="5879532"/>
            <a:ext cx="1513268" cy="369332"/>
          </a:xfrm>
          <a:prstGeom prst="rect">
            <a:avLst/>
          </a:prstGeom>
          <a:noFill/>
          <a:ln w="25400">
            <a:noFill/>
          </a:ln>
        </p:spPr>
        <p:txBody>
          <a:bodyPr wrap="square" rtlCol="0">
            <a:spAutoFit/>
          </a:bodyPr>
          <a:lstStyle/>
          <a:p>
            <a:pPr algn="r"/>
            <a:r>
              <a:rPr lang="en-US" dirty="0"/>
              <a:t>Driver</a:t>
            </a:r>
          </a:p>
        </p:txBody>
      </p:sp>
      <p:sp>
        <p:nvSpPr>
          <p:cNvPr id="37" name="TextBox 36">
            <a:extLst>
              <a:ext uri="{FF2B5EF4-FFF2-40B4-BE49-F238E27FC236}">
                <a16:creationId xmlns:a16="http://schemas.microsoft.com/office/drawing/2014/main" id="{F3C0C0A0-C98D-36D4-75DC-86818B1C3C33}"/>
              </a:ext>
            </a:extLst>
          </p:cNvPr>
          <p:cNvSpPr txBox="1"/>
          <p:nvPr/>
        </p:nvSpPr>
        <p:spPr>
          <a:xfrm>
            <a:off x="6338762" y="1080918"/>
            <a:ext cx="920308" cy="646331"/>
          </a:xfrm>
          <a:prstGeom prst="rect">
            <a:avLst/>
          </a:prstGeom>
          <a:noFill/>
          <a:ln w="25400">
            <a:solidFill>
              <a:schemeClr val="accent1">
                <a:shade val="15000"/>
              </a:schemeClr>
            </a:solidFill>
          </a:ln>
        </p:spPr>
        <p:txBody>
          <a:bodyPr wrap="square" rtlCol="0">
            <a:spAutoFit/>
          </a:bodyPr>
          <a:lstStyle/>
          <a:p>
            <a:pPr algn="ctr">
              <a:spcAft>
                <a:spcPts val="600"/>
              </a:spcAft>
            </a:pPr>
            <a:r>
              <a:rPr lang="en-US" dirty="0"/>
              <a:t>QR code</a:t>
            </a:r>
          </a:p>
        </p:txBody>
      </p:sp>
      <p:sp>
        <p:nvSpPr>
          <p:cNvPr id="38" name="TextBox 37">
            <a:extLst>
              <a:ext uri="{FF2B5EF4-FFF2-40B4-BE49-F238E27FC236}">
                <a16:creationId xmlns:a16="http://schemas.microsoft.com/office/drawing/2014/main" id="{BDBAF36A-D760-C269-FE7E-0BD069B18BA4}"/>
              </a:ext>
            </a:extLst>
          </p:cNvPr>
          <p:cNvSpPr txBox="1"/>
          <p:nvPr/>
        </p:nvSpPr>
        <p:spPr>
          <a:xfrm>
            <a:off x="4962435" y="1072532"/>
            <a:ext cx="920308" cy="646331"/>
          </a:xfrm>
          <a:prstGeom prst="rect">
            <a:avLst/>
          </a:prstGeom>
          <a:noFill/>
          <a:ln w="25400">
            <a:solidFill>
              <a:schemeClr val="accent1">
                <a:shade val="15000"/>
              </a:schemeClr>
            </a:solidFill>
          </a:ln>
        </p:spPr>
        <p:txBody>
          <a:bodyPr wrap="square" rtlCol="0">
            <a:spAutoFit/>
          </a:bodyPr>
          <a:lstStyle/>
          <a:p>
            <a:pPr algn="ctr">
              <a:spcAft>
                <a:spcPts val="600"/>
              </a:spcAft>
            </a:pPr>
            <a:r>
              <a:rPr lang="en-US" dirty="0"/>
              <a:t>Polling script</a:t>
            </a:r>
          </a:p>
        </p:txBody>
      </p:sp>
      <p:sp>
        <p:nvSpPr>
          <p:cNvPr id="33" name="TextBox 32">
            <a:extLst>
              <a:ext uri="{FF2B5EF4-FFF2-40B4-BE49-F238E27FC236}">
                <a16:creationId xmlns:a16="http://schemas.microsoft.com/office/drawing/2014/main" id="{9190009B-8043-8B64-4CD8-4439A057BD45}"/>
              </a:ext>
            </a:extLst>
          </p:cNvPr>
          <p:cNvSpPr txBox="1"/>
          <p:nvPr/>
        </p:nvSpPr>
        <p:spPr>
          <a:xfrm>
            <a:off x="5863022" y="2445184"/>
            <a:ext cx="1981718" cy="646331"/>
          </a:xfrm>
          <a:prstGeom prst="rect">
            <a:avLst/>
          </a:prstGeom>
          <a:noFill/>
          <a:ln w="25400">
            <a:solidFill>
              <a:schemeClr val="accent1">
                <a:shade val="15000"/>
              </a:schemeClr>
            </a:solidFill>
          </a:ln>
        </p:spPr>
        <p:txBody>
          <a:bodyPr wrap="square" rtlCol="0">
            <a:spAutoFit/>
          </a:bodyPr>
          <a:lstStyle/>
          <a:p>
            <a:pPr algn="ctr"/>
            <a:r>
              <a:rPr lang="en-US" dirty="0"/>
              <a:t>JavaScript</a:t>
            </a:r>
          </a:p>
          <a:p>
            <a:pPr algn="ctr"/>
            <a:endParaRPr lang="en-US" dirty="0"/>
          </a:p>
        </p:txBody>
      </p:sp>
      <p:sp>
        <p:nvSpPr>
          <p:cNvPr id="34" name="TextBox 33">
            <a:extLst>
              <a:ext uri="{FF2B5EF4-FFF2-40B4-BE49-F238E27FC236}">
                <a16:creationId xmlns:a16="http://schemas.microsoft.com/office/drawing/2014/main" id="{46CDFA44-A9EB-4B05-C79F-924C6C110052}"/>
              </a:ext>
            </a:extLst>
          </p:cNvPr>
          <p:cNvSpPr txBox="1"/>
          <p:nvPr/>
        </p:nvSpPr>
        <p:spPr>
          <a:xfrm>
            <a:off x="8426371" y="2738871"/>
            <a:ext cx="3576576" cy="2862322"/>
          </a:xfrm>
          <a:prstGeom prst="rect">
            <a:avLst/>
          </a:prstGeom>
          <a:solidFill>
            <a:schemeClr val="bg1"/>
          </a:solidFill>
        </p:spPr>
        <p:txBody>
          <a:bodyPr wrap="square" rtlCol="0">
            <a:spAutoFit/>
          </a:bodyPr>
          <a:lstStyle/>
          <a:p>
            <a:r>
              <a:rPr lang="en-US" sz="2000" dirty="0">
                <a:solidFill>
                  <a:srgbClr val="FF0000"/>
                </a:solidFill>
              </a:rPr>
              <a:t>RP performs a “POST redirection”, downloading a code-only page with a hidden form that targets the request endpoint of the full disclosure credential and includes the session Id parameters of the GET request plus the callback endpoint of the RP</a:t>
            </a:r>
          </a:p>
        </p:txBody>
      </p:sp>
      <p:sp>
        <p:nvSpPr>
          <p:cNvPr id="36" name="TextBox 35">
            <a:extLst>
              <a:ext uri="{FF2B5EF4-FFF2-40B4-BE49-F238E27FC236}">
                <a16:creationId xmlns:a16="http://schemas.microsoft.com/office/drawing/2014/main" id="{AC8FC59A-F863-A263-BED1-565513FAC4CC}"/>
              </a:ext>
            </a:extLst>
          </p:cNvPr>
          <p:cNvSpPr txBox="1"/>
          <p:nvPr/>
        </p:nvSpPr>
        <p:spPr>
          <a:xfrm>
            <a:off x="5774945" y="2291010"/>
            <a:ext cx="2170875" cy="923330"/>
          </a:xfrm>
          <a:prstGeom prst="rect">
            <a:avLst/>
          </a:prstGeom>
          <a:noFill/>
          <a:ln w="25400">
            <a:solidFill>
              <a:schemeClr val="accent1">
                <a:shade val="15000"/>
              </a:schemeClr>
            </a:solidFill>
          </a:ln>
        </p:spPr>
        <p:txBody>
          <a:bodyPr wrap="square" rtlCol="0">
            <a:spAutoFit/>
          </a:bodyPr>
          <a:lstStyle/>
          <a:p>
            <a:pPr algn="ctr"/>
            <a:endParaRPr lang="en-US" dirty="0"/>
          </a:p>
          <a:p>
            <a:pPr algn="ctr"/>
            <a:r>
              <a:rPr lang="en-US" dirty="0"/>
              <a:t> </a:t>
            </a:r>
          </a:p>
          <a:p>
            <a:pPr algn="ctr"/>
            <a:endParaRPr lang="en-US" dirty="0"/>
          </a:p>
        </p:txBody>
      </p:sp>
      <p:cxnSp>
        <p:nvCxnSpPr>
          <p:cNvPr id="32" name="Straight Arrow Connector 31">
            <a:extLst>
              <a:ext uri="{FF2B5EF4-FFF2-40B4-BE49-F238E27FC236}">
                <a16:creationId xmlns:a16="http://schemas.microsoft.com/office/drawing/2014/main" id="{07C3B9AF-6234-D755-CE1C-A7AE4CD2D35E}"/>
              </a:ext>
            </a:extLst>
          </p:cNvPr>
          <p:cNvCxnSpPr>
            <a:cxnSpLocks/>
          </p:cNvCxnSpPr>
          <p:nvPr/>
        </p:nvCxnSpPr>
        <p:spPr>
          <a:xfrm flipH="1">
            <a:off x="7844740" y="2707749"/>
            <a:ext cx="1750673" cy="0"/>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21220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F9243F-88F8-197C-9CF4-69C1AA331D3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E8DFA44-345B-A054-BF34-CBD1359758A5}"/>
              </a:ext>
            </a:extLst>
          </p:cNvPr>
          <p:cNvSpPr txBox="1"/>
          <p:nvPr/>
        </p:nvSpPr>
        <p:spPr>
          <a:xfrm>
            <a:off x="4096623" y="2160357"/>
            <a:ext cx="3998754" cy="3416320"/>
          </a:xfrm>
          <a:prstGeom prst="rect">
            <a:avLst/>
          </a:prstGeom>
          <a:noFill/>
          <a:ln w="25400">
            <a:solidFill>
              <a:schemeClr val="accent1">
                <a:shade val="15000"/>
              </a:schemeClr>
            </a:solidFill>
          </a:ln>
        </p:spPr>
        <p:txBody>
          <a:bodyPr wrap="square" rtlCol="0">
            <a:spAutoFit/>
          </a:bodyP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3" name="TextBox 2">
            <a:extLst>
              <a:ext uri="{FF2B5EF4-FFF2-40B4-BE49-F238E27FC236}">
                <a16:creationId xmlns:a16="http://schemas.microsoft.com/office/drawing/2014/main" id="{E2445313-0FDE-1547-9A7B-5317E2D475EE}"/>
              </a:ext>
            </a:extLst>
          </p:cNvPr>
          <p:cNvSpPr txBox="1"/>
          <p:nvPr/>
        </p:nvSpPr>
        <p:spPr>
          <a:xfrm>
            <a:off x="4261027" y="2292771"/>
            <a:ext cx="1285191" cy="646331"/>
          </a:xfrm>
          <a:prstGeom prst="rect">
            <a:avLst/>
          </a:prstGeom>
          <a:noFill/>
          <a:ln w="25400">
            <a:solidFill>
              <a:schemeClr val="accent1">
                <a:shade val="15000"/>
              </a:schemeClr>
            </a:solidFill>
          </a:ln>
        </p:spPr>
        <p:txBody>
          <a:bodyPr wrap="square" rtlCol="0">
            <a:spAutoFit/>
          </a:bodyPr>
          <a:lstStyle/>
          <a:p>
            <a:pPr algn="ctr"/>
            <a:r>
              <a:rPr lang="en-US" dirty="0"/>
              <a:t>Service</a:t>
            </a:r>
          </a:p>
          <a:p>
            <a:pPr algn="ctr"/>
            <a:r>
              <a:rPr lang="en-US" dirty="0"/>
              <a:t>worker</a:t>
            </a:r>
          </a:p>
        </p:txBody>
      </p:sp>
      <p:sp>
        <p:nvSpPr>
          <p:cNvPr id="4" name="TextBox 3">
            <a:extLst>
              <a:ext uri="{FF2B5EF4-FFF2-40B4-BE49-F238E27FC236}">
                <a16:creationId xmlns:a16="http://schemas.microsoft.com/office/drawing/2014/main" id="{60D81007-EBA2-E397-983A-57F8CEB1624E}"/>
              </a:ext>
            </a:extLst>
          </p:cNvPr>
          <p:cNvSpPr txBox="1"/>
          <p:nvPr/>
        </p:nvSpPr>
        <p:spPr>
          <a:xfrm>
            <a:off x="4261027" y="3328465"/>
            <a:ext cx="3684793" cy="2031325"/>
          </a:xfrm>
          <a:prstGeom prst="rect">
            <a:avLst/>
          </a:prstGeom>
          <a:noFill/>
          <a:ln w="25400">
            <a:solidFill>
              <a:schemeClr val="accent1">
                <a:shade val="15000"/>
              </a:schemeClr>
            </a:solidFill>
          </a:ln>
        </p:spPr>
        <p:txBody>
          <a:bodyPr wrap="square" rtlCol="0">
            <a:spAutoFit/>
          </a:bodyPr>
          <a:lstStyle/>
          <a:p>
            <a:pPr algn="ctr"/>
            <a:r>
              <a:rPr lang="en-US" dirty="0" err="1"/>
              <a:t>localStorage</a:t>
            </a: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5" name="TextBox 4">
            <a:extLst>
              <a:ext uri="{FF2B5EF4-FFF2-40B4-BE49-F238E27FC236}">
                <a16:creationId xmlns:a16="http://schemas.microsoft.com/office/drawing/2014/main" id="{63EA8D14-F2A6-F4C7-F7B2-DB5AC7F972A4}"/>
              </a:ext>
            </a:extLst>
          </p:cNvPr>
          <p:cNvSpPr txBox="1"/>
          <p:nvPr/>
        </p:nvSpPr>
        <p:spPr>
          <a:xfrm>
            <a:off x="5663844" y="3793610"/>
            <a:ext cx="2180896" cy="646331"/>
          </a:xfrm>
          <a:prstGeom prst="rect">
            <a:avLst/>
          </a:prstGeom>
          <a:noFill/>
          <a:ln w="25400">
            <a:solidFill>
              <a:schemeClr val="accent1">
                <a:shade val="15000"/>
              </a:schemeClr>
            </a:solidFill>
          </a:ln>
        </p:spPr>
        <p:txBody>
          <a:bodyPr wrap="square" rtlCol="0">
            <a:spAutoFit/>
          </a:bodyPr>
          <a:lstStyle/>
          <a:p>
            <a:pPr algn="ctr"/>
            <a:r>
              <a:rPr lang="en-US" dirty="0"/>
              <a:t>Full disclosure</a:t>
            </a:r>
          </a:p>
          <a:p>
            <a:pPr algn="ctr"/>
            <a:r>
              <a:rPr lang="en-US" dirty="0"/>
              <a:t>JSON certificate</a:t>
            </a:r>
          </a:p>
        </p:txBody>
      </p:sp>
      <p:sp>
        <p:nvSpPr>
          <p:cNvPr id="6" name="TextBox 5">
            <a:extLst>
              <a:ext uri="{FF2B5EF4-FFF2-40B4-BE49-F238E27FC236}">
                <a16:creationId xmlns:a16="http://schemas.microsoft.com/office/drawing/2014/main" id="{4C1A236B-AA3E-E8DC-7559-80C17305F276}"/>
              </a:ext>
            </a:extLst>
          </p:cNvPr>
          <p:cNvSpPr txBox="1"/>
          <p:nvPr/>
        </p:nvSpPr>
        <p:spPr>
          <a:xfrm>
            <a:off x="5663844" y="4595075"/>
            <a:ext cx="2180896" cy="646331"/>
          </a:xfrm>
          <a:prstGeom prst="rect">
            <a:avLst/>
          </a:prstGeom>
          <a:noFill/>
          <a:ln w="25400">
            <a:solidFill>
              <a:schemeClr val="accent1">
                <a:shade val="15000"/>
              </a:schemeClr>
            </a:solidFill>
          </a:ln>
        </p:spPr>
        <p:txBody>
          <a:bodyPr wrap="square" rtlCol="0">
            <a:spAutoFit/>
          </a:bodyPr>
          <a:lstStyle/>
          <a:p>
            <a:pPr algn="ctr"/>
            <a:r>
              <a:rPr lang="en-US" dirty="0"/>
              <a:t>Selective disclosure</a:t>
            </a:r>
          </a:p>
          <a:p>
            <a:pPr algn="ctr"/>
            <a:r>
              <a:rPr lang="en-US" dirty="0"/>
              <a:t>JSON certificate</a:t>
            </a:r>
          </a:p>
        </p:txBody>
      </p:sp>
      <p:sp>
        <p:nvSpPr>
          <p:cNvPr id="7" name="TextBox 6">
            <a:extLst>
              <a:ext uri="{FF2B5EF4-FFF2-40B4-BE49-F238E27FC236}">
                <a16:creationId xmlns:a16="http://schemas.microsoft.com/office/drawing/2014/main" id="{024C50CC-8EE9-3185-5756-2BFFED864933}"/>
              </a:ext>
            </a:extLst>
          </p:cNvPr>
          <p:cNvSpPr txBox="1"/>
          <p:nvPr/>
        </p:nvSpPr>
        <p:spPr>
          <a:xfrm>
            <a:off x="4378653" y="3917585"/>
            <a:ext cx="1167565" cy="1200329"/>
          </a:xfrm>
          <a:prstGeom prst="rect">
            <a:avLst/>
          </a:prstGeom>
          <a:noFill/>
          <a:ln w="25400">
            <a:solidFill>
              <a:schemeClr val="accent1">
                <a:shade val="15000"/>
              </a:schemeClr>
            </a:solidFill>
          </a:ln>
        </p:spPr>
        <p:txBody>
          <a:bodyPr wrap="square" rtlCol="0">
            <a:spAutoFit/>
          </a:bodyPr>
          <a:lstStyle/>
          <a:p>
            <a:pPr algn="ctr"/>
            <a:r>
              <a:rPr lang="en-US" dirty="0"/>
              <a:t>Private key</a:t>
            </a:r>
          </a:p>
          <a:p>
            <a:pPr algn="ctr"/>
            <a:endParaRPr lang="en-US" dirty="0"/>
          </a:p>
          <a:p>
            <a:pPr algn="ctr"/>
            <a:endParaRPr lang="en-US" dirty="0"/>
          </a:p>
        </p:txBody>
      </p:sp>
      <p:sp>
        <p:nvSpPr>
          <p:cNvPr id="10" name="TextBox 9">
            <a:extLst>
              <a:ext uri="{FF2B5EF4-FFF2-40B4-BE49-F238E27FC236}">
                <a16:creationId xmlns:a16="http://schemas.microsoft.com/office/drawing/2014/main" id="{26824AA7-1F3A-F32D-D091-AB12D26AC534}"/>
              </a:ext>
            </a:extLst>
          </p:cNvPr>
          <p:cNvSpPr txBox="1"/>
          <p:nvPr/>
        </p:nvSpPr>
        <p:spPr>
          <a:xfrm>
            <a:off x="8978676" y="1338550"/>
            <a:ext cx="2351473" cy="4524315"/>
          </a:xfrm>
          <a:prstGeom prst="rect">
            <a:avLst/>
          </a:prstGeom>
          <a:noFill/>
          <a:ln w="25400">
            <a:solidFill>
              <a:schemeClr val="accent1">
                <a:shade val="15000"/>
              </a:schemeClr>
            </a:solidFill>
          </a:ln>
        </p:spPr>
        <p:txBody>
          <a:bodyPr wrap="square" rtlCol="0">
            <a:spAutoFit/>
          </a:bodyPr>
          <a:lstStyle/>
          <a:p>
            <a:pPr algn="ctr"/>
            <a:r>
              <a:rPr lang="en-US" dirty="0"/>
              <a:t>Relying party: server supporting the fleet of patrol cars</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11" name="TextBox 10">
            <a:extLst>
              <a:ext uri="{FF2B5EF4-FFF2-40B4-BE49-F238E27FC236}">
                <a16:creationId xmlns:a16="http://schemas.microsoft.com/office/drawing/2014/main" id="{673621DF-A3AC-6690-DE8B-7EC4DC9E2CA5}"/>
              </a:ext>
            </a:extLst>
          </p:cNvPr>
          <p:cNvSpPr txBox="1"/>
          <p:nvPr/>
        </p:nvSpPr>
        <p:spPr>
          <a:xfrm>
            <a:off x="873827" y="1338550"/>
            <a:ext cx="2351473" cy="4247317"/>
          </a:xfrm>
          <a:prstGeom prst="rect">
            <a:avLst/>
          </a:prstGeom>
          <a:noFill/>
          <a:ln w="25400">
            <a:solidFill>
              <a:schemeClr val="accent1">
                <a:shade val="15000"/>
              </a:schemeClr>
            </a:solidFill>
            <a:prstDash val="dash"/>
          </a:ln>
        </p:spPr>
        <p:txBody>
          <a:bodyPr wrap="square" rtlCol="0">
            <a:spAutoFit/>
          </a:bodyPr>
          <a:lstStyle/>
          <a:p>
            <a:pPr algn="ctr"/>
            <a:r>
              <a:rPr lang="en-US" dirty="0"/>
              <a:t>Credential issuer:</a:t>
            </a:r>
          </a:p>
          <a:p>
            <a:pPr algn="ctr"/>
            <a:r>
              <a:rPr lang="en-US" dirty="0"/>
              <a:t>the edge server of the RSTA data center</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grpSp>
        <p:nvGrpSpPr>
          <p:cNvPr id="8" name="Group 7">
            <a:extLst>
              <a:ext uri="{FF2B5EF4-FFF2-40B4-BE49-F238E27FC236}">
                <a16:creationId xmlns:a16="http://schemas.microsoft.com/office/drawing/2014/main" id="{FC51ADCF-BBAA-9A86-B206-2B2E0DF9A4D4}"/>
              </a:ext>
            </a:extLst>
          </p:cNvPr>
          <p:cNvGrpSpPr/>
          <p:nvPr/>
        </p:nvGrpSpPr>
        <p:grpSpPr>
          <a:xfrm>
            <a:off x="5833642" y="5628164"/>
            <a:ext cx="393538" cy="950216"/>
            <a:chOff x="4658497" y="4028306"/>
            <a:chExt cx="595462" cy="1447480"/>
          </a:xfrm>
        </p:grpSpPr>
        <p:sp>
          <p:nvSpPr>
            <p:cNvPr id="9" name="Oval 8">
              <a:extLst>
                <a:ext uri="{FF2B5EF4-FFF2-40B4-BE49-F238E27FC236}">
                  <a16:creationId xmlns:a16="http://schemas.microsoft.com/office/drawing/2014/main" id="{54BB5BA5-30C0-02F8-AA2B-910258C9F54F}"/>
                </a:ext>
              </a:extLst>
            </p:cNvPr>
            <p:cNvSpPr/>
            <p:nvPr/>
          </p:nvSpPr>
          <p:spPr>
            <a:xfrm>
              <a:off x="4782063" y="4028306"/>
              <a:ext cx="370703" cy="34361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DE716B76-E972-F3F9-1D3C-E487CAFB73F5}"/>
                </a:ext>
              </a:extLst>
            </p:cNvPr>
            <p:cNvCxnSpPr>
              <a:cxnSpLocks/>
            </p:cNvCxnSpPr>
            <p:nvPr/>
          </p:nvCxnSpPr>
          <p:spPr>
            <a:xfrm>
              <a:off x="4960347" y="4388390"/>
              <a:ext cx="0"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D4CD1E-AF76-BE73-7947-1940E1E64B94}"/>
                </a:ext>
              </a:extLst>
            </p:cNvPr>
            <p:cNvCxnSpPr>
              <a:cxnSpLocks/>
            </p:cNvCxnSpPr>
            <p:nvPr/>
          </p:nvCxnSpPr>
          <p:spPr>
            <a:xfrm flipH="1">
              <a:off x="4658497" y="4932088"/>
              <a:ext cx="301851"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59608F1-44C4-6E54-3093-C51EEAE6DB6C}"/>
                </a:ext>
              </a:extLst>
            </p:cNvPr>
            <p:cNvCxnSpPr>
              <a:cxnSpLocks/>
            </p:cNvCxnSpPr>
            <p:nvPr/>
          </p:nvCxnSpPr>
          <p:spPr>
            <a:xfrm>
              <a:off x="4960347" y="4932088"/>
              <a:ext cx="217134"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BA98994-F3EC-7169-5625-72C737C755C2}"/>
                </a:ext>
              </a:extLst>
            </p:cNvPr>
            <p:cNvCxnSpPr>
              <a:cxnSpLocks/>
            </p:cNvCxnSpPr>
            <p:nvPr/>
          </p:nvCxnSpPr>
          <p:spPr>
            <a:xfrm rot="5400000">
              <a:off x="4982110" y="4380153"/>
              <a:ext cx="0"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561BAA6F-A6C0-6886-7BE7-C18C2B9F5772}"/>
              </a:ext>
            </a:extLst>
          </p:cNvPr>
          <p:cNvGrpSpPr/>
          <p:nvPr/>
        </p:nvGrpSpPr>
        <p:grpSpPr>
          <a:xfrm>
            <a:off x="5879942" y="15454"/>
            <a:ext cx="378108" cy="828100"/>
            <a:chOff x="4658497" y="4028306"/>
            <a:chExt cx="595462" cy="1447480"/>
          </a:xfrm>
        </p:grpSpPr>
        <p:sp>
          <p:nvSpPr>
            <p:cNvPr id="23" name="Oval 22">
              <a:extLst>
                <a:ext uri="{FF2B5EF4-FFF2-40B4-BE49-F238E27FC236}">
                  <a16:creationId xmlns:a16="http://schemas.microsoft.com/office/drawing/2014/main" id="{90253742-DB30-52B6-24BD-FDA15EFD5F33}"/>
                </a:ext>
              </a:extLst>
            </p:cNvPr>
            <p:cNvSpPr/>
            <p:nvPr/>
          </p:nvSpPr>
          <p:spPr>
            <a:xfrm>
              <a:off x="4782063" y="4028306"/>
              <a:ext cx="370703" cy="34361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9155FD8C-8D5B-A5B8-16F7-C9F06B21936A}"/>
                </a:ext>
              </a:extLst>
            </p:cNvPr>
            <p:cNvCxnSpPr>
              <a:cxnSpLocks/>
            </p:cNvCxnSpPr>
            <p:nvPr/>
          </p:nvCxnSpPr>
          <p:spPr>
            <a:xfrm>
              <a:off x="4960347" y="4388390"/>
              <a:ext cx="0"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2BD4A53-2C9B-08C2-09D8-B642A605E166}"/>
                </a:ext>
              </a:extLst>
            </p:cNvPr>
            <p:cNvCxnSpPr>
              <a:cxnSpLocks/>
            </p:cNvCxnSpPr>
            <p:nvPr/>
          </p:nvCxnSpPr>
          <p:spPr>
            <a:xfrm flipH="1">
              <a:off x="4658497" y="4932088"/>
              <a:ext cx="301851"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B60CD48-C789-99A7-13BD-E133362E0D94}"/>
                </a:ext>
              </a:extLst>
            </p:cNvPr>
            <p:cNvCxnSpPr>
              <a:cxnSpLocks/>
            </p:cNvCxnSpPr>
            <p:nvPr/>
          </p:nvCxnSpPr>
          <p:spPr>
            <a:xfrm>
              <a:off x="4960347" y="4932088"/>
              <a:ext cx="217134"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9612072-108C-7672-CD54-1068AA4FA16A}"/>
                </a:ext>
              </a:extLst>
            </p:cNvPr>
            <p:cNvCxnSpPr>
              <a:cxnSpLocks/>
            </p:cNvCxnSpPr>
            <p:nvPr/>
          </p:nvCxnSpPr>
          <p:spPr>
            <a:xfrm rot="5400000">
              <a:off x="4982110" y="4380153"/>
              <a:ext cx="0"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Box 27">
            <a:extLst>
              <a:ext uri="{FF2B5EF4-FFF2-40B4-BE49-F238E27FC236}">
                <a16:creationId xmlns:a16="http://schemas.microsoft.com/office/drawing/2014/main" id="{8DBFC996-5549-AFDD-CACB-737BA8DE45AB}"/>
              </a:ext>
            </a:extLst>
          </p:cNvPr>
          <p:cNvSpPr txBox="1"/>
          <p:nvPr/>
        </p:nvSpPr>
        <p:spPr>
          <a:xfrm>
            <a:off x="4096623" y="945608"/>
            <a:ext cx="3998754" cy="923330"/>
          </a:xfrm>
          <a:prstGeom prst="rect">
            <a:avLst/>
          </a:prstGeom>
          <a:noFill/>
          <a:ln w="25400">
            <a:solidFill>
              <a:schemeClr val="accent1">
                <a:shade val="15000"/>
              </a:schemeClr>
            </a:solidFill>
          </a:ln>
        </p:spPr>
        <p:txBody>
          <a:bodyPr wrap="square" rtlCol="0">
            <a:spAutoFit/>
          </a:bodyPr>
          <a:lstStyle/>
          <a:p>
            <a:endParaRPr lang="en-US" dirty="0"/>
          </a:p>
          <a:p>
            <a:pPr algn="ctr"/>
            <a:endParaRPr lang="en-US" dirty="0"/>
          </a:p>
          <a:p>
            <a:pPr algn="ctr"/>
            <a:endParaRPr lang="en-US" dirty="0"/>
          </a:p>
        </p:txBody>
      </p:sp>
      <p:sp>
        <p:nvSpPr>
          <p:cNvPr id="30" name="TextBox 29">
            <a:extLst>
              <a:ext uri="{FF2B5EF4-FFF2-40B4-BE49-F238E27FC236}">
                <a16:creationId xmlns:a16="http://schemas.microsoft.com/office/drawing/2014/main" id="{86544FE2-688C-4FD5-7FEF-CBB3807C342F}"/>
              </a:ext>
            </a:extLst>
          </p:cNvPr>
          <p:cNvSpPr txBox="1"/>
          <p:nvPr/>
        </p:nvSpPr>
        <p:spPr>
          <a:xfrm>
            <a:off x="4439192" y="277677"/>
            <a:ext cx="1416770" cy="369332"/>
          </a:xfrm>
          <a:prstGeom prst="rect">
            <a:avLst/>
          </a:prstGeom>
          <a:noFill/>
          <a:ln w="25400">
            <a:noFill/>
          </a:ln>
        </p:spPr>
        <p:txBody>
          <a:bodyPr wrap="square" rtlCol="0">
            <a:spAutoFit/>
          </a:bodyPr>
          <a:lstStyle/>
          <a:p>
            <a:pPr algn="r"/>
            <a:r>
              <a:rPr lang="en-US" dirty="0"/>
              <a:t>Police officer</a:t>
            </a:r>
          </a:p>
        </p:txBody>
      </p:sp>
      <p:sp>
        <p:nvSpPr>
          <p:cNvPr id="31" name="TextBox 30">
            <a:extLst>
              <a:ext uri="{FF2B5EF4-FFF2-40B4-BE49-F238E27FC236}">
                <a16:creationId xmlns:a16="http://schemas.microsoft.com/office/drawing/2014/main" id="{F5171191-C0D9-0196-9028-1DDC4936009F}"/>
              </a:ext>
            </a:extLst>
          </p:cNvPr>
          <p:cNvSpPr txBox="1"/>
          <p:nvPr/>
        </p:nvSpPr>
        <p:spPr>
          <a:xfrm>
            <a:off x="4320373" y="5879532"/>
            <a:ext cx="1513268" cy="369332"/>
          </a:xfrm>
          <a:prstGeom prst="rect">
            <a:avLst/>
          </a:prstGeom>
          <a:noFill/>
          <a:ln w="25400">
            <a:noFill/>
          </a:ln>
        </p:spPr>
        <p:txBody>
          <a:bodyPr wrap="square" rtlCol="0">
            <a:spAutoFit/>
          </a:bodyPr>
          <a:lstStyle/>
          <a:p>
            <a:pPr algn="r"/>
            <a:r>
              <a:rPr lang="en-US" dirty="0"/>
              <a:t>Driver</a:t>
            </a:r>
          </a:p>
        </p:txBody>
      </p:sp>
      <p:sp>
        <p:nvSpPr>
          <p:cNvPr id="37" name="TextBox 36">
            <a:extLst>
              <a:ext uri="{FF2B5EF4-FFF2-40B4-BE49-F238E27FC236}">
                <a16:creationId xmlns:a16="http://schemas.microsoft.com/office/drawing/2014/main" id="{0269B5A3-D237-7005-A804-D5D8E35BCC37}"/>
              </a:ext>
            </a:extLst>
          </p:cNvPr>
          <p:cNvSpPr txBox="1"/>
          <p:nvPr/>
        </p:nvSpPr>
        <p:spPr>
          <a:xfrm>
            <a:off x="6338762" y="1080918"/>
            <a:ext cx="920308" cy="646331"/>
          </a:xfrm>
          <a:prstGeom prst="rect">
            <a:avLst/>
          </a:prstGeom>
          <a:noFill/>
          <a:ln w="25400">
            <a:solidFill>
              <a:schemeClr val="accent1">
                <a:shade val="15000"/>
              </a:schemeClr>
            </a:solidFill>
          </a:ln>
        </p:spPr>
        <p:txBody>
          <a:bodyPr wrap="square" rtlCol="0">
            <a:spAutoFit/>
          </a:bodyPr>
          <a:lstStyle/>
          <a:p>
            <a:pPr algn="ctr">
              <a:spcAft>
                <a:spcPts val="600"/>
              </a:spcAft>
            </a:pPr>
            <a:r>
              <a:rPr lang="en-US" dirty="0"/>
              <a:t>QR code</a:t>
            </a:r>
          </a:p>
        </p:txBody>
      </p:sp>
      <p:sp>
        <p:nvSpPr>
          <p:cNvPr id="38" name="TextBox 37">
            <a:extLst>
              <a:ext uri="{FF2B5EF4-FFF2-40B4-BE49-F238E27FC236}">
                <a16:creationId xmlns:a16="http://schemas.microsoft.com/office/drawing/2014/main" id="{46819ACB-6AC2-CF50-B7AD-50F22B9AB321}"/>
              </a:ext>
            </a:extLst>
          </p:cNvPr>
          <p:cNvSpPr txBox="1"/>
          <p:nvPr/>
        </p:nvSpPr>
        <p:spPr>
          <a:xfrm>
            <a:off x="4962435" y="1072532"/>
            <a:ext cx="920308" cy="646331"/>
          </a:xfrm>
          <a:prstGeom prst="rect">
            <a:avLst/>
          </a:prstGeom>
          <a:noFill/>
          <a:ln w="25400">
            <a:solidFill>
              <a:schemeClr val="accent1">
                <a:shade val="15000"/>
              </a:schemeClr>
            </a:solidFill>
          </a:ln>
        </p:spPr>
        <p:txBody>
          <a:bodyPr wrap="square" rtlCol="0">
            <a:spAutoFit/>
          </a:bodyPr>
          <a:lstStyle/>
          <a:p>
            <a:pPr algn="ctr">
              <a:spcAft>
                <a:spcPts val="600"/>
              </a:spcAft>
            </a:pPr>
            <a:r>
              <a:rPr lang="en-US" dirty="0"/>
              <a:t>Polling script</a:t>
            </a:r>
          </a:p>
        </p:txBody>
      </p:sp>
      <p:sp>
        <p:nvSpPr>
          <p:cNvPr id="33" name="TextBox 32">
            <a:extLst>
              <a:ext uri="{FF2B5EF4-FFF2-40B4-BE49-F238E27FC236}">
                <a16:creationId xmlns:a16="http://schemas.microsoft.com/office/drawing/2014/main" id="{045D7755-6774-AA6F-D2D7-F87187612B9B}"/>
              </a:ext>
            </a:extLst>
          </p:cNvPr>
          <p:cNvSpPr txBox="1"/>
          <p:nvPr/>
        </p:nvSpPr>
        <p:spPr>
          <a:xfrm>
            <a:off x="5863022" y="2445184"/>
            <a:ext cx="1981718" cy="646331"/>
          </a:xfrm>
          <a:prstGeom prst="rect">
            <a:avLst/>
          </a:prstGeom>
          <a:noFill/>
          <a:ln w="25400">
            <a:solidFill>
              <a:schemeClr val="accent1">
                <a:shade val="15000"/>
              </a:schemeClr>
            </a:solidFill>
          </a:ln>
        </p:spPr>
        <p:txBody>
          <a:bodyPr wrap="square" rtlCol="0">
            <a:spAutoFit/>
          </a:bodyPr>
          <a:lstStyle/>
          <a:p>
            <a:pPr algn="ctr"/>
            <a:r>
              <a:rPr lang="en-US" dirty="0"/>
              <a:t>JavaScript</a:t>
            </a:r>
          </a:p>
          <a:p>
            <a:pPr algn="ctr"/>
            <a:endParaRPr lang="en-US" dirty="0"/>
          </a:p>
        </p:txBody>
      </p:sp>
      <p:sp>
        <p:nvSpPr>
          <p:cNvPr id="36" name="TextBox 35">
            <a:extLst>
              <a:ext uri="{FF2B5EF4-FFF2-40B4-BE49-F238E27FC236}">
                <a16:creationId xmlns:a16="http://schemas.microsoft.com/office/drawing/2014/main" id="{300D5E73-E063-4CE0-371D-DBDA1949C5A6}"/>
              </a:ext>
            </a:extLst>
          </p:cNvPr>
          <p:cNvSpPr txBox="1"/>
          <p:nvPr/>
        </p:nvSpPr>
        <p:spPr>
          <a:xfrm>
            <a:off x="5774945" y="2291010"/>
            <a:ext cx="2170875" cy="923330"/>
          </a:xfrm>
          <a:prstGeom prst="rect">
            <a:avLst/>
          </a:prstGeom>
          <a:noFill/>
          <a:ln w="25400">
            <a:solidFill>
              <a:schemeClr val="accent1">
                <a:shade val="15000"/>
              </a:schemeClr>
            </a:solidFill>
          </a:ln>
        </p:spPr>
        <p:txBody>
          <a:bodyPr wrap="square" rtlCol="0">
            <a:spAutoFit/>
          </a:bodyPr>
          <a:lstStyle/>
          <a:p>
            <a:pPr algn="ctr"/>
            <a:endParaRPr lang="en-US" dirty="0"/>
          </a:p>
          <a:p>
            <a:pPr algn="ctr"/>
            <a:r>
              <a:rPr lang="en-US" dirty="0"/>
              <a:t> </a:t>
            </a:r>
          </a:p>
          <a:p>
            <a:pPr algn="ctr"/>
            <a:endParaRPr lang="en-US" dirty="0"/>
          </a:p>
        </p:txBody>
      </p:sp>
      <p:cxnSp>
        <p:nvCxnSpPr>
          <p:cNvPr id="35" name="Straight Arrow Connector 34">
            <a:extLst>
              <a:ext uri="{FF2B5EF4-FFF2-40B4-BE49-F238E27FC236}">
                <a16:creationId xmlns:a16="http://schemas.microsoft.com/office/drawing/2014/main" id="{1FB4AB93-00DD-5A0D-5C42-8E67643E88FF}"/>
              </a:ext>
            </a:extLst>
          </p:cNvPr>
          <p:cNvCxnSpPr>
            <a:cxnSpLocks/>
          </p:cNvCxnSpPr>
          <p:nvPr/>
        </p:nvCxnSpPr>
        <p:spPr>
          <a:xfrm flipH="1">
            <a:off x="3225300" y="3219683"/>
            <a:ext cx="2870700" cy="0"/>
          </a:xfrm>
          <a:prstGeom prst="straightConnector1">
            <a:avLst/>
          </a:prstGeom>
          <a:ln w="6350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2C59AE04-DC31-400D-DC78-C7EB105AE114}"/>
              </a:ext>
            </a:extLst>
          </p:cNvPr>
          <p:cNvCxnSpPr>
            <a:cxnSpLocks/>
          </p:cNvCxnSpPr>
          <p:nvPr/>
        </p:nvCxnSpPr>
        <p:spPr>
          <a:xfrm flipV="1">
            <a:off x="4903623" y="2892808"/>
            <a:ext cx="0" cy="284907"/>
          </a:xfrm>
          <a:prstGeom prst="straightConnector1">
            <a:avLst/>
          </a:prstGeom>
          <a:ln w="6350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71E25D1D-22D4-2272-5841-BBCE0B64D458}"/>
              </a:ext>
            </a:extLst>
          </p:cNvPr>
          <p:cNvCxnSpPr>
            <a:cxnSpLocks/>
          </p:cNvCxnSpPr>
          <p:nvPr/>
        </p:nvCxnSpPr>
        <p:spPr>
          <a:xfrm flipH="1">
            <a:off x="4876800" y="3223435"/>
            <a:ext cx="1413641" cy="0"/>
          </a:xfrm>
          <a:prstGeom prst="straightConnector1">
            <a:avLst/>
          </a:prstGeom>
          <a:ln w="63500">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BB5982FF-83D8-85C1-35C6-468D804D38C4}"/>
              </a:ext>
            </a:extLst>
          </p:cNvPr>
          <p:cNvSpPr txBox="1"/>
          <p:nvPr/>
        </p:nvSpPr>
        <p:spPr>
          <a:xfrm>
            <a:off x="5357460" y="3000748"/>
            <a:ext cx="3311977" cy="1631216"/>
          </a:xfrm>
          <a:prstGeom prst="rect">
            <a:avLst/>
          </a:prstGeom>
          <a:solidFill>
            <a:schemeClr val="bg1"/>
          </a:solidFill>
        </p:spPr>
        <p:txBody>
          <a:bodyPr wrap="square" rtlCol="0">
            <a:spAutoFit/>
          </a:bodyPr>
          <a:lstStyle/>
          <a:p>
            <a:r>
              <a:rPr lang="en-US" sz="2000" dirty="0">
                <a:solidFill>
                  <a:srgbClr val="FF0000"/>
                </a:solidFill>
              </a:rPr>
              <a:t>The POST request is automatically submitted, but is intercepted by the service worker</a:t>
            </a:r>
          </a:p>
          <a:p>
            <a:endParaRPr lang="en-US" sz="2000" dirty="0">
              <a:solidFill>
                <a:srgbClr val="FF0000"/>
              </a:solidFill>
            </a:endParaRPr>
          </a:p>
        </p:txBody>
      </p:sp>
    </p:spTree>
    <p:extLst>
      <p:ext uri="{BB962C8B-B14F-4D97-AF65-F5344CB8AC3E}">
        <p14:creationId xmlns:p14="http://schemas.microsoft.com/office/powerpoint/2010/main" val="3602421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3EFDDC-222C-79A2-CB6D-1C731DC557D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098D5B4-C672-7E93-6994-2D9AB4453DDB}"/>
              </a:ext>
            </a:extLst>
          </p:cNvPr>
          <p:cNvSpPr txBox="1"/>
          <p:nvPr/>
        </p:nvSpPr>
        <p:spPr>
          <a:xfrm>
            <a:off x="4096623" y="2160357"/>
            <a:ext cx="3998754" cy="3416320"/>
          </a:xfrm>
          <a:prstGeom prst="rect">
            <a:avLst/>
          </a:prstGeom>
          <a:noFill/>
          <a:ln w="25400">
            <a:solidFill>
              <a:schemeClr val="accent1">
                <a:shade val="15000"/>
              </a:schemeClr>
            </a:solidFill>
          </a:ln>
        </p:spPr>
        <p:txBody>
          <a:bodyPr wrap="square" rtlCol="0">
            <a:spAutoFit/>
          </a:bodyP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3" name="TextBox 2">
            <a:extLst>
              <a:ext uri="{FF2B5EF4-FFF2-40B4-BE49-F238E27FC236}">
                <a16:creationId xmlns:a16="http://schemas.microsoft.com/office/drawing/2014/main" id="{67EFF24A-809A-D9D7-DDBE-CB39D6C21F60}"/>
              </a:ext>
            </a:extLst>
          </p:cNvPr>
          <p:cNvSpPr txBox="1"/>
          <p:nvPr/>
        </p:nvSpPr>
        <p:spPr>
          <a:xfrm>
            <a:off x="4261027" y="2292771"/>
            <a:ext cx="1285191" cy="646331"/>
          </a:xfrm>
          <a:prstGeom prst="rect">
            <a:avLst/>
          </a:prstGeom>
          <a:noFill/>
          <a:ln w="25400">
            <a:solidFill>
              <a:schemeClr val="accent1">
                <a:shade val="15000"/>
              </a:schemeClr>
            </a:solidFill>
          </a:ln>
        </p:spPr>
        <p:txBody>
          <a:bodyPr wrap="square" rtlCol="0">
            <a:spAutoFit/>
          </a:bodyPr>
          <a:lstStyle/>
          <a:p>
            <a:pPr algn="ctr"/>
            <a:r>
              <a:rPr lang="en-US" dirty="0"/>
              <a:t>Service</a:t>
            </a:r>
          </a:p>
          <a:p>
            <a:pPr algn="ctr"/>
            <a:r>
              <a:rPr lang="en-US" dirty="0"/>
              <a:t>worker</a:t>
            </a:r>
          </a:p>
        </p:txBody>
      </p:sp>
      <p:sp>
        <p:nvSpPr>
          <p:cNvPr id="4" name="TextBox 3">
            <a:extLst>
              <a:ext uri="{FF2B5EF4-FFF2-40B4-BE49-F238E27FC236}">
                <a16:creationId xmlns:a16="http://schemas.microsoft.com/office/drawing/2014/main" id="{049357A8-C918-8A34-7401-F05801619342}"/>
              </a:ext>
            </a:extLst>
          </p:cNvPr>
          <p:cNvSpPr txBox="1"/>
          <p:nvPr/>
        </p:nvSpPr>
        <p:spPr>
          <a:xfrm>
            <a:off x="4261027" y="3328465"/>
            <a:ext cx="3684793" cy="2031325"/>
          </a:xfrm>
          <a:prstGeom prst="rect">
            <a:avLst/>
          </a:prstGeom>
          <a:noFill/>
          <a:ln w="25400">
            <a:solidFill>
              <a:schemeClr val="accent1">
                <a:shade val="15000"/>
              </a:schemeClr>
            </a:solidFill>
          </a:ln>
        </p:spPr>
        <p:txBody>
          <a:bodyPr wrap="square" rtlCol="0">
            <a:spAutoFit/>
          </a:bodyPr>
          <a:lstStyle/>
          <a:p>
            <a:pPr algn="ctr"/>
            <a:r>
              <a:rPr lang="en-US" dirty="0" err="1"/>
              <a:t>localStorage</a:t>
            </a: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5" name="TextBox 4">
            <a:extLst>
              <a:ext uri="{FF2B5EF4-FFF2-40B4-BE49-F238E27FC236}">
                <a16:creationId xmlns:a16="http://schemas.microsoft.com/office/drawing/2014/main" id="{5EC2B49C-5A5A-79DC-93F6-4EA730192219}"/>
              </a:ext>
            </a:extLst>
          </p:cNvPr>
          <p:cNvSpPr txBox="1"/>
          <p:nvPr/>
        </p:nvSpPr>
        <p:spPr>
          <a:xfrm>
            <a:off x="5663844" y="3793610"/>
            <a:ext cx="2180896" cy="646331"/>
          </a:xfrm>
          <a:prstGeom prst="rect">
            <a:avLst/>
          </a:prstGeom>
          <a:noFill/>
          <a:ln w="25400">
            <a:solidFill>
              <a:schemeClr val="accent1">
                <a:shade val="15000"/>
              </a:schemeClr>
            </a:solidFill>
          </a:ln>
        </p:spPr>
        <p:txBody>
          <a:bodyPr wrap="square" rtlCol="0">
            <a:spAutoFit/>
          </a:bodyPr>
          <a:lstStyle/>
          <a:p>
            <a:pPr algn="ctr"/>
            <a:r>
              <a:rPr lang="en-US" dirty="0"/>
              <a:t>Full disclosure</a:t>
            </a:r>
          </a:p>
          <a:p>
            <a:pPr algn="ctr"/>
            <a:r>
              <a:rPr lang="en-US" dirty="0"/>
              <a:t>JSON certificate</a:t>
            </a:r>
          </a:p>
        </p:txBody>
      </p:sp>
      <p:sp>
        <p:nvSpPr>
          <p:cNvPr id="6" name="TextBox 5">
            <a:extLst>
              <a:ext uri="{FF2B5EF4-FFF2-40B4-BE49-F238E27FC236}">
                <a16:creationId xmlns:a16="http://schemas.microsoft.com/office/drawing/2014/main" id="{99CB887D-0B74-5F78-A628-8863927BB90D}"/>
              </a:ext>
            </a:extLst>
          </p:cNvPr>
          <p:cNvSpPr txBox="1"/>
          <p:nvPr/>
        </p:nvSpPr>
        <p:spPr>
          <a:xfrm>
            <a:off x="5663844" y="4595075"/>
            <a:ext cx="2180896" cy="646331"/>
          </a:xfrm>
          <a:prstGeom prst="rect">
            <a:avLst/>
          </a:prstGeom>
          <a:noFill/>
          <a:ln w="25400">
            <a:solidFill>
              <a:schemeClr val="accent1">
                <a:shade val="15000"/>
              </a:schemeClr>
            </a:solidFill>
          </a:ln>
        </p:spPr>
        <p:txBody>
          <a:bodyPr wrap="square" rtlCol="0">
            <a:spAutoFit/>
          </a:bodyPr>
          <a:lstStyle/>
          <a:p>
            <a:pPr algn="ctr"/>
            <a:r>
              <a:rPr lang="en-US" dirty="0"/>
              <a:t>Selective disclosure</a:t>
            </a:r>
          </a:p>
          <a:p>
            <a:pPr algn="ctr"/>
            <a:r>
              <a:rPr lang="en-US" dirty="0"/>
              <a:t>JSON certificate</a:t>
            </a:r>
          </a:p>
        </p:txBody>
      </p:sp>
      <p:sp>
        <p:nvSpPr>
          <p:cNvPr id="7" name="TextBox 6">
            <a:extLst>
              <a:ext uri="{FF2B5EF4-FFF2-40B4-BE49-F238E27FC236}">
                <a16:creationId xmlns:a16="http://schemas.microsoft.com/office/drawing/2014/main" id="{8F0907D7-3EFC-CF43-0908-784CE2098F59}"/>
              </a:ext>
            </a:extLst>
          </p:cNvPr>
          <p:cNvSpPr txBox="1"/>
          <p:nvPr/>
        </p:nvSpPr>
        <p:spPr>
          <a:xfrm>
            <a:off x="4378653" y="3917585"/>
            <a:ext cx="1167565" cy="1200329"/>
          </a:xfrm>
          <a:prstGeom prst="rect">
            <a:avLst/>
          </a:prstGeom>
          <a:noFill/>
          <a:ln w="25400">
            <a:solidFill>
              <a:schemeClr val="accent1">
                <a:shade val="15000"/>
              </a:schemeClr>
            </a:solidFill>
          </a:ln>
        </p:spPr>
        <p:txBody>
          <a:bodyPr wrap="square" rtlCol="0">
            <a:spAutoFit/>
          </a:bodyPr>
          <a:lstStyle/>
          <a:p>
            <a:pPr algn="ctr"/>
            <a:r>
              <a:rPr lang="en-US" dirty="0"/>
              <a:t>Private key</a:t>
            </a:r>
          </a:p>
          <a:p>
            <a:pPr algn="ctr"/>
            <a:endParaRPr lang="en-US" dirty="0"/>
          </a:p>
          <a:p>
            <a:pPr algn="ctr"/>
            <a:endParaRPr lang="en-US" dirty="0"/>
          </a:p>
        </p:txBody>
      </p:sp>
      <p:sp>
        <p:nvSpPr>
          <p:cNvPr id="10" name="TextBox 9">
            <a:extLst>
              <a:ext uri="{FF2B5EF4-FFF2-40B4-BE49-F238E27FC236}">
                <a16:creationId xmlns:a16="http://schemas.microsoft.com/office/drawing/2014/main" id="{F9BDA715-9486-C367-055E-4DCF809A5AFE}"/>
              </a:ext>
            </a:extLst>
          </p:cNvPr>
          <p:cNvSpPr txBox="1"/>
          <p:nvPr/>
        </p:nvSpPr>
        <p:spPr>
          <a:xfrm>
            <a:off x="8978676" y="1338550"/>
            <a:ext cx="2351473" cy="4247317"/>
          </a:xfrm>
          <a:prstGeom prst="rect">
            <a:avLst/>
          </a:prstGeom>
          <a:noFill/>
          <a:ln w="25400">
            <a:solidFill>
              <a:schemeClr val="accent1">
                <a:shade val="15000"/>
              </a:schemeClr>
            </a:solidFill>
          </a:ln>
        </p:spPr>
        <p:txBody>
          <a:bodyPr wrap="square" rtlCol="0">
            <a:spAutoFit/>
          </a:bodyPr>
          <a:lstStyle/>
          <a:p>
            <a:pPr algn="ctr"/>
            <a:r>
              <a:rPr lang="en-US" dirty="0"/>
              <a:t>Relying party: server supporting the fleet of patrol cars</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11" name="TextBox 10">
            <a:extLst>
              <a:ext uri="{FF2B5EF4-FFF2-40B4-BE49-F238E27FC236}">
                <a16:creationId xmlns:a16="http://schemas.microsoft.com/office/drawing/2014/main" id="{3C22E493-C8DD-A180-522B-26317F72A42A}"/>
              </a:ext>
            </a:extLst>
          </p:cNvPr>
          <p:cNvSpPr txBox="1"/>
          <p:nvPr/>
        </p:nvSpPr>
        <p:spPr>
          <a:xfrm>
            <a:off x="873827" y="1362774"/>
            <a:ext cx="2351473" cy="4247317"/>
          </a:xfrm>
          <a:prstGeom prst="rect">
            <a:avLst/>
          </a:prstGeom>
          <a:noFill/>
          <a:ln w="25400">
            <a:solidFill>
              <a:schemeClr val="accent1">
                <a:shade val="15000"/>
              </a:schemeClr>
            </a:solidFill>
            <a:prstDash val="dash"/>
          </a:ln>
        </p:spPr>
        <p:txBody>
          <a:bodyPr wrap="square" rtlCol="0">
            <a:spAutoFit/>
          </a:bodyPr>
          <a:lstStyle/>
          <a:p>
            <a:pPr algn="ctr"/>
            <a:r>
              <a:rPr lang="en-US" dirty="0"/>
              <a:t>Credential issuer:</a:t>
            </a:r>
          </a:p>
          <a:p>
            <a:pPr algn="ctr"/>
            <a:r>
              <a:rPr lang="en-US" dirty="0"/>
              <a:t>the edge server of the RSTA data center</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36" name="TextBox 35">
            <a:extLst>
              <a:ext uri="{FF2B5EF4-FFF2-40B4-BE49-F238E27FC236}">
                <a16:creationId xmlns:a16="http://schemas.microsoft.com/office/drawing/2014/main" id="{19CEED1E-0D26-3413-D646-BA62CDE3131E}"/>
              </a:ext>
            </a:extLst>
          </p:cNvPr>
          <p:cNvSpPr txBox="1"/>
          <p:nvPr/>
        </p:nvSpPr>
        <p:spPr>
          <a:xfrm>
            <a:off x="5774945" y="2291010"/>
            <a:ext cx="2170875" cy="923330"/>
          </a:xfrm>
          <a:prstGeom prst="rect">
            <a:avLst/>
          </a:prstGeom>
          <a:noFill/>
          <a:ln w="25400">
            <a:solidFill>
              <a:schemeClr val="accent1">
                <a:shade val="15000"/>
              </a:schemeClr>
            </a:solidFill>
          </a:ln>
        </p:spPr>
        <p:txBody>
          <a:bodyPr wrap="square" rtlCol="0">
            <a:spAutoFit/>
          </a:bodyPr>
          <a:lstStyle/>
          <a:p>
            <a:pPr algn="ctr"/>
            <a:r>
              <a:rPr lang="en-US" dirty="0"/>
              <a:t>Consent page</a:t>
            </a:r>
          </a:p>
          <a:p>
            <a:pPr algn="ctr"/>
            <a:endParaRPr lang="en-US" dirty="0"/>
          </a:p>
          <a:p>
            <a:pPr algn="ctr"/>
            <a:endParaRPr lang="en-US" dirty="0"/>
          </a:p>
        </p:txBody>
      </p:sp>
      <p:grpSp>
        <p:nvGrpSpPr>
          <p:cNvPr id="49" name="Group 48">
            <a:extLst>
              <a:ext uri="{FF2B5EF4-FFF2-40B4-BE49-F238E27FC236}">
                <a16:creationId xmlns:a16="http://schemas.microsoft.com/office/drawing/2014/main" id="{3311CD73-9429-4085-F217-B1BB50393C58}"/>
              </a:ext>
            </a:extLst>
          </p:cNvPr>
          <p:cNvGrpSpPr/>
          <p:nvPr/>
        </p:nvGrpSpPr>
        <p:grpSpPr>
          <a:xfrm>
            <a:off x="5879942" y="15454"/>
            <a:ext cx="378108" cy="828100"/>
            <a:chOff x="4658497" y="4028306"/>
            <a:chExt cx="595462" cy="1447480"/>
          </a:xfrm>
        </p:grpSpPr>
        <p:sp>
          <p:nvSpPr>
            <p:cNvPr id="50" name="Oval 49">
              <a:extLst>
                <a:ext uri="{FF2B5EF4-FFF2-40B4-BE49-F238E27FC236}">
                  <a16:creationId xmlns:a16="http://schemas.microsoft.com/office/drawing/2014/main" id="{1D0459E9-552E-0B1C-16D8-3275E51DFBCD}"/>
                </a:ext>
              </a:extLst>
            </p:cNvPr>
            <p:cNvSpPr/>
            <p:nvPr/>
          </p:nvSpPr>
          <p:spPr>
            <a:xfrm>
              <a:off x="4782063" y="4028306"/>
              <a:ext cx="370703" cy="34361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50">
              <a:extLst>
                <a:ext uri="{FF2B5EF4-FFF2-40B4-BE49-F238E27FC236}">
                  <a16:creationId xmlns:a16="http://schemas.microsoft.com/office/drawing/2014/main" id="{48F48652-C074-27F5-7A09-46CCB64E5D39}"/>
                </a:ext>
              </a:extLst>
            </p:cNvPr>
            <p:cNvCxnSpPr>
              <a:cxnSpLocks/>
            </p:cNvCxnSpPr>
            <p:nvPr/>
          </p:nvCxnSpPr>
          <p:spPr>
            <a:xfrm>
              <a:off x="4960347" y="4388390"/>
              <a:ext cx="0"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1359AD0D-CD81-0879-34C8-EFAFEECB12BC}"/>
                </a:ext>
              </a:extLst>
            </p:cNvPr>
            <p:cNvCxnSpPr>
              <a:cxnSpLocks/>
            </p:cNvCxnSpPr>
            <p:nvPr/>
          </p:nvCxnSpPr>
          <p:spPr>
            <a:xfrm flipH="1">
              <a:off x="4658497" y="4932088"/>
              <a:ext cx="301851"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9B471D5-D2DD-E539-22F7-2CA845B1FA02}"/>
                </a:ext>
              </a:extLst>
            </p:cNvPr>
            <p:cNvCxnSpPr>
              <a:cxnSpLocks/>
            </p:cNvCxnSpPr>
            <p:nvPr/>
          </p:nvCxnSpPr>
          <p:spPr>
            <a:xfrm>
              <a:off x="4960347" y="4932088"/>
              <a:ext cx="217134"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E9C72773-BE82-1F6C-3FB5-1F24B280B160}"/>
                </a:ext>
              </a:extLst>
            </p:cNvPr>
            <p:cNvCxnSpPr>
              <a:cxnSpLocks/>
            </p:cNvCxnSpPr>
            <p:nvPr/>
          </p:nvCxnSpPr>
          <p:spPr>
            <a:xfrm rot="5400000">
              <a:off x="4982110" y="4380153"/>
              <a:ext cx="0"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5" name="TextBox 54">
            <a:extLst>
              <a:ext uri="{FF2B5EF4-FFF2-40B4-BE49-F238E27FC236}">
                <a16:creationId xmlns:a16="http://schemas.microsoft.com/office/drawing/2014/main" id="{1030F4CC-4C81-2C17-BF7B-F210DA5F70D4}"/>
              </a:ext>
            </a:extLst>
          </p:cNvPr>
          <p:cNvSpPr txBox="1"/>
          <p:nvPr/>
        </p:nvSpPr>
        <p:spPr>
          <a:xfrm>
            <a:off x="4096623" y="945608"/>
            <a:ext cx="3998754" cy="923330"/>
          </a:xfrm>
          <a:prstGeom prst="rect">
            <a:avLst/>
          </a:prstGeom>
          <a:noFill/>
          <a:ln w="25400">
            <a:solidFill>
              <a:schemeClr val="accent1">
                <a:shade val="15000"/>
              </a:schemeClr>
            </a:solidFill>
          </a:ln>
        </p:spPr>
        <p:txBody>
          <a:bodyPr wrap="square" rtlCol="0">
            <a:spAutoFit/>
          </a:bodyPr>
          <a:lstStyle/>
          <a:p>
            <a:endParaRPr lang="en-US" dirty="0"/>
          </a:p>
          <a:p>
            <a:pPr algn="ctr"/>
            <a:endParaRPr lang="en-US" dirty="0"/>
          </a:p>
          <a:p>
            <a:pPr algn="ctr"/>
            <a:endParaRPr lang="en-US" dirty="0"/>
          </a:p>
        </p:txBody>
      </p:sp>
      <p:sp>
        <p:nvSpPr>
          <p:cNvPr id="56" name="TextBox 55">
            <a:extLst>
              <a:ext uri="{FF2B5EF4-FFF2-40B4-BE49-F238E27FC236}">
                <a16:creationId xmlns:a16="http://schemas.microsoft.com/office/drawing/2014/main" id="{D2D0A093-275A-A3EF-9513-EA6F3AB24A33}"/>
              </a:ext>
            </a:extLst>
          </p:cNvPr>
          <p:cNvSpPr txBox="1"/>
          <p:nvPr/>
        </p:nvSpPr>
        <p:spPr>
          <a:xfrm>
            <a:off x="4439192" y="277677"/>
            <a:ext cx="1416770" cy="369332"/>
          </a:xfrm>
          <a:prstGeom prst="rect">
            <a:avLst/>
          </a:prstGeom>
          <a:noFill/>
          <a:ln w="25400">
            <a:noFill/>
          </a:ln>
        </p:spPr>
        <p:txBody>
          <a:bodyPr wrap="square" rtlCol="0">
            <a:spAutoFit/>
          </a:bodyPr>
          <a:lstStyle/>
          <a:p>
            <a:pPr algn="r"/>
            <a:r>
              <a:rPr lang="en-US" dirty="0"/>
              <a:t>Police officer</a:t>
            </a:r>
          </a:p>
        </p:txBody>
      </p:sp>
      <p:sp>
        <p:nvSpPr>
          <p:cNvPr id="57" name="TextBox 56">
            <a:extLst>
              <a:ext uri="{FF2B5EF4-FFF2-40B4-BE49-F238E27FC236}">
                <a16:creationId xmlns:a16="http://schemas.microsoft.com/office/drawing/2014/main" id="{FD63DD99-7623-F8D6-89FE-5D198CE845AB}"/>
              </a:ext>
            </a:extLst>
          </p:cNvPr>
          <p:cNvSpPr txBox="1"/>
          <p:nvPr/>
        </p:nvSpPr>
        <p:spPr>
          <a:xfrm>
            <a:off x="6338762" y="1080918"/>
            <a:ext cx="920308" cy="646331"/>
          </a:xfrm>
          <a:prstGeom prst="rect">
            <a:avLst/>
          </a:prstGeom>
          <a:noFill/>
          <a:ln w="25400">
            <a:solidFill>
              <a:schemeClr val="accent1">
                <a:shade val="15000"/>
              </a:schemeClr>
            </a:solidFill>
          </a:ln>
        </p:spPr>
        <p:txBody>
          <a:bodyPr wrap="square" rtlCol="0">
            <a:spAutoFit/>
          </a:bodyPr>
          <a:lstStyle/>
          <a:p>
            <a:pPr algn="ctr">
              <a:spcAft>
                <a:spcPts val="600"/>
              </a:spcAft>
            </a:pPr>
            <a:r>
              <a:rPr lang="en-US" dirty="0"/>
              <a:t>QR code</a:t>
            </a:r>
          </a:p>
        </p:txBody>
      </p:sp>
      <p:sp>
        <p:nvSpPr>
          <p:cNvPr id="58" name="TextBox 57">
            <a:extLst>
              <a:ext uri="{FF2B5EF4-FFF2-40B4-BE49-F238E27FC236}">
                <a16:creationId xmlns:a16="http://schemas.microsoft.com/office/drawing/2014/main" id="{1360D8B0-21D0-B1D3-9B78-8145E35F5B97}"/>
              </a:ext>
            </a:extLst>
          </p:cNvPr>
          <p:cNvSpPr txBox="1"/>
          <p:nvPr/>
        </p:nvSpPr>
        <p:spPr>
          <a:xfrm>
            <a:off x="4962435" y="1072532"/>
            <a:ext cx="920308" cy="646331"/>
          </a:xfrm>
          <a:prstGeom prst="rect">
            <a:avLst/>
          </a:prstGeom>
          <a:noFill/>
          <a:ln w="25400">
            <a:solidFill>
              <a:schemeClr val="accent1">
                <a:shade val="15000"/>
              </a:schemeClr>
            </a:solidFill>
          </a:ln>
        </p:spPr>
        <p:txBody>
          <a:bodyPr wrap="square" rtlCol="0">
            <a:spAutoFit/>
          </a:bodyPr>
          <a:lstStyle/>
          <a:p>
            <a:pPr algn="ctr">
              <a:spcAft>
                <a:spcPts val="600"/>
              </a:spcAft>
            </a:pPr>
            <a:r>
              <a:rPr lang="en-US" dirty="0"/>
              <a:t>Polling script</a:t>
            </a:r>
          </a:p>
        </p:txBody>
      </p:sp>
      <p:sp>
        <p:nvSpPr>
          <p:cNvPr id="59" name="TextBox 58">
            <a:extLst>
              <a:ext uri="{FF2B5EF4-FFF2-40B4-BE49-F238E27FC236}">
                <a16:creationId xmlns:a16="http://schemas.microsoft.com/office/drawing/2014/main" id="{FE13825E-9B01-1EC0-7A4F-B56628C0D50C}"/>
              </a:ext>
            </a:extLst>
          </p:cNvPr>
          <p:cNvSpPr txBox="1"/>
          <p:nvPr/>
        </p:nvSpPr>
        <p:spPr>
          <a:xfrm>
            <a:off x="3976101" y="3066826"/>
            <a:ext cx="4191851" cy="2862322"/>
          </a:xfrm>
          <a:prstGeom prst="rect">
            <a:avLst/>
          </a:prstGeom>
          <a:solidFill>
            <a:schemeClr val="bg1"/>
          </a:solidFill>
        </p:spPr>
        <p:txBody>
          <a:bodyPr wrap="square" rtlCol="0">
            <a:spAutoFit/>
          </a:bodyPr>
          <a:lstStyle/>
          <a:p>
            <a:r>
              <a:rPr lang="en-US" sz="2000" dirty="0">
                <a:solidFill>
                  <a:srgbClr val="FF0000"/>
                </a:solidFill>
              </a:rPr>
              <a:t>The service worker creates a page that asks for consent to present the full disclosure credential.</a:t>
            </a:r>
          </a:p>
          <a:p>
            <a:pPr marL="342900" indent="-342900">
              <a:buFont typeface="Arial" panose="020B0604020202020204" pitchFamily="34" charset="0"/>
              <a:buChar char="•"/>
            </a:pPr>
            <a:r>
              <a:rPr lang="en-US" sz="2000" dirty="0">
                <a:solidFill>
                  <a:srgbClr val="FF0000"/>
                </a:solidFill>
              </a:rPr>
              <a:t>In v4, the RP is identified by the hostname in the callback URL</a:t>
            </a:r>
          </a:p>
          <a:p>
            <a:pPr marL="342900" indent="-342900">
              <a:buFont typeface="Arial" panose="020B0604020202020204" pitchFamily="34" charset="0"/>
              <a:buChar char="•"/>
            </a:pPr>
            <a:r>
              <a:rPr lang="en-US" sz="2000" dirty="0">
                <a:solidFill>
                  <a:srgbClr val="FF0000"/>
                </a:solidFill>
              </a:rPr>
              <a:t>In v5, it will be identified by a user-friendly designation retrieved from the server playing the role of the Verifiable Data Registry</a:t>
            </a:r>
          </a:p>
        </p:txBody>
      </p:sp>
      <p:cxnSp>
        <p:nvCxnSpPr>
          <p:cNvPr id="60" name="Straight Arrow Connector 59">
            <a:extLst>
              <a:ext uri="{FF2B5EF4-FFF2-40B4-BE49-F238E27FC236}">
                <a16:creationId xmlns:a16="http://schemas.microsoft.com/office/drawing/2014/main" id="{CF931FC3-8D9F-627A-748E-3CF707772F32}"/>
              </a:ext>
            </a:extLst>
          </p:cNvPr>
          <p:cNvCxnSpPr>
            <a:cxnSpLocks/>
          </p:cNvCxnSpPr>
          <p:nvPr/>
        </p:nvCxnSpPr>
        <p:spPr>
          <a:xfrm>
            <a:off x="5359078" y="2716988"/>
            <a:ext cx="839662" cy="0"/>
          </a:xfrm>
          <a:prstGeom prst="straightConnector1">
            <a:avLst/>
          </a:prstGeom>
          <a:ln w="6350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3468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a:extLst>
              <a:ext uri="{FF2B5EF4-FFF2-40B4-BE49-F238E27FC236}">
                <a16:creationId xmlns:a16="http://schemas.microsoft.com/office/drawing/2014/main" id="{ECA23E8F-ACDB-FC2D-159D-E64AEFF891A1}"/>
              </a:ext>
            </a:extLst>
          </p:cNvPr>
          <p:cNvSpPr txBox="1"/>
          <p:nvPr/>
        </p:nvSpPr>
        <p:spPr>
          <a:xfrm>
            <a:off x="1513703" y="164408"/>
            <a:ext cx="7179275" cy="6186309"/>
          </a:xfrm>
          <a:prstGeom prst="rect">
            <a:avLst/>
          </a:prstGeom>
          <a:noFill/>
          <a:ln w="25400">
            <a:solidFill>
              <a:schemeClr val="accent1">
                <a:shade val="15000"/>
              </a:schemeClr>
            </a:solidFill>
          </a:ln>
        </p:spPr>
        <p:txBody>
          <a:bodyPr wrap="square" rtlCol="0">
            <a:spAutoFit/>
          </a:bodyPr>
          <a:lstStyle/>
          <a:p>
            <a:pPr algn="ctr"/>
            <a:r>
              <a:rPr lang="en-US" dirty="0"/>
              <a:t>RSTA office</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54" name="TextBox 53">
            <a:extLst>
              <a:ext uri="{FF2B5EF4-FFF2-40B4-BE49-F238E27FC236}">
                <a16:creationId xmlns:a16="http://schemas.microsoft.com/office/drawing/2014/main" id="{572D8C2E-D123-ED82-19D8-58B2A600D33C}"/>
              </a:ext>
            </a:extLst>
          </p:cNvPr>
          <p:cNvSpPr txBox="1"/>
          <p:nvPr/>
        </p:nvSpPr>
        <p:spPr>
          <a:xfrm>
            <a:off x="1750748" y="507283"/>
            <a:ext cx="6081297" cy="2308324"/>
          </a:xfrm>
          <a:prstGeom prst="rect">
            <a:avLst/>
          </a:prstGeom>
          <a:noFill/>
          <a:ln w="25400">
            <a:solidFill>
              <a:schemeClr val="accent1">
                <a:shade val="15000"/>
              </a:schemeClr>
            </a:solidFill>
          </a:ln>
        </p:spPr>
        <p:txBody>
          <a:bodyPr wrap="square" rtlCol="0">
            <a:spAutoFit/>
          </a:bodyPr>
          <a:lstStyle/>
          <a:p>
            <a:pPr algn="ctr"/>
            <a:r>
              <a:rPr lang="en-US" dirty="0"/>
              <a:t>RSTA data center</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13" name="TextBox 12">
            <a:extLst>
              <a:ext uri="{FF2B5EF4-FFF2-40B4-BE49-F238E27FC236}">
                <a16:creationId xmlns:a16="http://schemas.microsoft.com/office/drawing/2014/main" id="{FA3C70A0-BCFD-61DE-421A-31DFF93424E5}"/>
              </a:ext>
            </a:extLst>
          </p:cNvPr>
          <p:cNvSpPr txBox="1"/>
          <p:nvPr/>
        </p:nvSpPr>
        <p:spPr>
          <a:xfrm>
            <a:off x="2001304" y="953169"/>
            <a:ext cx="1402816" cy="1200329"/>
          </a:xfrm>
          <a:prstGeom prst="rect">
            <a:avLst/>
          </a:prstGeom>
          <a:noFill/>
          <a:ln w="25400">
            <a:solidFill>
              <a:schemeClr val="accent1">
                <a:shade val="15000"/>
              </a:schemeClr>
            </a:solidFill>
          </a:ln>
        </p:spPr>
        <p:txBody>
          <a:bodyPr wrap="square" rtlCol="0">
            <a:spAutoFit/>
          </a:bodyPr>
          <a:lstStyle/>
          <a:p>
            <a:pPr algn="ctr"/>
            <a:r>
              <a:rPr lang="en-US" dirty="0"/>
              <a:t>Internal</a:t>
            </a:r>
          </a:p>
          <a:p>
            <a:pPr algn="ctr"/>
            <a:r>
              <a:rPr lang="en-US" dirty="0"/>
              <a:t>Server</a:t>
            </a:r>
          </a:p>
          <a:p>
            <a:pPr algn="ctr"/>
            <a:endParaRPr lang="en-US" dirty="0"/>
          </a:p>
          <a:p>
            <a:pPr algn="ctr"/>
            <a:endParaRPr lang="en-US" dirty="0"/>
          </a:p>
        </p:txBody>
      </p:sp>
      <p:pic>
        <p:nvPicPr>
          <p:cNvPr id="17" name="Graphic 16" descr="Cloud outline">
            <a:extLst>
              <a:ext uri="{FF2B5EF4-FFF2-40B4-BE49-F238E27FC236}">
                <a16:creationId xmlns:a16="http://schemas.microsoft.com/office/drawing/2014/main" id="{CA2294FC-78D2-7D77-F3C0-7016419C2D0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31282" y="722964"/>
            <a:ext cx="1402816" cy="1643185"/>
          </a:xfrm>
          <a:prstGeom prst="rect">
            <a:avLst/>
          </a:prstGeom>
        </p:spPr>
      </p:pic>
      <p:pic>
        <p:nvPicPr>
          <p:cNvPr id="21" name="Graphic 20" descr="Cloud outline">
            <a:extLst>
              <a:ext uri="{FF2B5EF4-FFF2-40B4-BE49-F238E27FC236}">
                <a16:creationId xmlns:a16="http://schemas.microsoft.com/office/drawing/2014/main" id="{35B38A96-C7FB-0CF9-40C8-178274FCEBD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39170" y="1924604"/>
            <a:ext cx="1402816" cy="1643186"/>
          </a:xfrm>
          <a:prstGeom prst="rect">
            <a:avLst/>
          </a:prstGeom>
        </p:spPr>
      </p:pic>
      <p:sp>
        <p:nvSpPr>
          <p:cNvPr id="22" name="TextBox 21">
            <a:extLst>
              <a:ext uri="{FF2B5EF4-FFF2-40B4-BE49-F238E27FC236}">
                <a16:creationId xmlns:a16="http://schemas.microsoft.com/office/drawing/2014/main" id="{1C31FC8B-3A22-71ED-F74C-780940B6EC5D}"/>
              </a:ext>
            </a:extLst>
          </p:cNvPr>
          <p:cNvSpPr txBox="1"/>
          <p:nvPr/>
        </p:nvSpPr>
        <p:spPr>
          <a:xfrm>
            <a:off x="7127219" y="3535213"/>
            <a:ext cx="1402816" cy="923330"/>
          </a:xfrm>
          <a:prstGeom prst="rect">
            <a:avLst/>
          </a:prstGeom>
          <a:noFill/>
          <a:ln w="25400">
            <a:solidFill>
              <a:schemeClr val="accent1">
                <a:shade val="15000"/>
              </a:schemeClr>
            </a:solidFill>
          </a:ln>
        </p:spPr>
        <p:txBody>
          <a:bodyPr wrap="square" rtlCol="0">
            <a:spAutoFit/>
          </a:bodyPr>
          <a:lstStyle/>
          <a:p>
            <a:pPr algn="ctr"/>
            <a:r>
              <a:rPr lang="en-US" dirty="0"/>
              <a:t>Browser</a:t>
            </a:r>
          </a:p>
          <a:p>
            <a:pPr algn="ctr"/>
            <a:endParaRPr lang="en-US" dirty="0"/>
          </a:p>
          <a:p>
            <a:pPr algn="ctr"/>
            <a:endParaRPr lang="en-US" dirty="0"/>
          </a:p>
        </p:txBody>
      </p:sp>
      <p:sp>
        <p:nvSpPr>
          <p:cNvPr id="23" name="TextBox 22">
            <a:extLst>
              <a:ext uri="{FF2B5EF4-FFF2-40B4-BE49-F238E27FC236}">
                <a16:creationId xmlns:a16="http://schemas.microsoft.com/office/drawing/2014/main" id="{864CE02B-B003-05EF-2F98-BA775BD2F689}"/>
              </a:ext>
            </a:extLst>
          </p:cNvPr>
          <p:cNvSpPr txBox="1"/>
          <p:nvPr/>
        </p:nvSpPr>
        <p:spPr>
          <a:xfrm>
            <a:off x="1997885" y="3535212"/>
            <a:ext cx="1402816" cy="923330"/>
          </a:xfrm>
          <a:prstGeom prst="rect">
            <a:avLst/>
          </a:prstGeom>
          <a:noFill/>
          <a:ln w="25400">
            <a:solidFill>
              <a:schemeClr val="accent1">
                <a:shade val="15000"/>
              </a:schemeClr>
            </a:solidFill>
          </a:ln>
        </p:spPr>
        <p:txBody>
          <a:bodyPr wrap="square" rtlCol="0">
            <a:spAutoFit/>
          </a:bodyPr>
          <a:lstStyle/>
          <a:p>
            <a:pPr algn="ctr"/>
            <a:r>
              <a:rPr lang="en-US" dirty="0"/>
              <a:t>Browser</a:t>
            </a:r>
          </a:p>
          <a:p>
            <a:pPr algn="ctr"/>
            <a:endParaRPr lang="en-US" dirty="0"/>
          </a:p>
          <a:p>
            <a:pPr algn="ctr"/>
            <a:endParaRPr lang="en-US" dirty="0"/>
          </a:p>
        </p:txBody>
      </p:sp>
      <p:sp>
        <p:nvSpPr>
          <p:cNvPr id="26" name="TextBox 25">
            <a:extLst>
              <a:ext uri="{FF2B5EF4-FFF2-40B4-BE49-F238E27FC236}">
                <a16:creationId xmlns:a16="http://schemas.microsoft.com/office/drawing/2014/main" id="{DFF74FA5-1972-9B35-EB7A-3AA5990C839C}"/>
              </a:ext>
            </a:extLst>
          </p:cNvPr>
          <p:cNvSpPr txBox="1"/>
          <p:nvPr/>
        </p:nvSpPr>
        <p:spPr>
          <a:xfrm>
            <a:off x="4557447" y="1335349"/>
            <a:ext cx="1402816" cy="646331"/>
          </a:xfrm>
          <a:prstGeom prst="rect">
            <a:avLst/>
          </a:prstGeom>
          <a:noFill/>
          <a:ln w="25400">
            <a:noFill/>
          </a:ln>
        </p:spPr>
        <p:txBody>
          <a:bodyPr wrap="square" rtlCol="0">
            <a:spAutoFit/>
          </a:bodyPr>
          <a:lstStyle/>
          <a:p>
            <a:pPr algn="ctr"/>
            <a:r>
              <a:rPr lang="en-US" dirty="0"/>
              <a:t>Private</a:t>
            </a:r>
          </a:p>
          <a:p>
            <a:pPr algn="ctr"/>
            <a:r>
              <a:rPr lang="en-US" dirty="0"/>
              <a:t>network</a:t>
            </a:r>
          </a:p>
        </p:txBody>
      </p:sp>
      <p:sp>
        <p:nvSpPr>
          <p:cNvPr id="29" name="TextBox 28">
            <a:extLst>
              <a:ext uri="{FF2B5EF4-FFF2-40B4-BE49-F238E27FC236}">
                <a16:creationId xmlns:a16="http://schemas.microsoft.com/office/drawing/2014/main" id="{69DBD2BB-775E-6C2D-8E97-C350C97F42BC}"/>
              </a:ext>
            </a:extLst>
          </p:cNvPr>
          <p:cNvSpPr txBox="1"/>
          <p:nvPr/>
        </p:nvSpPr>
        <p:spPr>
          <a:xfrm>
            <a:off x="9539170" y="2744253"/>
            <a:ext cx="1402816" cy="369332"/>
          </a:xfrm>
          <a:prstGeom prst="rect">
            <a:avLst/>
          </a:prstGeom>
          <a:noFill/>
          <a:ln w="25400">
            <a:noFill/>
          </a:ln>
        </p:spPr>
        <p:txBody>
          <a:bodyPr wrap="square" rtlCol="0">
            <a:spAutoFit/>
          </a:bodyPr>
          <a:lstStyle/>
          <a:p>
            <a:pPr algn="ctr"/>
            <a:r>
              <a:rPr lang="en-US" dirty="0"/>
              <a:t>Internet</a:t>
            </a:r>
          </a:p>
        </p:txBody>
      </p:sp>
      <p:grpSp>
        <p:nvGrpSpPr>
          <p:cNvPr id="43" name="Group 42">
            <a:extLst>
              <a:ext uri="{FF2B5EF4-FFF2-40B4-BE49-F238E27FC236}">
                <a16:creationId xmlns:a16="http://schemas.microsoft.com/office/drawing/2014/main" id="{FE3F4804-0834-C1F4-3CEC-F45E75538607}"/>
              </a:ext>
            </a:extLst>
          </p:cNvPr>
          <p:cNvGrpSpPr/>
          <p:nvPr/>
        </p:nvGrpSpPr>
        <p:grpSpPr>
          <a:xfrm>
            <a:off x="2452157" y="4740509"/>
            <a:ext cx="494271" cy="1136818"/>
            <a:chOff x="4658497" y="4028306"/>
            <a:chExt cx="595462" cy="1447480"/>
          </a:xfrm>
        </p:grpSpPr>
        <p:sp>
          <p:nvSpPr>
            <p:cNvPr id="30" name="Oval 29">
              <a:extLst>
                <a:ext uri="{FF2B5EF4-FFF2-40B4-BE49-F238E27FC236}">
                  <a16:creationId xmlns:a16="http://schemas.microsoft.com/office/drawing/2014/main" id="{355A57E7-3D2F-5618-CD35-F51BE4535B15}"/>
                </a:ext>
              </a:extLst>
            </p:cNvPr>
            <p:cNvSpPr/>
            <p:nvPr/>
          </p:nvSpPr>
          <p:spPr>
            <a:xfrm>
              <a:off x="4782063" y="4028306"/>
              <a:ext cx="370703" cy="34361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89619995-8CF8-909F-E0D6-BED3EC27BEFD}"/>
                </a:ext>
              </a:extLst>
            </p:cNvPr>
            <p:cNvCxnSpPr>
              <a:cxnSpLocks/>
            </p:cNvCxnSpPr>
            <p:nvPr/>
          </p:nvCxnSpPr>
          <p:spPr>
            <a:xfrm>
              <a:off x="4960347" y="4388390"/>
              <a:ext cx="0"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899D8E8-A523-7438-98FE-279C6D2E5582}"/>
                </a:ext>
              </a:extLst>
            </p:cNvPr>
            <p:cNvCxnSpPr>
              <a:cxnSpLocks/>
            </p:cNvCxnSpPr>
            <p:nvPr/>
          </p:nvCxnSpPr>
          <p:spPr>
            <a:xfrm flipH="1">
              <a:off x="4658497" y="4932088"/>
              <a:ext cx="301851"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0550046-1376-887A-4C4D-D81DFD6FC1E2}"/>
                </a:ext>
              </a:extLst>
            </p:cNvPr>
            <p:cNvCxnSpPr>
              <a:cxnSpLocks/>
            </p:cNvCxnSpPr>
            <p:nvPr/>
          </p:nvCxnSpPr>
          <p:spPr>
            <a:xfrm>
              <a:off x="4960347" y="4932088"/>
              <a:ext cx="217134"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C1E2038-04E5-CDCD-8634-F331CDB9EA1E}"/>
                </a:ext>
              </a:extLst>
            </p:cNvPr>
            <p:cNvCxnSpPr>
              <a:cxnSpLocks/>
            </p:cNvCxnSpPr>
            <p:nvPr/>
          </p:nvCxnSpPr>
          <p:spPr>
            <a:xfrm rot="5400000">
              <a:off x="4982110" y="4380153"/>
              <a:ext cx="0"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4" name="Group 43">
            <a:extLst>
              <a:ext uri="{FF2B5EF4-FFF2-40B4-BE49-F238E27FC236}">
                <a16:creationId xmlns:a16="http://schemas.microsoft.com/office/drawing/2014/main" id="{7DB50623-CC73-64A5-542F-6126958A0AE4}"/>
              </a:ext>
            </a:extLst>
          </p:cNvPr>
          <p:cNvGrpSpPr/>
          <p:nvPr/>
        </p:nvGrpSpPr>
        <p:grpSpPr>
          <a:xfrm>
            <a:off x="7581491" y="4740509"/>
            <a:ext cx="494271" cy="1136818"/>
            <a:chOff x="4658497" y="4028306"/>
            <a:chExt cx="595462" cy="1447480"/>
          </a:xfrm>
        </p:grpSpPr>
        <p:sp>
          <p:nvSpPr>
            <p:cNvPr id="45" name="Oval 44">
              <a:extLst>
                <a:ext uri="{FF2B5EF4-FFF2-40B4-BE49-F238E27FC236}">
                  <a16:creationId xmlns:a16="http://schemas.microsoft.com/office/drawing/2014/main" id="{D9A00C78-1B7D-C1F7-53E7-1A6D196EF265}"/>
                </a:ext>
              </a:extLst>
            </p:cNvPr>
            <p:cNvSpPr/>
            <p:nvPr/>
          </p:nvSpPr>
          <p:spPr>
            <a:xfrm>
              <a:off x="4782063" y="4028306"/>
              <a:ext cx="370703" cy="34361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a:extLst>
                <a:ext uri="{FF2B5EF4-FFF2-40B4-BE49-F238E27FC236}">
                  <a16:creationId xmlns:a16="http://schemas.microsoft.com/office/drawing/2014/main" id="{8179447B-ED94-5224-AFEB-22675D824CFC}"/>
                </a:ext>
              </a:extLst>
            </p:cNvPr>
            <p:cNvCxnSpPr>
              <a:cxnSpLocks/>
            </p:cNvCxnSpPr>
            <p:nvPr/>
          </p:nvCxnSpPr>
          <p:spPr>
            <a:xfrm>
              <a:off x="4960347" y="4388390"/>
              <a:ext cx="0"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60543744-5FAD-CA45-8142-A709BDF08E65}"/>
                </a:ext>
              </a:extLst>
            </p:cNvPr>
            <p:cNvCxnSpPr>
              <a:cxnSpLocks/>
            </p:cNvCxnSpPr>
            <p:nvPr/>
          </p:nvCxnSpPr>
          <p:spPr>
            <a:xfrm flipH="1">
              <a:off x="4658497" y="4932088"/>
              <a:ext cx="301851"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10D10EB4-4E88-A82C-00A8-9E895B41FCDB}"/>
                </a:ext>
              </a:extLst>
            </p:cNvPr>
            <p:cNvCxnSpPr>
              <a:cxnSpLocks/>
            </p:cNvCxnSpPr>
            <p:nvPr/>
          </p:nvCxnSpPr>
          <p:spPr>
            <a:xfrm>
              <a:off x="4960347" y="4932088"/>
              <a:ext cx="217134"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AAAA3F15-6AAB-CBAE-534E-020077C4420F}"/>
                </a:ext>
              </a:extLst>
            </p:cNvPr>
            <p:cNvCxnSpPr>
              <a:cxnSpLocks/>
            </p:cNvCxnSpPr>
            <p:nvPr/>
          </p:nvCxnSpPr>
          <p:spPr>
            <a:xfrm rot="5400000">
              <a:off x="4982110" y="4380153"/>
              <a:ext cx="0"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0" name="TextBox 49">
            <a:extLst>
              <a:ext uri="{FF2B5EF4-FFF2-40B4-BE49-F238E27FC236}">
                <a16:creationId xmlns:a16="http://schemas.microsoft.com/office/drawing/2014/main" id="{87B2307F-0600-EFA1-FFCE-1E312BF721DD}"/>
              </a:ext>
            </a:extLst>
          </p:cNvPr>
          <p:cNvSpPr txBox="1"/>
          <p:nvPr/>
        </p:nvSpPr>
        <p:spPr>
          <a:xfrm>
            <a:off x="1958441" y="5856092"/>
            <a:ext cx="1524669" cy="369332"/>
          </a:xfrm>
          <a:prstGeom prst="rect">
            <a:avLst/>
          </a:prstGeom>
          <a:noFill/>
          <a:ln w="25400">
            <a:noFill/>
          </a:ln>
        </p:spPr>
        <p:txBody>
          <a:bodyPr wrap="square" rtlCol="0">
            <a:spAutoFit/>
          </a:bodyPr>
          <a:lstStyle/>
          <a:p>
            <a:pPr algn="ctr"/>
            <a:r>
              <a:rPr lang="en-US" dirty="0"/>
              <a:t>Administrator</a:t>
            </a:r>
          </a:p>
        </p:txBody>
      </p:sp>
      <p:sp>
        <p:nvSpPr>
          <p:cNvPr id="51" name="TextBox 50">
            <a:extLst>
              <a:ext uri="{FF2B5EF4-FFF2-40B4-BE49-F238E27FC236}">
                <a16:creationId xmlns:a16="http://schemas.microsoft.com/office/drawing/2014/main" id="{0E4ED91C-2528-9BFE-835D-CE13DD680D6A}"/>
              </a:ext>
            </a:extLst>
          </p:cNvPr>
          <p:cNvSpPr txBox="1"/>
          <p:nvPr/>
        </p:nvSpPr>
        <p:spPr>
          <a:xfrm>
            <a:off x="4736387" y="5877327"/>
            <a:ext cx="3876058" cy="369332"/>
          </a:xfrm>
          <a:prstGeom prst="rect">
            <a:avLst/>
          </a:prstGeom>
          <a:noFill/>
          <a:ln w="25400">
            <a:noFill/>
          </a:ln>
        </p:spPr>
        <p:txBody>
          <a:bodyPr wrap="square" rtlCol="0">
            <a:spAutoFit/>
          </a:bodyPr>
          <a:lstStyle/>
          <a:p>
            <a:pPr algn="r"/>
            <a:r>
              <a:rPr lang="en-US" dirty="0"/>
              <a:t>Driver in RSTA office after passing exam</a:t>
            </a:r>
          </a:p>
        </p:txBody>
      </p:sp>
      <p:sp>
        <p:nvSpPr>
          <p:cNvPr id="18" name="TextBox 17">
            <a:extLst>
              <a:ext uri="{FF2B5EF4-FFF2-40B4-BE49-F238E27FC236}">
                <a16:creationId xmlns:a16="http://schemas.microsoft.com/office/drawing/2014/main" id="{68C465EC-8DD1-5723-5A2F-21648AB79742}"/>
              </a:ext>
            </a:extLst>
          </p:cNvPr>
          <p:cNvSpPr txBox="1"/>
          <p:nvPr/>
        </p:nvSpPr>
        <p:spPr>
          <a:xfrm>
            <a:off x="4910920" y="2599417"/>
            <a:ext cx="745298" cy="461665"/>
          </a:xfrm>
          <a:prstGeom prst="rect">
            <a:avLst/>
          </a:prstGeom>
          <a:solidFill>
            <a:schemeClr val="bg1"/>
          </a:solidFill>
          <a:ln w="25400">
            <a:solidFill>
              <a:schemeClr val="accent1">
                <a:shade val="15000"/>
              </a:schemeClr>
            </a:solidFill>
          </a:ln>
        </p:spPr>
        <p:txBody>
          <a:bodyPr wrap="square" rtlCol="0">
            <a:spAutoFit/>
          </a:bodyPr>
          <a:lstStyle/>
          <a:p>
            <a:pPr algn="ctr"/>
            <a:r>
              <a:rPr lang="en-US" sz="2400" dirty="0"/>
              <a:t>QR</a:t>
            </a:r>
          </a:p>
        </p:txBody>
      </p:sp>
      <p:sp>
        <p:nvSpPr>
          <p:cNvPr id="10" name="TextBox 9">
            <a:extLst>
              <a:ext uri="{FF2B5EF4-FFF2-40B4-BE49-F238E27FC236}">
                <a16:creationId xmlns:a16="http://schemas.microsoft.com/office/drawing/2014/main" id="{D81980E4-F04D-27A8-C432-D37E01E503D6}"/>
              </a:ext>
            </a:extLst>
          </p:cNvPr>
          <p:cNvSpPr txBox="1"/>
          <p:nvPr/>
        </p:nvSpPr>
        <p:spPr>
          <a:xfrm>
            <a:off x="7127219" y="953170"/>
            <a:ext cx="1402816" cy="1200329"/>
          </a:xfrm>
          <a:prstGeom prst="rect">
            <a:avLst/>
          </a:prstGeom>
          <a:solidFill>
            <a:schemeClr val="bg1"/>
          </a:solidFill>
          <a:ln w="25400">
            <a:solidFill>
              <a:schemeClr val="accent1">
                <a:shade val="15000"/>
              </a:schemeClr>
            </a:solidFill>
          </a:ln>
        </p:spPr>
        <p:txBody>
          <a:bodyPr wrap="square" rtlCol="0">
            <a:spAutoFit/>
          </a:bodyPr>
          <a:lstStyle/>
          <a:p>
            <a:pPr algn="ctr"/>
            <a:r>
              <a:rPr lang="en-US" dirty="0"/>
              <a:t>Edge</a:t>
            </a:r>
          </a:p>
          <a:p>
            <a:pPr algn="ctr"/>
            <a:r>
              <a:rPr lang="en-US" dirty="0"/>
              <a:t>Server</a:t>
            </a:r>
          </a:p>
          <a:p>
            <a:pPr algn="ctr"/>
            <a:endParaRPr lang="en-US" dirty="0"/>
          </a:p>
          <a:p>
            <a:pPr algn="ctr"/>
            <a:endParaRPr lang="en-US" dirty="0"/>
          </a:p>
        </p:txBody>
      </p:sp>
    </p:spTree>
    <p:extLst>
      <p:ext uri="{BB962C8B-B14F-4D97-AF65-F5344CB8AC3E}">
        <p14:creationId xmlns:p14="http://schemas.microsoft.com/office/powerpoint/2010/main" val="20906936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62433823-8CE7-EB4C-0726-912B8EC330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404" y="0"/>
            <a:ext cx="11673192" cy="6858000"/>
          </a:xfrm>
          <a:prstGeom prst="rect">
            <a:avLst/>
          </a:prstGeom>
        </p:spPr>
      </p:pic>
      <p:sp>
        <p:nvSpPr>
          <p:cNvPr id="2" name="TextBox 1">
            <a:extLst>
              <a:ext uri="{FF2B5EF4-FFF2-40B4-BE49-F238E27FC236}">
                <a16:creationId xmlns:a16="http://schemas.microsoft.com/office/drawing/2014/main" id="{5381676C-5824-E631-7960-077CFAF79974}"/>
              </a:ext>
            </a:extLst>
          </p:cNvPr>
          <p:cNvSpPr txBox="1"/>
          <p:nvPr/>
        </p:nvSpPr>
        <p:spPr>
          <a:xfrm>
            <a:off x="3820734" y="857073"/>
            <a:ext cx="7221549" cy="707886"/>
          </a:xfrm>
          <a:prstGeom prst="rect">
            <a:avLst/>
          </a:prstGeom>
          <a:solidFill>
            <a:schemeClr val="bg1"/>
          </a:solidFill>
        </p:spPr>
        <p:txBody>
          <a:bodyPr wrap="square" rtlCol="0">
            <a:spAutoFit/>
          </a:bodyPr>
          <a:lstStyle/>
          <a:p>
            <a:r>
              <a:rPr lang="en-US" sz="2000" dirty="0">
                <a:solidFill>
                  <a:srgbClr val="FF0000"/>
                </a:solidFill>
              </a:rPr>
              <a:t>In v5, the Verifiable Data Registry will map the domain name of the RP to a user-friendly designation upon request by the consent page</a:t>
            </a:r>
          </a:p>
        </p:txBody>
      </p:sp>
      <p:cxnSp>
        <p:nvCxnSpPr>
          <p:cNvPr id="4" name="Straight Arrow Connector 3">
            <a:extLst>
              <a:ext uri="{FF2B5EF4-FFF2-40B4-BE49-F238E27FC236}">
                <a16:creationId xmlns:a16="http://schemas.microsoft.com/office/drawing/2014/main" id="{B30FA910-6F9F-DB7F-F8DD-E9DBCDB5AA43}"/>
              </a:ext>
            </a:extLst>
          </p:cNvPr>
          <p:cNvCxnSpPr>
            <a:cxnSpLocks/>
          </p:cNvCxnSpPr>
          <p:nvPr/>
        </p:nvCxnSpPr>
        <p:spPr>
          <a:xfrm>
            <a:off x="6096000" y="1564959"/>
            <a:ext cx="0" cy="645806"/>
          </a:xfrm>
          <a:prstGeom prst="straightConnector1">
            <a:avLst/>
          </a:prstGeom>
          <a:ln w="6350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44411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7DF902-C38F-4E05-E83C-5EBFDBE094A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8CFB5ED-5F30-66DB-3260-3DD5C0002685}"/>
              </a:ext>
            </a:extLst>
          </p:cNvPr>
          <p:cNvSpPr txBox="1"/>
          <p:nvPr/>
        </p:nvSpPr>
        <p:spPr>
          <a:xfrm>
            <a:off x="4096623" y="2160357"/>
            <a:ext cx="3998754" cy="3416320"/>
          </a:xfrm>
          <a:prstGeom prst="rect">
            <a:avLst/>
          </a:prstGeom>
          <a:noFill/>
          <a:ln w="25400">
            <a:solidFill>
              <a:schemeClr val="accent1">
                <a:shade val="15000"/>
              </a:schemeClr>
            </a:solidFill>
          </a:ln>
        </p:spPr>
        <p:txBody>
          <a:bodyPr wrap="square" rtlCol="0">
            <a:spAutoFit/>
          </a:bodyP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3" name="TextBox 2">
            <a:extLst>
              <a:ext uri="{FF2B5EF4-FFF2-40B4-BE49-F238E27FC236}">
                <a16:creationId xmlns:a16="http://schemas.microsoft.com/office/drawing/2014/main" id="{1FFA9CBA-ABDB-2D71-1378-29B8311C3D76}"/>
              </a:ext>
            </a:extLst>
          </p:cNvPr>
          <p:cNvSpPr txBox="1"/>
          <p:nvPr/>
        </p:nvSpPr>
        <p:spPr>
          <a:xfrm>
            <a:off x="4261027" y="2350646"/>
            <a:ext cx="1285191" cy="646331"/>
          </a:xfrm>
          <a:prstGeom prst="rect">
            <a:avLst/>
          </a:prstGeom>
          <a:noFill/>
          <a:ln w="25400">
            <a:solidFill>
              <a:schemeClr val="accent1">
                <a:shade val="15000"/>
              </a:schemeClr>
            </a:solidFill>
          </a:ln>
        </p:spPr>
        <p:txBody>
          <a:bodyPr wrap="square" rtlCol="0">
            <a:spAutoFit/>
          </a:bodyPr>
          <a:lstStyle/>
          <a:p>
            <a:pPr algn="ctr"/>
            <a:r>
              <a:rPr lang="en-US" dirty="0"/>
              <a:t>Service</a:t>
            </a:r>
          </a:p>
          <a:p>
            <a:pPr algn="ctr"/>
            <a:r>
              <a:rPr lang="en-US" dirty="0"/>
              <a:t>worker</a:t>
            </a:r>
          </a:p>
        </p:txBody>
      </p:sp>
      <p:sp>
        <p:nvSpPr>
          <p:cNvPr id="4" name="TextBox 3">
            <a:extLst>
              <a:ext uri="{FF2B5EF4-FFF2-40B4-BE49-F238E27FC236}">
                <a16:creationId xmlns:a16="http://schemas.microsoft.com/office/drawing/2014/main" id="{9A88C49C-0149-4702-0BF4-56980B18E404}"/>
              </a:ext>
            </a:extLst>
          </p:cNvPr>
          <p:cNvSpPr txBox="1"/>
          <p:nvPr/>
        </p:nvSpPr>
        <p:spPr>
          <a:xfrm>
            <a:off x="4261027" y="3328465"/>
            <a:ext cx="3684793" cy="2031325"/>
          </a:xfrm>
          <a:prstGeom prst="rect">
            <a:avLst/>
          </a:prstGeom>
          <a:noFill/>
          <a:ln w="25400">
            <a:solidFill>
              <a:schemeClr val="accent1">
                <a:shade val="15000"/>
              </a:schemeClr>
            </a:solidFill>
          </a:ln>
        </p:spPr>
        <p:txBody>
          <a:bodyPr wrap="square" rtlCol="0">
            <a:spAutoFit/>
          </a:bodyPr>
          <a:lstStyle/>
          <a:p>
            <a:pPr algn="ctr"/>
            <a:r>
              <a:rPr lang="en-US" dirty="0" err="1"/>
              <a:t>localStorage</a:t>
            </a: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5" name="TextBox 4">
            <a:extLst>
              <a:ext uri="{FF2B5EF4-FFF2-40B4-BE49-F238E27FC236}">
                <a16:creationId xmlns:a16="http://schemas.microsoft.com/office/drawing/2014/main" id="{311595F6-5ABA-A229-CDF6-CD7273EF125F}"/>
              </a:ext>
            </a:extLst>
          </p:cNvPr>
          <p:cNvSpPr txBox="1"/>
          <p:nvPr/>
        </p:nvSpPr>
        <p:spPr>
          <a:xfrm>
            <a:off x="5663844" y="3793610"/>
            <a:ext cx="2180896" cy="646331"/>
          </a:xfrm>
          <a:prstGeom prst="rect">
            <a:avLst/>
          </a:prstGeom>
          <a:noFill/>
          <a:ln w="25400">
            <a:solidFill>
              <a:schemeClr val="accent1">
                <a:shade val="15000"/>
              </a:schemeClr>
            </a:solidFill>
          </a:ln>
        </p:spPr>
        <p:txBody>
          <a:bodyPr wrap="square" rtlCol="0">
            <a:spAutoFit/>
          </a:bodyPr>
          <a:lstStyle/>
          <a:p>
            <a:pPr algn="ctr"/>
            <a:r>
              <a:rPr lang="en-US" dirty="0"/>
              <a:t>Full disclosure</a:t>
            </a:r>
          </a:p>
          <a:p>
            <a:pPr algn="ctr"/>
            <a:r>
              <a:rPr lang="en-US" dirty="0"/>
              <a:t>JSON certificate</a:t>
            </a:r>
          </a:p>
        </p:txBody>
      </p:sp>
      <p:sp>
        <p:nvSpPr>
          <p:cNvPr id="6" name="TextBox 5">
            <a:extLst>
              <a:ext uri="{FF2B5EF4-FFF2-40B4-BE49-F238E27FC236}">
                <a16:creationId xmlns:a16="http://schemas.microsoft.com/office/drawing/2014/main" id="{AF993145-CFA4-1362-C83C-86A2698238FD}"/>
              </a:ext>
            </a:extLst>
          </p:cNvPr>
          <p:cNvSpPr txBox="1"/>
          <p:nvPr/>
        </p:nvSpPr>
        <p:spPr>
          <a:xfrm>
            <a:off x="5663844" y="4595075"/>
            <a:ext cx="2180896" cy="646331"/>
          </a:xfrm>
          <a:prstGeom prst="rect">
            <a:avLst/>
          </a:prstGeom>
          <a:noFill/>
          <a:ln w="25400">
            <a:solidFill>
              <a:schemeClr val="accent1">
                <a:shade val="15000"/>
              </a:schemeClr>
            </a:solidFill>
          </a:ln>
        </p:spPr>
        <p:txBody>
          <a:bodyPr wrap="square" rtlCol="0">
            <a:spAutoFit/>
          </a:bodyPr>
          <a:lstStyle/>
          <a:p>
            <a:pPr algn="ctr"/>
            <a:r>
              <a:rPr lang="en-US" dirty="0"/>
              <a:t>Selective disclosure</a:t>
            </a:r>
          </a:p>
          <a:p>
            <a:pPr algn="ctr"/>
            <a:r>
              <a:rPr lang="en-US" dirty="0"/>
              <a:t>JSON certificate</a:t>
            </a:r>
          </a:p>
        </p:txBody>
      </p:sp>
      <p:sp>
        <p:nvSpPr>
          <p:cNvPr id="7" name="TextBox 6">
            <a:extLst>
              <a:ext uri="{FF2B5EF4-FFF2-40B4-BE49-F238E27FC236}">
                <a16:creationId xmlns:a16="http://schemas.microsoft.com/office/drawing/2014/main" id="{A2A70153-AA29-07B7-F552-20396D5F4B77}"/>
              </a:ext>
            </a:extLst>
          </p:cNvPr>
          <p:cNvSpPr txBox="1"/>
          <p:nvPr/>
        </p:nvSpPr>
        <p:spPr>
          <a:xfrm>
            <a:off x="4378653" y="3917585"/>
            <a:ext cx="1167565" cy="1200329"/>
          </a:xfrm>
          <a:prstGeom prst="rect">
            <a:avLst/>
          </a:prstGeom>
          <a:noFill/>
          <a:ln w="25400">
            <a:solidFill>
              <a:schemeClr val="accent1">
                <a:shade val="15000"/>
              </a:schemeClr>
            </a:solidFill>
          </a:ln>
        </p:spPr>
        <p:txBody>
          <a:bodyPr wrap="square" rtlCol="0">
            <a:spAutoFit/>
          </a:bodyPr>
          <a:lstStyle/>
          <a:p>
            <a:pPr algn="ctr"/>
            <a:r>
              <a:rPr lang="en-US" dirty="0"/>
              <a:t>Private key</a:t>
            </a:r>
          </a:p>
          <a:p>
            <a:pPr algn="ctr"/>
            <a:endParaRPr lang="en-US" dirty="0"/>
          </a:p>
          <a:p>
            <a:pPr algn="ctr"/>
            <a:endParaRPr lang="en-US" dirty="0"/>
          </a:p>
        </p:txBody>
      </p:sp>
      <p:sp>
        <p:nvSpPr>
          <p:cNvPr id="10" name="TextBox 9">
            <a:extLst>
              <a:ext uri="{FF2B5EF4-FFF2-40B4-BE49-F238E27FC236}">
                <a16:creationId xmlns:a16="http://schemas.microsoft.com/office/drawing/2014/main" id="{6FA70585-F3B7-C1A3-728F-80CEF055076E}"/>
              </a:ext>
            </a:extLst>
          </p:cNvPr>
          <p:cNvSpPr txBox="1"/>
          <p:nvPr/>
        </p:nvSpPr>
        <p:spPr>
          <a:xfrm>
            <a:off x="8978676" y="1338550"/>
            <a:ext cx="2351473" cy="4247317"/>
          </a:xfrm>
          <a:prstGeom prst="rect">
            <a:avLst/>
          </a:prstGeom>
          <a:noFill/>
          <a:ln w="25400">
            <a:solidFill>
              <a:schemeClr val="accent1">
                <a:shade val="15000"/>
              </a:schemeClr>
            </a:solidFill>
          </a:ln>
        </p:spPr>
        <p:txBody>
          <a:bodyPr wrap="square" rtlCol="0">
            <a:spAutoFit/>
          </a:bodyPr>
          <a:lstStyle/>
          <a:p>
            <a:pPr algn="ctr"/>
            <a:r>
              <a:rPr lang="en-US" dirty="0"/>
              <a:t>Relying party:</a:t>
            </a:r>
          </a:p>
          <a:p>
            <a:pPr algn="ctr"/>
            <a:r>
              <a:rPr lang="en-US" dirty="0"/>
              <a:t>server supporting the fleet of patrol cars</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11" name="TextBox 10">
            <a:extLst>
              <a:ext uri="{FF2B5EF4-FFF2-40B4-BE49-F238E27FC236}">
                <a16:creationId xmlns:a16="http://schemas.microsoft.com/office/drawing/2014/main" id="{014B1766-B6C6-5C91-486A-E0456FB5E686}"/>
              </a:ext>
            </a:extLst>
          </p:cNvPr>
          <p:cNvSpPr txBox="1"/>
          <p:nvPr/>
        </p:nvSpPr>
        <p:spPr>
          <a:xfrm>
            <a:off x="873827" y="1338550"/>
            <a:ext cx="2351473" cy="4247317"/>
          </a:xfrm>
          <a:prstGeom prst="rect">
            <a:avLst/>
          </a:prstGeom>
          <a:noFill/>
          <a:ln w="25400">
            <a:solidFill>
              <a:schemeClr val="accent1">
                <a:shade val="15000"/>
              </a:schemeClr>
            </a:solidFill>
            <a:prstDash val="dash"/>
          </a:ln>
        </p:spPr>
        <p:txBody>
          <a:bodyPr wrap="square" rtlCol="0">
            <a:spAutoFit/>
          </a:bodyPr>
          <a:lstStyle/>
          <a:p>
            <a:pPr algn="ctr"/>
            <a:r>
              <a:rPr lang="en-US" dirty="0"/>
              <a:t>Credential issuer:</a:t>
            </a:r>
          </a:p>
          <a:p>
            <a:pPr algn="ctr"/>
            <a:r>
              <a:rPr lang="en-US" dirty="0"/>
              <a:t>the edge server of the RSTA data center</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grpSp>
        <p:nvGrpSpPr>
          <p:cNvPr id="22" name="Group 21">
            <a:extLst>
              <a:ext uri="{FF2B5EF4-FFF2-40B4-BE49-F238E27FC236}">
                <a16:creationId xmlns:a16="http://schemas.microsoft.com/office/drawing/2014/main" id="{ED68AC63-9269-7BD3-2FA7-3D921024D9C5}"/>
              </a:ext>
            </a:extLst>
          </p:cNvPr>
          <p:cNvGrpSpPr/>
          <p:nvPr/>
        </p:nvGrpSpPr>
        <p:grpSpPr>
          <a:xfrm>
            <a:off x="5879942" y="15454"/>
            <a:ext cx="378108" cy="828100"/>
            <a:chOff x="4658497" y="4028306"/>
            <a:chExt cx="595462" cy="1447480"/>
          </a:xfrm>
        </p:grpSpPr>
        <p:sp>
          <p:nvSpPr>
            <p:cNvPr id="23" name="Oval 22">
              <a:extLst>
                <a:ext uri="{FF2B5EF4-FFF2-40B4-BE49-F238E27FC236}">
                  <a16:creationId xmlns:a16="http://schemas.microsoft.com/office/drawing/2014/main" id="{2AF5840B-3653-D727-19C7-E4EEE04DE033}"/>
                </a:ext>
              </a:extLst>
            </p:cNvPr>
            <p:cNvSpPr/>
            <p:nvPr/>
          </p:nvSpPr>
          <p:spPr>
            <a:xfrm>
              <a:off x="4782063" y="4028306"/>
              <a:ext cx="370703" cy="34361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DE76B365-318F-8A31-E9FB-19ABBAF5E959}"/>
                </a:ext>
              </a:extLst>
            </p:cNvPr>
            <p:cNvCxnSpPr>
              <a:cxnSpLocks/>
            </p:cNvCxnSpPr>
            <p:nvPr/>
          </p:nvCxnSpPr>
          <p:spPr>
            <a:xfrm>
              <a:off x="4960347" y="4388390"/>
              <a:ext cx="0"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E4F7141-E463-0687-94E5-1A56050C6BC3}"/>
                </a:ext>
              </a:extLst>
            </p:cNvPr>
            <p:cNvCxnSpPr>
              <a:cxnSpLocks/>
            </p:cNvCxnSpPr>
            <p:nvPr/>
          </p:nvCxnSpPr>
          <p:spPr>
            <a:xfrm flipH="1">
              <a:off x="4658497" y="4932088"/>
              <a:ext cx="301851"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D574F08-F838-0B43-918C-02880C64C377}"/>
                </a:ext>
              </a:extLst>
            </p:cNvPr>
            <p:cNvCxnSpPr>
              <a:cxnSpLocks/>
            </p:cNvCxnSpPr>
            <p:nvPr/>
          </p:nvCxnSpPr>
          <p:spPr>
            <a:xfrm>
              <a:off x="4960347" y="4932088"/>
              <a:ext cx="217134"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80C8C9A-905D-28AE-A47A-8DFCDC98EEC7}"/>
                </a:ext>
              </a:extLst>
            </p:cNvPr>
            <p:cNvCxnSpPr>
              <a:cxnSpLocks/>
            </p:cNvCxnSpPr>
            <p:nvPr/>
          </p:nvCxnSpPr>
          <p:spPr>
            <a:xfrm rot="5400000">
              <a:off x="4982110" y="4380153"/>
              <a:ext cx="0"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Box 27">
            <a:extLst>
              <a:ext uri="{FF2B5EF4-FFF2-40B4-BE49-F238E27FC236}">
                <a16:creationId xmlns:a16="http://schemas.microsoft.com/office/drawing/2014/main" id="{5BCAC1F3-EC5A-76E8-464B-733258C61F1E}"/>
              </a:ext>
            </a:extLst>
          </p:cNvPr>
          <p:cNvSpPr txBox="1"/>
          <p:nvPr/>
        </p:nvSpPr>
        <p:spPr>
          <a:xfrm>
            <a:off x="4096623" y="945608"/>
            <a:ext cx="3998754" cy="923330"/>
          </a:xfrm>
          <a:prstGeom prst="rect">
            <a:avLst/>
          </a:prstGeom>
          <a:noFill/>
          <a:ln w="25400">
            <a:solidFill>
              <a:schemeClr val="accent1">
                <a:shade val="15000"/>
              </a:schemeClr>
            </a:solidFill>
          </a:ln>
        </p:spPr>
        <p:txBody>
          <a:bodyPr wrap="square" rtlCol="0">
            <a:spAutoFit/>
          </a:bodyPr>
          <a:lstStyle/>
          <a:p>
            <a:endParaRPr lang="en-US" dirty="0"/>
          </a:p>
          <a:p>
            <a:pPr algn="ctr"/>
            <a:endParaRPr lang="en-US" dirty="0"/>
          </a:p>
          <a:p>
            <a:pPr algn="ctr"/>
            <a:endParaRPr lang="en-US" dirty="0"/>
          </a:p>
        </p:txBody>
      </p:sp>
      <p:sp>
        <p:nvSpPr>
          <p:cNvPr id="30" name="TextBox 29">
            <a:extLst>
              <a:ext uri="{FF2B5EF4-FFF2-40B4-BE49-F238E27FC236}">
                <a16:creationId xmlns:a16="http://schemas.microsoft.com/office/drawing/2014/main" id="{F9D40D0E-8FA7-F3F9-4AA0-711CF023A73A}"/>
              </a:ext>
            </a:extLst>
          </p:cNvPr>
          <p:cNvSpPr txBox="1"/>
          <p:nvPr/>
        </p:nvSpPr>
        <p:spPr>
          <a:xfrm>
            <a:off x="4439192" y="277677"/>
            <a:ext cx="1416770" cy="369332"/>
          </a:xfrm>
          <a:prstGeom prst="rect">
            <a:avLst/>
          </a:prstGeom>
          <a:noFill/>
          <a:ln w="25400">
            <a:noFill/>
          </a:ln>
        </p:spPr>
        <p:txBody>
          <a:bodyPr wrap="square" rtlCol="0">
            <a:spAutoFit/>
          </a:bodyPr>
          <a:lstStyle/>
          <a:p>
            <a:pPr algn="r"/>
            <a:r>
              <a:rPr lang="en-US" dirty="0"/>
              <a:t>Police officer</a:t>
            </a:r>
          </a:p>
        </p:txBody>
      </p:sp>
      <p:sp>
        <p:nvSpPr>
          <p:cNvPr id="37" name="TextBox 36">
            <a:extLst>
              <a:ext uri="{FF2B5EF4-FFF2-40B4-BE49-F238E27FC236}">
                <a16:creationId xmlns:a16="http://schemas.microsoft.com/office/drawing/2014/main" id="{F7FAD0A7-4DC3-2DDB-E132-7CC3BCA9FF7B}"/>
              </a:ext>
            </a:extLst>
          </p:cNvPr>
          <p:cNvSpPr txBox="1"/>
          <p:nvPr/>
        </p:nvSpPr>
        <p:spPr>
          <a:xfrm>
            <a:off x="6338762" y="1080918"/>
            <a:ext cx="920308" cy="646331"/>
          </a:xfrm>
          <a:prstGeom prst="rect">
            <a:avLst/>
          </a:prstGeom>
          <a:noFill/>
          <a:ln w="25400">
            <a:solidFill>
              <a:schemeClr val="accent1">
                <a:shade val="15000"/>
              </a:schemeClr>
            </a:solidFill>
          </a:ln>
        </p:spPr>
        <p:txBody>
          <a:bodyPr wrap="square" rtlCol="0">
            <a:spAutoFit/>
          </a:bodyPr>
          <a:lstStyle/>
          <a:p>
            <a:pPr algn="ctr">
              <a:spcAft>
                <a:spcPts val="600"/>
              </a:spcAft>
            </a:pPr>
            <a:r>
              <a:rPr lang="en-US" dirty="0"/>
              <a:t>Polling script</a:t>
            </a:r>
          </a:p>
        </p:txBody>
      </p:sp>
      <p:sp>
        <p:nvSpPr>
          <p:cNvPr id="38" name="TextBox 37">
            <a:extLst>
              <a:ext uri="{FF2B5EF4-FFF2-40B4-BE49-F238E27FC236}">
                <a16:creationId xmlns:a16="http://schemas.microsoft.com/office/drawing/2014/main" id="{503B0CD9-D10F-CCD0-DF31-CE5DCA1B420A}"/>
              </a:ext>
            </a:extLst>
          </p:cNvPr>
          <p:cNvSpPr txBox="1"/>
          <p:nvPr/>
        </p:nvSpPr>
        <p:spPr>
          <a:xfrm>
            <a:off x="4962435" y="1072532"/>
            <a:ext cx="920308" cy="646331"/>
          </a:xfrm>
          <a:prstGeom prst="rect">
            <a:avLst/>
          </a:prstGeom>
          <a:noFill/>
          <a:ln w="25400">
            <a:solidFill>
              <a:schemeClr val="accent1">
                <a:shade val="15000"/>
              </a:schemeClr>
            </a:solidFill>
          </a:ln>
        </p:spPr>
        <p:txBody>
          <a:bodyPr wrap="square" rtlCol="0">
            <a:spAutoFit/>
          </a:bodyPr>
          <a:lstStyle/>
          <a:p>
            <a:pPr algn="ctr">
              <a:spcAft>
                <a:spcPts val="600"/>
              </a:spcAft>
            </a:pPr>
            <a:r>
              <a:rPr lang="en-US" dirty="0"/>
              <a:t>QR code</a:t>
            </a:r>
          </a:p>
        </p:txBody>
      </p:sp>
      <p:sp>
        <p:nvSpPr>
          <p:cNvPr id="21" name="TextBox 20">
            <a:extLst>
              <a:ext uri="{FF2B5EF4-FFF2-40B4-BE49-F238E27FC236}">
                <a16:creationId xmlns:a16="http://schemas.microsoft.com/office/drawing/2014/main" id="{E1AAE21A-CA88-8BCC-2CD4-C8DEE9D5A931}"/>
              </a:ext>
            </a:extLst>
          </p:cNvPr>
          <p:cNvSpPr txBox="1"/>
          <p:nvPr/>
        </p:nvSpPr>
        <p:spPr>
          <a:xfrm>
            <a:off x="5774945" y="2291010"/>
            <a:ext cx="2170875" cy="923330"/>
          </a:xfrm>
          <a:prstGeom prst="rect">
            <a:avLst/>
          </a:prstGeom>
          <a:noFill/>
          <a:ln w="25400">
            <a:solidFill>
              <a:schemeClr val="accent1">
                <a:shade val="15000"/>
              </a:schemeClr>
            </a:solidFill>
          </a:ln>
        </p:spPr>
        <p:txBody>
          <a:bodyPr wrap="square" rtlCol="0">
            <a:spAutoFit/>
          </a:bodyPr>
          <a:lstStyle/>
          <a:p>
            <a:pPr algn="ctr"/>
            <a:r>
              <a:rPr lang="en-US" dirty="0"/>
              <a:t>Consent page</a:t>
            </a:r>
          </a:p>
          <a:p>
            <a:pPr algn="ctr"/>
            <a:endParaRPr lang="en-US" dirty="0"/>
          </a:p>
          <a:p>
            <a:pPr algn="ctr"/>
            <a:endParaRPr lang="en-US" dirty="0"/>
          </a:p>
        </p:txBody>
      </p:sp>
      <p:cxnSp>
        <p:nvCxnSpPr>
          <p:cNvPr id="29" name="Straight Arrow Connector 28">
            <a:extLst>
              <a:ext uri="{FF2B5EF4-FFF2-40B4-BE49-F238E27FC236}">
                <a16:creationId xmlns:a16="http://schemas.microsoft.com/office/drawing/2014/main" id="{3287AEC9-4103-5BB9-0E49-3D418A9E3FC3}"/>
              </a:ext>
            </a:extLst>
          </p:cNvPr>
          <p:cNvCxnSpPr>
            <a:cxnSpLocks/>
          </p:cNvCxnSpPr>
          <p:nvPr/>
        </p:nvCxnSpPr>
        <p:spPr>
          <a:xfrm flipV="1">
            <a:off x="5276193" y="2961125"/>
            <a:ext cx="819807" cy="1072207"/>
          </a:xfrm>
          <a:prstGeom prst="straightConnector1">
            <a:avLst/>
          </a:prstGeom>
          <a:ln w="6350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C4E3B152-11B3-1474-33BC-378CE83200EE}"/>
              </a:ext>
            </a:extLst>
          </p:cNvPr>
          <p:cNvCxnSpPr>
            <a:cxnSpLocks/>
          </p:cNvCxnSpPr>
          <p:nvPr/>
        </p:nvCxnSpPr>
        <p:spPr>
          <a:xfrm flipV="1">
            <a:off x="7609490" y="2981673"/>
            <a:ext cx="0" cy="1051659"/>
          </a:xfrm>
          <a:prstGeom prst="straightConnector1">
            <a:avLst/>
          </a:prstGeom>
          <a:ln w="6350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FCB29722-834D-5D1D-8388-8406A563AC00}"/>
              </a:ext>
            </a:extLst>
          </p:cNvPr>
          <p:cNvSpPr txBox="1"/>
          <p:nvPr/>
        </p:nvSpPr>
        <p:spPr>
          <a:xfrm>
            <a:off x="5504889" y="4107648"/>
            <a:ext cx="2046726" cy="1938992"/>
          </a:xfrm>
          <a:prstGeom prst="rect">
            <a:avLst/>
          </a:prstGeom>
          <a:solidFill>
            <a:schemeClr val="bg1"/>
          </a:solidFill>
        </p:spPr>
        <p:txBody>
          <a:bodyPr wrap="square" rtlCol="0">
            <a:spAutoFit/>
          </a:bodyPr>
          <a:lstStyle/>
          <a:p>
            <a:r>
              <a:rPr lang="en-US" sz="2000" dirty="0">
                <a:solidFill>
                  <a:srgbClr val="FF0000"/>
                </a:solidFill>
              </a:rPr>
              <a:t>The consent page retrieves the private key and the full disclosure certificate from </a:t>
            </a:r>
            <a:r>
              <a:rPr lang="en-US" sz="2000" dirty="0" err="1">
                <a:solidFill>
                  <a:srgbClr val="FF0000"/>
                </a:solidFill>
              </a:rPr>
              <a:t>localStorage</a:t>
            </a:r>
            <a:endParaRPr lang="en-US" sz="2000" dirty="0">
              <a:solidFill>
                <a:srgbClr val="FF0000"/>
              </a:solidFill>
            </a:endParaRPr>
          </a:p>
        </p:txBody>
      </p:sp>
    </p:spTree>
    <p:extLst>
      <p:ext uri="{BB962C8B-B14F-4D97-AF65-F5344CB8AC3E}">
        <p14:creationId xmlns:p14="http://schemas.microsoft.com/office/powerpoint/2010/main" val="346121539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19BDE0-A9CD-1175-822A-2EE594A7D89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0998F86-9063-04E2-E213-FC9A74825F6C}"/>
              </a:ext>
            </a:extLst>
          </p:cNvPr>
          <p:cNvSpPr txBox="1"/>
          <p:nvPr/>
        </p:nvSpPr>
        <p:spPr>
          <a:xfrm>
            <a:off x="4096623" y="2160357"/>
            <a:ext cx="3998754" cy="3416320"/>
          </a:xfrm>
          <a:prstGeom prst="rect">
            <a:avLst/>
          </a:prstGeom>
          <a:noFill/>
          <a:ln w="25400">
            <a:solidFill>
              <a:schemeClr val="accent1">
                <a:shade val="15000"/>
              </a:schemeClr>
            </a:solidFill>
          </a:ln>
        </p:spPr>
        <p:txBody>
          <a:bodyPr wrap="square" rtlCol="0">
            <a:spAutoFit/>
          </a:bodyP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3" name="TextBox 2">
            <a:extLst>
              <a:ext uri="{FF2B5EF4-FFF2-40B4-BE49-F238E27FC236}">
                <a16:creationId xmlns:a16="http://schemas.microsoft.com/office/drawing/2014/main" id="{A32F5256-84A3-82F1-CB60-05AA8BE50BD1}"/>
              </a:ext>
            </a:extLst>
          </p:cNvPr>
          <p:cNvSpPr txBox="1"/>
          <p:nvPr/>
        </p:nvSpPr>
        <p:spPr>
          <a:xfrm>
            <a:off x="4261027" y="2350646"/>
            <a:ext cx="1285191" cy="646331"/>
          </a:xfrm>
          <a:prstGeom prst="rect">
            <a:avLst/>
          </a:prstGeom>
          <a:noFill/>
          <a:ln w="25400">
            <a:solidFill>
              <a:schemeClr val="accent1">
                <a:shade val="15000"/>
              </a:schemeClr>
            </a:solidFill>
          </a:ln>
        </p:spPr>
        <p:txBody>
          <a:bodyPr wrap="square" rtlCol="0">
            <a:spAutoFit/>
          </a:bodyPr>
          <a:lstStyle/>
          <a:p>
            <a:pPr algn="ctr"/>
            <a:r>
              <a:rPr lang="en-US" dirty="0"/>
              <a:t>Service</a:t>
            </a:r>
          </a:p>
          <a:p>
            <a:pPr algn="ctr"/>
            <a:r>
              <a:rPr lang="en-US" dirty="0"/>
              <a:t>worker</a:t>
            </a:r>
          </a:p>
        </p:txBody>
      </p:sp>
      <p:sp>
        <p:nvSpPr>
          <p:cNvPr id="4" name="TextBox 3">
            <a:extLst>
              <a:ext uri="{FF2B5EF4-FFF2-40B4-BE49-F238E27FC236}">
                <a16:creationId xmlns:a16="http://schemas.microsoft.com/office/drawing/2014/main" id="{B83A4AF8-C34A-09E1-A33A-73383556E310}"/>
              </a:ext>
            </a:extLst>
          </p:cNvPr>
          <p:cNvSpPr txBox="1"/>
          <p:nvPr/>
        </p:nvSpPr>
        <p:spPr>
          <a:xfrm>
            <a:off x="4261027" y="3328465"/>
            <a:ext cx="3684793" cy="2031325"/>
          </a:xfrm>
          <a:prstGeom prst="rect">
            <a:avLst/>
          </a:prstGeom>
          <a:noFill/>
          <a:ln w="25400">
            <a:solidFill>
              <a:schemeClr val="accent1">
                <a:shade val="15000"/>
              </a:schemeClr>
            </a:solidFill>
          </a:ln>
        </p:spPr>
        <p:txBody>
          <a:bodyPr wrap="square" rtlCol="0">
            <a:spAutoFit/>
          </a:bodyPr>
          <a:lstStyle/>
          <a:p>
            <a:pPr algn="ctr"/>
            <a:r>
              <a:rPr lang="en-US" dirty="0" err="1"/>
              <a:t>localStorage</a:t>
            </a: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5" name="TextBox 4">
            <a:extLst>
              <a:ext uri="{FF2B5EF4-FFF2-40B4-BE49-F238E27FC236}">
                <a16:creationId xmlns:a16="http://schemas.microsoft.com/office/drawing/2014/main" id="{F7098FAA-7487-BCBA-0AB4-6ABFCCA9D816}"/>
              </a:ext>
            </a:extLst>
          </p:cNvPr>
          <p:cNvSpPr txBox="1"/>
          <p:nvPr/>
        </p:nvSpPr>
        <p:spPr>
          <a:xfrm>
            <a:off x="5663844" y="3793610"/>
            <a:ext cx="2180896" cy="646331"/>
          </a:xfrm>
          <a:prstGeom prst="rect">
            <a:avLst/>
          </a:prstGeom>
          <a:noFill/>
          <a:ln w="25400">
            <a:solidFill>
              <a:schemeClr val="accent1">
                <a:shade val="15000"/>
              </a:schemeClr>
            </a:solidFill>
          </a:ln>
        </p:spPr>
        <p:txBody>
          <a:bodyPr wrap="square" rtlCol="0">
            <a:spAutoFit/>
          </a:bodyPr>
          <a:lstStyle/>
          <a:p>
            <a:pPr algn="ctr"/>
            <a:r>
              <a:rPr lang="en-US" dirty="0"/>
              <a:t>Full disclosure</a:t>
            </a:r>
          </a:p>
          <a:p>
            <a:pPr algn="ctr"/>
            <a:r>
              <a:rPr lang="en-US" dirty="0"/>
              <a:t>JSON certificate</a:t>
            </a:r>
          </a:p>
        </p:txBody>
      </p:sp>
      <p:sp>
        <p:nvSpPr>
          <p:cNvPr id="6" name="TextBox 5">
            <a:extLst>
              <a:ext uri="{FF2B5EF4-FFF2-40B4-BE49-F238E27FC236}">
                <a16:creationId xmlns:a16="http://schemas.microsoft.com/office/drawing/2014/main" id="{7CE65909-F895-827E-8998-D253ABE2BA4C}"/>
              </a:ext>
            </a:extLst>
          </p:cNvPr>
          <p:cNvSpPr txBox="1"/>
          <p:nvPr/>
        </p:nvSpPr>
        <p:spPr>
          <a:xfrm>
            <a:off x="5663844" y="4595075"/>
            <a:ext cx="2180896" cy="646331"/>
          </a:xfrm>
          <a:prstGeom prst="rect">
            <a:avLst/>
          </a:prstGeom>
          <a:noFill/>
          <a:ln w="25400">
            <a:solidFill>
              <a:schemeClr val="accent1">
                <a:shade val="15000"/>
              </a:schemeClr>
            </a:solidFill>
          </a:ln>
        </p:spPr>
        <p:txBody>
          <a:bodyPr wrap="square" rtlCol="0">
            <a:spAutoFit/>
          </a:bodyPr>
          <a:lstStyle/>
          <a:p>
            <a:pPr algn="ctr"/>
            <a:r>
              <a:rPr lang="en-US" dirty="0"/>
              <a:t>Selective disclosure</a:t>
            </a:r>
          </a:p>
          <a:p>
            <a:pPr algn="ctr"/>
            <a:r>
              <a:rPr lang="en-US" dirty="0"/>
              <a:t>JSON certificate</a:t>
            </a:r>
          </a:p>
        </p:txBody>
      </p:sp>
      <p:sp>
        <p:nvSpPr>
          <p:cNvPr id="7" name="TextBox 6">
            <a:extLst>
              <a:ext uri="{FF2B5EF4-FFF2-40B4-BE49-F238E27FC236}">
                <a16:creationId xmlns:a16="http://schemas.microsoft.com/office/drawing/2014/main" id="{0BF36731-7FC7-0143-67F0-FEA2DF187461}"/>
              </a:ext>
            </a:extLst>
          </p:cNvPr>
          <p:cNvSpPr txBox="1"/>
          <p:nvPr/>
        </p:nvSpPr>
        <p:spPr>
          <a:xfrm>
            <a:off x="4378653" y="3917585"/>
            <a:ext cx="1167565" cy="1200329"/>
          </a:xfrm>
          <a:prstGeom prst="rect">
            <a:avLst/>
          </a:prstGeom>
          <a:noFill/>
          <a:ln w="25400">
            <a:solidFill>
              <a:schemeClr val="accent1">
                <a:shade val="15000"/>
              </a:schemeClr>
            </a:solidFill>
          </a:ln>
        </p:spPr>
        <p:txBody>
          <a:bodyPr wrap="square" rtlCol="0">
            <a:spAutoFit/>
          </a:bodyPr>
          <a:lstStyle/>
          <a:p>
            <a:pPr algn="ctr"/>
            <a:r>
              <a:rPr lang="en-US" dirty="0"/>
              <a:t>Private key</a:t>
            </a:r>
          </a:p>
          <a:p>
            <a:pPr algn="ctr"/>
            <a:endParaRPr lang="en-US" dirty="0"/>
          </a:p>
          <a:p>
            <a:pPr algn="ctr"/>
            <a:endParaRPr lang="en-US" dirty="0"/>
          </a:p>
        </p:txBody>
      </p:sp>
      <p:sp>
        <p:nvSpPr>
          <p:cNvPr id="10" name="TextBox 9">
            <a:extLst>
              <a:ext uri="{FF2B5EF4-FFF2-40B4-BE49-F238E27FC236}">
                <a16:creationId xmlns:a16="http://schemas.microsoft.com/office/drawing/2014/main" id="{3BEF3A68-BF1E-B7A1-E745-4ECB5BE24485}"/>
              </a:ext>
            </a:extLst>
          </p:cNvPr>
          <p:cNvSpPr txBox="1"/>
          <p:nvPr/>
        </p:nvSpPr>
        <p:spPr>
          <a:xfrm>
            <a:off x="8978676" y="1338550"/>
            <a:ext cx="2351473" cy="4247317"/>
          </a:xfrm>
          <a:prstGeom prst="rect">
            <a:avLst/>
          </a:prstGeom>
          <a:noFill/>
          <a:ln w="25400">
            <a:solidFill>
              <a:schemeClr val="accent1">
                <a:shade val="15000"/>
              </a:schemeClr>
            </a:solidFill>
          </a:ln>
        </p:spPr>
        <p:txBody>
          <a:bodyPr wrap="square" rtlCol="0">
            <a:spAutoFit/>
          </a:bodyPr>
          <a:lstStyle/>
          <a:p>
            <a:pPr algn="ctr"/>
            <a:r>
              <a:rPr lang="en-US" dirty="0"/>
              <a:t>Relying party:</a:t>
            </a:r>
          </a:p>
          <a:p>
            <a:pPr algn="ctr"/>
            <a:r>
              <a:rPr lang="en-US" dirty="0"/>
              <a:t>server supporting the fleet of patrol cars</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11" name="TextBox 10">
            <a:extLst>
              <a:ext uri="{FF2B5EF4-FFF2-40B4-BE49-F238E27FC236}">
                <a16:creationId xmlns:a16="http://schemas.microsoft.com/office/drawing/2014/main" id="{B746A981-7523-12D4-4EE1-DC3DEEA38C73}"/>
              </a:ext>
            </a:extLst>
          </p:cNvPr>
          <p:cNvSpPr txBox="1"/>
          <p:nvPr/>
        </p:nvSpPr>
        <p:spPr>
          <a:xfrm>
            <a:off x="873827" y="1338550"/>
            <a:ext cx="2351473" cy="4247317"/>
          </a:xfrm>
          <a:prstGeom prst="rect">
            <a:avLst/>
          </a:prstGeom>
          <a:noFill/>
          <a:ln w="25400">
            <a:solidFill>
              <a:schemeClr val="accent1">
                <a:shade val="15000"/>
              </a:schemeClr>
            </a:solidFill>
            <a:prstDash val="dash"/>
          </a:ln>
        </p:spPr>
        <p:txBody>
          <a:bodyPr wrap="square" rtlCol="0">
            <a:spAutoFit/>
          </a:bodyPr>
          <a:lstStyle/>
          <a:p>
            <a:pPr algn="ctr"/>
            <a:r>
              <a:rPr lang="en-US" dirty="0"/>
              <a:t>Credential issuer:</a:t>
            </a:r>
          </a:p>
          <a:p>
            <a:pPr algn="ctr"/>
            <a:r>
              <a:rPr lang="en-US" dirty="0"/>
              <a:t>the edge server of the RSTA data center</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grpSp>
        <p:nvGrpSpPr>
          <p:cNvPr id="8" name="Group 7">
            <a:extLst>
              <a:ext uri="{FF2B5EF4-FFF2-40B4-BE49-F238E27FC236}">
                <a16:creationId xmlns:a16="http://schemas.microsoft.com/office/drawing/2014/main" id="{1E15F549-EB76-82E8-E0C5-5B7A0793EBB9}"/>
              </a:ext>
            </a:extLst>
          </p:cNvPr>
          <p:cNvGrpSpPr/>
          <p:nvPr/>
        </p:nvGrpSpPr>
        <p:grpSpPr>
          <a:xfrm>
            <a:off x="5833642" y="5628164"/>
            <a:ext cx="393538" cy="950216"/>
            <a:chOff x="4658497" y="4028306"/>
            <a:chExt cx="595462" cy="1447480"/>
          </a:xfrm>
        </p:grpSpPr>
        <p:sp>
          <p:nvSpPr>
            <p:cNvPr id="9" name="Oval 8">
              <a:extLst>
                <a:ext uri="{FF2B5EF4-FFF2-40B4-BE49-F238E27FC236}">
                  <a16:creationId xmlns:a16="http://schemas.microsoft.com/office/drawing/2014/main" id="{312864F5-8599-D4F1-EAD2-D3DDA4A422E0}"/>
                </a:ext>
              </a:extLst>
            </p:cNvPr>
            <p:cNvSpPr/>
            <p:nvPr/>
          </p:nvSpPr>
          <p:spPr>
            <a:xfrm>
              <a:off x="4782063" y="4028306"/>
              <a:ext cx="370703" cy="34361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236F1BC9-AF3B-C4F9-4160-9723652AD41C}"/>
                </a:ext>
              </a:extLst>
            </p:cNvPr>
            <p:cNvCxnSpPr>
              <a:cxnSpLocks/>
            </p:cNvCxnSpPr>
            <p:nvPr/>
          </p:nvCxnSpPr>
          <p:spPr>
            <a:xfrm>
              <a:off x="4960347" y="4388390"/>
              <a:ext cx="0"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5FA239F-5C30-E15A-4E7B-D69A69D3A055}"/>
                </a:ext>
              </a:extLst>
            </p:cNvPr>
            <p:cNvCxnSpPr>
              <a:cxnSpLocks/>
            </p:cNvCxnSpPr>
            <p:nvPr/>
          </p:nvCxnSpPr>
          <p:spPr>
            <a:xfrm flipH="1">
              <a:off x="4658497" y="4932088"/>
              <a:ext cx="301851"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FBF8DBA-736C-7F63-1D2A-C1FF6E4D8052}"/>
                </a:ext>
              </a:extLst>
            </p:cNvPr>
            <p:cNvCxnSpPr>
              <a:cxnSpLocks/>
            </p:cNvCxnSpPr>
            <p:nvPr/>
          </p:nvCxnSpPr>
          <p:spPr>
            <a:xfrm>
              <a:off x="4960347" y="4932088"/>
              <a:ext cx="217134"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AFBF7F2-10FE-D029-55BD-0DE7199101E4}"/>
                </a:ext>
              </a:extLst>
            </p:cNvPr>
            <p:cNvCxnSpPr>
              <a:cxnSpLocks/>
            </p:cNvCxnSpPr>
            <p:nvPr/>
          </p:nvCxnSpPr>
          <p:spPr>
            <a:xfrm rot="5400000">
              <a:off x="4982110" y="4380153"/>
              <a:ext cx="0"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E987A92F-F80C-DF6E-D80D-28C40E5CD237}"/>
              </a:ext>
            </a:extLst>
          </p:cNvPr>
          <p:cNvGrpSpPr/>
          <p:nvPr/>
        </p:nvGrpSpPr>
        <p:grpSpPr>
          <a:xfrm>
            <a:off x="5879942" y="15454"/>
            <a:ext cx="378108" cy="828100"/>
            <a:chOff x="4658497" y="4028306"/>
            <a:chExt cx="595462" cy="1447480"/>
          </a:xfrm>
        </p:grpSpPr>
        <p:sp>
          <p:nvSpPr>
            <p:cNvPr id="23" name="Oval 22">
              <a:extLst>
                <a:ext uri="{FF2B5EF4-FFF2-40B4-BE49-F238E27FC236}">
                  <a16:creationId xmlns:a16="http://schemas.microsoft.com/office/drawing/2014/main" id="{CF458B2F-EDC6-B9F2-95AE-D54BA5F9C469}"/>
                </a:ext>
              </a:extLst>
            </p:cNvPr>
            <p:cNvSpPr/>
            <p:nvPr/>
          </p:nvSpPr>
          <p:spPr>
            <a:xfrm>
              <a:off x="4782063" y="4028306"/>
              <a:ext cx="370703" cy="34361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0B69666C-E25B-C58B-CF22-5B7E20BFF5F2}"/>
                </a:ext>
              </a:extLst>
            </p:cNvPr>
            <p:cNvCxnSpPr>
              <a:cxnSpLocks/>
            </p:cNvCxnSpPr>
            <p:nvPr/>
          </p:nvCxnSpPr>
          <p:spPr>
            <a:xfrm>
              <a:off x="4960347" y="4388390"/>
              <a:ext cx="0"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01C68CE-1D34-EF28-FA61-8722B1691553}"/>
                </a:ext>
              </a:extLst>
            </p:cNvPr>
            <p:cNvCxnSpPr>
              <a:cxnSpLocks/>
            </p:cNvCxnSpPr>
            <p:nvPr/>
          </p:nvCxnSpPr>
          <p:spPr>
            <a:xfrm flipH="1">
              <a:off x="4658497" y="4932088"/>
              <a:ext cx="301851"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A7BA603-3E05-90C0-E2F1-A2ED9FC50457}"/>
                </a:ext>
              </a:extLst>
            </p:cNvPr>
            <p:cNvCxnSpPr>
              <a:cxnSpLocks/>
            </p:cNvCxnSpPr>
            <p:nvPr/>
          </p:nvCxnSpPr>
          <p:spPr>
            <a:xfrm>
              <a:off x="4960347" y="4932088"/>
              <a:ext cx="217134"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3078330-36FC-B1E8-EEE3-1E920174FC47}"/>
                </a:ext>
              </a:extLst>
            </p:cNvPr>
            <p:cNvCxnSpPr>
              <a:cxnSpLocks/>
            </p:cNvCxnSpPr>
            <p:nvPr/>
          </p:nvCxnSpPr>
          <p:spPr>
            <a:xfrm rot="5400000">
              <a:off x="4982110" y="4380153"/>
              <a:ext cx="0"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Box 27">
            <a:extLst>
              <a:ext uri="{FF2B5EF4-FFF2-40B4-BE49-F238E27FC236}">
                <a16:creationId xmlns:a16="http://schemas.microsoft.com/office/drawing/2014/main" id="{CE848098-304B-6ACA-2130-C0F70889CCCB}"/>
              </a:ext>
            </a:extLst>
          </p:cNvPr>
          <p:cNvSpPr txBox="1"/>
          <p:nvPr/>
        </p:nvSpPr>
        <p:spPr>
          <a:xfrm>
            <a:off x="4096623" y="945608"/>
            <a:ext cx="3998754" cy="923330"/>
          </a:xfrm>
          <a:prstGeom prst="rect">
            <a:avLst/>
          </a:prstGeom>
          <a:noFill/>
          <a:ln w="25400">
            <a:solidFill>
              <a:schemeClr val="accent1">
                <a:shade val="15000"/>
              </a:schemeClr>
            </a:solidFill>
          </a:ln>
        </p:spPr>
        <p:txBody>
          <a:bodyPr wrap="square" rtlCol="0">
            <a:spAutoFit/>
          </a:bodyPr>
          <a:lstStyle/>
          <a:p>
            <a:endParaRPr lang="en-US" dirty="0"/>
          </a:p>
          <a:p>
            <a:pPr algn="ctr"/>
            <a:endParaRPr lang="en-US" dirty="0"/>
          </a:p>
          <a:p>
            <a:pPr algn="ctr"/>
            <a:endParaRPr lang="en-US" dirty="0"/>
          </a:p>
        </p:txBody>
      </p:sp>
      <p:sp>
        <p:nvSpPr>
          <p:cNvPr id="30" name="TextBox 29">
            <a:extLst>
              <a:ext uri="{FF2B5EF4-FFF2-40B4-BE49-F238E27FC236}">
                <a16:creationId xmlns:a16="http://schemas.microsoft.com/office/drawing/2014/main" id="{AC2FA637-E79E-0781-D016-E6CD88AD1BE3}"/>
              </a:ext>
            </a:extLst>
          </p:cNvPr>
          <p:cNvSpPr txBox="1"/>
          <p:nvPr/>
        </p:nvSpPr>
        <p:spPr>
          <a:xfrm>
            <a:off x="4439192" y="277677"/>
            <a:ext cx="1416770" cy="369332"/>
          </a:xfrm>
          <a:prstGeom prst="rect">
            <a:avLst/>
          </a:prstGeom>
          <a:noFill/>
          <a:ln w="25400">
            <a:noFill/>
          </a:ln>
        </p:spPr>
        <p:txBody>
          <a:bodyPr wrap="square" rtlCol="0">
            <a:spAutoFit/>
          </a:bodyPr>
          <a:lstStyle/>
          <a:p>
            <a:pPr algn="r"/>
            <a:r>
              <a:rPr lang="en-US" dirty="0"/>
              <a:t>Police officer</a:t>
            </a:r>
          </a:p>
        </p:txBody>
      </p:sp>
      <p:sp>
        <p:nvSpPr>
          <p:cNvPr id="31" name="TextBox 30">
            <a:extLst>
              <a:ext uri="{FF2B5EF4-FFF2-40B4-BE49-F238E27FC236}">
                <a16:creationId xmlns:a16="http://schemas.microsoft.com/office/drawing/2014/main" id="{1D126B33-C62C-ECD2-C856-3496737754B9}"/>
              </a:ext>
            </a:extLst>
          </p:cNvPr>
          <p:cNvSpPr txBox="1"/>
          <p:nvPr/>
        </p:nvSpPr>
        <p:spPr>
          <a:xfrm>
            <a:off x="4320373" y="5879532"/>
            <a:ext cx="1513268" cy="369332"/>
          </a:xfrm>
          <a:prstGeom prst="rect">
            <a:avLst/>
          </a:prstGeom>
          <a:noFill/>
          <a:ln w="25400">
            <a:noFill/>
          </a:ln>
        </p:spPr>
        <p:txBody>
          <a:bodyPr wrap="square" rtlCol="0">
            <a:spAutoFit/>
          </a:bodyPr>
          <a:lstStyle/>
          <a:p>
            <a:pPr algn="r"/>
            <a:r>
              <a:rPr lang="en-US" dirty="0"/>
              <a:t>Driver</a:t>
            </a:r>
          </a:p>
        </p:txBody>
      </p:sp>
      <p:sp>
        <p:nvSpPr>
          <p:cNvPr id="37" name="TextBox 36">
            <a:extLst>
              <a:ext uri="{FF2B5EF4-FFF2-40B4-BE49-F238E27FC236}">
                <a16:creationId xmlns:a16="http://schemas.microsoft.com/office/drawing/2014/main" id="{BA9F72F4-7860-A7D8-89C4-DCE1120B39D5}"/>
              </a:ext>
            </a:extLst>
          </p:cNvPr>
          <p:cNvSpPr txBox="1"/>
          <p:nvPr/>
        </p:nvSpPr>
        <p:spPr>
          <a:xfrm>
            <a:off x="6338762" y="1080918"/>
            <a:ext cx="920308" cy="646331"/>
          </a:xfrm>
          <a:prstGeom prst="rect">
            <a:avLst/>
          </a:prstGeom>
          <a:noFill/>
          <a:ln w="25400">
            <a:solidFill>
              <a:schemeClr val="accent1">
                <a:shade val="15000"/>
              </a:schemeClr>
            </a:solidFill>
          </a:ln>
        </p:spPr>
        <p:txBody>
          <a:bodyPr wrap="square" rtlCol="0">
            <a:spAutoFit/>
          </a:bodyPr>
          <a:lstStyle/>
          <a:p>
            <a:pPr algn="ctr">
              <a:spcAft>
                <a:spcPts val="600"/>
              </a:spcAft>
            </a:pPr>
            <a:r>
              <a:rPr lang="en-US" dirty="0"/>
              <a:t>Polling script</a:t>
            </a:r>
          </a:p>
        </p:txBody>
      </p:sp>
      <p:sp>
        <p:nvSpPr>
          <p:cNvPr id="38" name="TextBox 37">
            <a:extLst>
              <a:ext uri="{FF2B5EF4-FFF2-40B4-BE49-F238E27FC236}">
                <a16:creationId xmlns:a16="http://schemas.microsoft.com/office/drawing/2014/main" id="{C02ADCE3-DD11-CB51-6764-90630BA0BC0D}"/>
              </a:ext>
            </a:extLst>
          </p:cNvPr>
          <p:cNvSpPr txBox="1"/>
          <p:nvPr/>
        </p:nvSpPr>
        <p:spPr>
          <a:xfrm>
            <a:off x="4962435" y="1072532"/>
            <a:ext cx="920308" cy="646331"/>
          </a:xfrm>
          <a:prstGeom prst="rect">
            <a:avLst/>
          </a:prstGeom>
          <a:noFill/>
          <a:ln w="25400">
            <a:solidFill>
              <a:schemeClr val="accent1">
                <a:shade val="15000"/>
              </a:schemeClr>
            </a:solidFill>
          </a:ln>
        </p:spPr>
        <p:txBody>
          <a:bodyPr wrap="square" rtlCol="0">
            <a:spAutoFit/>
          </a:bodyPr>
          <a:lstStyle/>
          <a:p>
            <a:pPr algn="ctr">
              <a:spcAft>
                <a:spcPts val="600"/>
              </a:spcAft>
            </a:pPr>
            <a:r>
              <a:rPr lang="en-US" dirty="0"/>
              <a:t>QR code</a:t>
            </a:r>
          </a:p>
        </p:txBody>
      </p:sp>
      <p:sp>
        <p:nvSpPr>
          <p:cNvPr id="21" name="TextBox 20">
            <a:extLst>
              <a:ext uri="{FF2B5EF4-FFF2-40B4-BE49-F238E27FC236}">
                <a16:creationId xmlns:a16="http://schemas.microsoft.com/office/drawing/2014/main" id="{15CF8E7B-ACDD-4BAE-A242-B8EAD8368F3D}"/>
              </a:ext>
            </a:extLst>
          </p:cNvPr>
          <p:cNvSpPr txBox="1"/>
          <p:nvPr/>
        </p:nvSpPr>
        <p:spPr>
          <a:xfrm>
            <a:off x="5774945" y="2291010"/>
            <a:ext cx="2170875" cy="923330"/>
          </a:xfrm>
          <a:prstGeom prst="rect">
            <a:avLst/>
          </a:prstGeom>
          <a:noFill/>
          <a:ln w="25400">
            <a:solidFill>
              <a:schemeClr val="accent1">
                <a:shade val="15000"/>
              </a:schemeClr>
            </a:solidFill>
          </a:ln>
        </p:spPr>
        <p:txBody>
          <a:bodyPr wrap="square" rtlCol="0">
            <a:spAutoFit/>
          </a:bodyPr>
          <a:lstStyle/>
          <a:p>
            <a:pPr algn="ctr"/>
            <a:r>
              <a:rPr lang="en-US" dirty="0"/>
              <a:t>Consent page</a:t>
            </a:r>
          </a:p>
          <a:p>
            <a:pPr algn="ctr"/>
            <a:endParaRPr lang="en-US" dirty="0"/>
          </a:p>
          <a:p>
            <a:pPr algn="ctr"/>
            <a:endParaRPr lang="en-US" dirty="0"/>
          </a:p>
        </p:txBody>
      </p:sp>
      <p:cxnSp>
        <p:nvCxnSpPr>
          <p:cNvPr id="16" name="Straight Arrow Connector 15">
            <a:extLst>
              <a:ext uri="{FF2B5EF4-FFF2-40B4-BE49-F238E27FC236}">
                <a16:creationId xmlns:a16="http://schemas.microsoft.com/office/drawing/2014/main" id="{5C99324C-6236-54CA-0224-66F3CB0C72EE}"/>
              </a:ext>
            </a:extLst>
          </p:cNvPr>
          <p:cNvCxnSpPr>
            <a:cxnSpLocks/>
          </p:cNvCxnSpPr>
          <p:nvPr/>
        </p:nvCxnSpPr>
        <p:spPr>
          <a:xfrm flipV="1">
            <a:off x="5276193" y="3007432"/>
            <a:ext cx="819807" cy="1072207"/>
          </a:xfrm>
          <a:prstGeom prst="straightConnector1">
            <a:avLst/>
          </a:prstGeom>
          <a:ln w="6350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FF8E3BA-0713-CBB1-CD0F-E4DC7105D6D2}"/>
              </a:ext>
            </a:extLst>
          </p:cNvPr>
          <p:cNvSpPr txBox="1"/>
          <p:nvPr/>
        </p:nvSpPr>
        <p:spPr>
          <a:xfrm>
            <a:off x="5815173" y="3438138"/>
            <a:ext cx="2667855" cy="1938992"/>
          </a:xfrm>
          <a:prstGeom prst="rect">
            <a:avLst/>
          </a:prstGeom>
          <a:solidFill>
            <a:schemeClr val="bg1"/>
          </a:solidFill>
        </p:spPr>
        <p:txBody>
          <a:bodyPr wrap="square" rtlCol="0">
            <a:spAutoFit/>
          </a:bodyPr>
          <a:lstStyle/>
          <a:p>
            <a:r>
              <a:rPr lang="en-US" sz="2000" dirty="0">
                <a:solidFill>
                  <a:srgbClr val="FF0000"/>
                </a:solidFill>
              </a:rPr>
              <a:t>The consent page uses the private key to compute a signature on the challenge and the callback endpoint</a:t>
            </a:r>
          </a:p>
          <a:p>
            <a:endParaRPr lang="en-US" sz="2000" dirty="0">
              <a:solidFill>
                <a:srgbClr val="FF0000"/>
              </a:solidFill>
            </a:endParaRPr>
          </a:p>
        </p:txBody>
      </p:sp>
    </p:spTree>
    <p:extLst>
      <p:ext uri="{BB962C8B-B14F-4D97-AF65-F5344CB8AC3E}">
        <p14:creationId xmlns:p14="http://schemas.microsoft.com/office/powerpoint/2010/main" val="2524034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C8D3F7-98AA-73DA-9D15-797595E8DCF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1AF497D-65FC-12CC-368F-93CD433814DC}"/>
              </a:ext>
            </a:extLst>
          </p:cNvPr>
          <p:cNvSpPr txBox="1"/>
          <p:nvPr/>
        </p:nvSpPr>
        <p:spPr>
          <a:xfrm>
            <a:off x="4096623" y="2160357"/>
            <a:ext cx="3998754" cy="3416320"/>
          </a:xfrm>
          <a:prstGeom prst="rect">
            <a:avLst/>
          </a:prstGeom>
          <a:noFill/>
          <a:ln w="25400">
            <a:solidFill>
              <a:schemeClr val="accent1">
                <a:shade val="15000"/>
              </a:schemeClr>
            </a:solidFill>
          </a:ln>
        </p:spPr>
        <p:txBody>
          <a:bodyPr wrap="square" rtlCol="0">
            <a:spAutoFit/>
          </a:bodyP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3" name="TextBox 2">
            <a:extLst>
              <a:ext uri="{FF2B5EF4-FFF2-40B4-BE49-F238E27FC236}">
                <a16:creationId xmlns:a16="http://schemas.microsoft.com/office/drawing/2014/main" id="{4F7F0F76-9E18-5883-73B8-AC0CCE59E2FA}"/>
              </a:ext>
            </a:extLst>
          </p:cNvPr>
          <p:cNvSpPr txBox="1"/>
          <p:nvPr/>
        </p:nvSpPr>
        <p:spPr>
          <a:xfrm>
            <a:off x="4261027" y="2350646"/>
            <a:ext cx="1285191" cy="646331"/>
          </a:xfrm>
          <a:prstGeom prst="rect">
            <a:avLst/>
          </a:prstGeom>
          <a:noFill/>
          <a:ln w="25400">
            <a:solidFill>
              <a:schemeClr val="accent1">
                <a:shade val="15000"/>
              </a:schemeClr>
            </a:solidFill>
          </a:ln>
        </p:spPr>
        <p:txBody>
          <a:bodyPr wrap="square" rtlCol="0">
            <a:spAutoFit/>
          </a:bodyPr>
          <a:lstStyle/>
          <a:p>
            <a:pPr algn="ctr"/>
            <a:r>
              <a:rPr lang="en-US" dirty="0"/>
              <a:t>Service</a:t>
            </a:r>
          </a:p>
          <a:p>
            <a:pPr algn="ctr"/>
            <a:r>
              <a:rPr lang="en-US" dirty="0"/>
              <a:t>worker</a:t>
            </a:r>
          </a:p>
        </p:txBody>
      </p:sp>
      <p:sp>
        <p:nvSpPr>
          <p:cNvPr id="4" name="TextBox 3">
            <a:extLst>
              <a:ext uri="{FF2B5EF4-FFF2-40B4-BE49-F238E27FC236}">
                <a16:creationId xmlns:a16="http://schemas.microsoft.com/office/drawing/2014/main" id="{C53F8C88-2603-D628-B960-2D8507B7D53E}"/>
              </a:ext>
            </a:extLst>
          </p:cNvPr>
          <p:cNvSpPr txBox="1"/>
          <p:nvPr/>
        </p:nvSpPr>
        <p:spPr>
          <a:xfrm>
            <a:off x="4261027" y="3328465"/>
            <a:ext cx="3684793" cy="2031325"/>
          </a:xfrm>
          <a:prstGeom prst="rect">
            <a:avLst/>
          </a:prstGeom>
          <a:noFill/>
          <a:ln w="25400">
            <a:solidFill>
              <a:schemeClr val="accent1">
                <a:shade val="15000"/>
              </a:schemeClr>
            </a:solidFill>
          </a:ln>
        </p:spPr>
        <p:txBody>
          <a:bodyPr wrap="square" rtlCol="0">
            <a:spAutoFit/>
          </a:bodyPr>
          <a:lstStyle/>
          <a:p>
            <a:pPr algn="ctr"/>
            <a:r>
              <a:rPr lang="en-US" dirty="0" err="1"/>
              <a:t>localStorage</a:t>
            </a: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5" name="TextBox 4">
            <a:extLst>
              <a:ext uri="{FF2B5EF4-FFF2-40B4-BE49-F238E27FC236}">
                <a16:creationId xmlns:a16="http://schemas.microsoft.com/office/drawing/2014/main" id="{9A20353A-F3E7-1B4F-C2A3-799F25B44038}"/>
              </a:ext>
            </a:extLst>
          </p:cNvPr>
          <p:cNvSpPr txBox="1"/>
          <p:nvPr/>
        </p:nvSpPr>
        <p:spPr>
          <a:xfrm>
            <a:off x="5663844" y="3793610"/>
            <a:ext cx="2180896" cy="646331"/>
          </a:xfrm>
          <a:prstGeom prst="rect">
            <a:avLst/>
          </a:prstGeom>
          <a:noFill/>
          <a:ln w="25400">
            <a:solidFill>
              <a:schemeClr val="accent1">
                <a:shade val="15000"/>
              </a:schemeClr>
            </a:solidFill>
          </a:ln>
        </p:spPr>
        <p:txBody>
          <a:bodyPr wrap="square" rtlCol="0">
            <a:spAutoFit/>
          </a:bodyPr>
          <a:lstStyle/>
          <a:p>
            <a:pPr algn="ctr"/>
            <a:r>
              <a:rPr lang="en-US" dirty="0"/>
              <a:t>Full disclosure</a:t>
            </a:r>
          </a:p>
          <a:p>
            <a:pPr algn="ctr"/>
            <a:r>
              <a:rPr lang="en-US" dirty="0"/>
              <a:t>JSON certificate</a:t>
            </a:r>
          </a:p>
        </p:txBody>
      </p:sp>
      <p:sp>
        <p:nvSpPr>
          <p:cNvPr id="6" name="TextBox 5">
            <a:extLst>
              <a:ext uri="{FF2B5EF4-FFF2-40B4-BE49-F238E27FC236}">
                <a16:creationId xmlns:a16="http://schemas.microsoft.com/office/drawing/2014/main" id="{43EC5265-C630-E9DD-8836-B67615C37DA7}"/>
              </a:ext>
            </a:extLst>
          </p:cNvPr>
          <p:cNvSpPr txBox="1"/>
          <p:nvPr/>
        </p:nvSpPr>
        <p:spPr>
          <a:xfrm>
            <a:off x="5663844" y="4595075"/>
            <a:ext cx="2180896" cy="646331"/>
          </a:xfrm>
          <a:prstGeom prst="rect">
            <a:avLst/>
          </a:prstGeom>
          <a:noFill/>
          <a:ln w="25400">
            <a:solidFill>
              <a:schemeClr val="accent1">
                <a:shade val="15000"/>
              </a:schemeClr>
            </a:solidFill>
          </a:ln>
        </p:spPr>
        <p:txBody>
          <a:bodyPr wrap="square" rtlCol="0">
            <a:spAutoFit/>
          </a:bodyPr>
          <a:lstStyle/>
          <a:p>
            <a:pPr algn="ctr"/>
            <a:r>
              <a:rPr lang="en-US" dirty="0"/>
              <a:t>Selective disclosure</a:t>
            </a:r>
          </a:p>
          <a:p>
            <a:pPr algn="ctr"/>
            <a:r>
              <a:rPr lang="en-US" dirty="0"/>
              <a:t>JSON certificate</a:t>
            </a:r>
          </a:p>
        </p:txBody>
      </p:sp>
      <p:sp>
        <p:nvSpPr>
          <p:cNvPr id="7" name="TextBox 6">
            <a:extLst>
              <a:ext uri="{FF2B5EF4-FFF2-40B4-BE49-F238E27FC236}">
                <a16:creationId xmlns:a16="http://schemas.microsoft.com/office/drawing/2014/main" id="{2DA1B53F-F01C-6277-0A6A-7AE5EEBBA7D1}"/>
              </a:ext>
            </a:extLst>
          </p:cNvPr>
          <p:cNvSpPr txBox="1"/>
          <p:nvPr/>
        </p:nvSpPr>
        <p:spPr>
          <a:xfrm>
            <a:off x="4378653" y="3917585"/>
            <a:ext cx="1167565" cy="1200329"/>
          </a:xfrm>
          <a:prstGeom prst="rect">
            <a:avLst/>
          </a:prstGeom>
          <a:noFill/>
          <a:ln w="25400">
            <a:solidFill>
              <a:schemeClr val="accent1">
                <a:shade val="15000"/>
              </a:schemeClr>
            </a:solidFill>
          </a:ln>
        </p:spPr>
        <p:txBody>
          <a:bodyPr wrap="square" rtlCol="0">
            <a:spAutoFit/>
          </a:bodyPr>
          <a:lstStyle/>
          <a:p>
            <a:pPr algn="ctr"/>
            <a:r>
              <a:rPr lang="en-US" dirty="0"/>
              <a:t>Private key</a:t>
            </a:r>
          </a:p>
          <a:p>
            <a:pPr algn="ctr"/>
            <a:endParaRPr lang="en-US" dirty="0"/>
          </a:p>
          <a:p>
            <a:pPr algn="ctr"/>
            <a:endParaRPr lang="en-US" dirty="0"/>
          </a:p>
        </p:txBody>
      </p:sp>
      <p:sp>
        <p:nvSpPr>
          <p:cNvPr id="10" name="TextBox 9">
            <a:extLst>
              <a:ext uri="{FF2B5EF4-FFF2-40B4-BE49-F238E27FC236}">
                <a16:creationId xmlns:a16="http://schemas.microsoft.com/office/drawing/2014/main" id="{8419E165-05A8-73A8-305B-A2B64F57BA51}"/>
              </a:ext>
            </a:extLst>
          </p:cNvPr>
          <p:cNvSpPr txBox="1"/>
          <p:nvPr/>
        </p:nvSpPr>
        <p:spPr>
          <a:xfrm>
            <a:off x="8978676" y="1338550"/>
            <a:ext cx="2351473" cy="4247317"/>
          </a:xfrm>
          <a:prstGeom prst="rect">
            <a:avLst/>
          </a:prstGeom>
          <a:noFill/>
          <a:ln w="25400">
            <a:solidFill>
              <a:schemeClr val="accent1">
                <a:shade val="15000"/>
              </a:schemeClr>
            </a:solidFill>
          </a:ln>
        </p:spPr>
        <p:txBody>
          <a:bodyPr wrap="square" rtlCol="0">
            <a:spAutoFit/>
          </a:bodyPr>
          <a:lstStyle/>
          <a:p>
            <a:pPr algn="ctr"/>
            <a:r>
              <a:rPr lang="en-US" dirty="0"/>
              <a:t>Relying party:</a:t>
            </a:r>
          </a:p>
          <a:p>
            <a:pPr algn="ctr"/>
            <a:r>
              <a:rPr lang="en-US" dirty="0"/>
              <a:t>server supporting the fleet of patrol cars</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11" name="TextBox 10">
            <a:extLst>
              <a:ext uri="{FF2B5EF4-FFF2-40B4-BE49-F238E27FC236}">
                <a16:creationId xmlns:a16="http://schemas.microsoft.com/office/drawing/2014/main" id="{3B2A6F49-5160-AF9A-A702-612BE6DCE214}"/>
              </a:ext>
            </a:extLst>
          </p:cNvPr>
          <p:cNvSpPr txBox="1"/>
          <p:nvPr/>
        </p:nvSpPr>
        <p:spPr>
          <a:xfrm>
            <a:off x="873827" y="1338550"/>
            <a:ext cx="2351473" cy="4247317"/>
          </a:xfrm>
          <a:prstGeom prst="rect">
            <a:avLst/>
          </a:prstGeom>
          <a:noFill/>
          <a:ln w="25400">
            <a:solidFill>
              <a:schemeClr val="accent1">
                <a:shade val="15000"/>
              </a:schemeClr>
            </a:solidFill>
            <a:prstDash val="dash"/>
          </a:ln>
        </p:spPr>
        <p:txBody>
          <a:bodyPr wrap="square" rtlCol="0">
            <a:spAutoFit/>
          </a:bodyPr>
          <a:lstStyle/>
          <a:p>
            <a:pPr algn="ctr"/>
            <a:r>
              <a:rPr lang="en-US" dirty="0"/>
              <a:t>Credential issuer:</a:t>
            </a:r>
          </a:p>
          <a:p>
            <a:pPr algn="ctr"/>
            <a:r>
              <a:rPr lang="en-US" dirty="0"/>
              <a:t>the edge server of the RSTA data center</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grpSp>
        <p:nvGrpSpPr>
          <p:cNvPr id="8" name="Group 7">
            <a:extLst>
              <a:ext uri="{FF2B5EF4-FFF2-40B4-BE49-F238E27FC236}">
                <a16:creationId xmlns:a16="http://schemas.microsoft.com/office/drawing/2014/main" id="{F31B234F-3BC3-8B9B-9666-C30CF3EFE92B}"/>
              </a:ext>
            </a:extLst>
          </p:cNvPr>
          <p:cNvGrpSpPr/>
          <p:nvPr/>
        </p:nvGrpSpPr>
        <p:grpSpPr>
          <a:xfrm>
            <a:off x="5833642" y="5628164"/>
            <a:ext cx="393538" cy="950216"/>
            <a:chOff x="4658497" y="4028306"/>
            <a:chExt cx="595462" cy="1447480"/>
          </a:xfrm>
        </p:grpSpPr>
        <p:sp>
          <p:nvSpPr>
            <p:cNvPr id="9" name="Oval 8">
              <a:extLst>
                <a:ext uri="{FF2B5EF4-FFF2-40B4-BE49-F238E27FC236}">
                  <a16:creationId xmlns:a16="http://schemas.microsoft.com/office/drawing/2014/main" id="{348BA73E-AFDB-1E0B-2F1F-AD8376D04770}"/>
                </a:ext>
              </a:extLst>
            </p:cNvPr>
            <p:cNvSpPr/>
            <p:nvPr/>
          </p:nvSpPr>
          <p:spPr>
            <a:xfrm>
              <a:off x="4782063" y="4028306"/>
              <a:ext cx="370703" cy="34361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131D30A-2C22-95A6-51DC-30A8CA60F613}"/>
                </a:ext>
              </a:extLst>
            </p:cNvPr>
            <p:cNvCxnSpPr>
              <a:cxnSpLocks/>
            </p:cNvCxnSpPr>
            <p:nvPr/>
          </p:nvCxnSpPr>
          <p:spPr>
            <a:xfrm>
              <a:off x="4960347" y="4388390"/>
              <a:ext cx="0"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B2F8263-E80A-B2C8-F3A0-3721E97C4EF0}"/>
                </a:ext>
              </a:extLst>
            </p:cNvPr>
            <p:cNvCxnSpPr>
              <a:cxnSpLocks/>
            </p:cNvCxnSpPr>
            <p:nvPr/>
          </p:nvCxnSpPr>
          <p:spPr>
            <a:xfrm flipH="1">
              <a:off x="4658497" y="4932088"/>
              <a:ext cx="301851"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9B5DE4F-E5FF-19FF-17AF-6980147E4775}"/>
                </a:ext>
              </a:extLst>
            </p:cNvPr>
            <p:cNvCxnSpPr>
              <a:cxnSpLocks/>
            </p:cNvCxnSpPr>
            <p:nvPr/>
          </p:nvCxnSpPr>
          <p:spPr>
            <a:xfrm>
              <a:off x="4960347" y="4932088"/>
              <a:ext cx="217134"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DCB852-3721-0FFF-EC3C-25224FFA2927}"/>
                </a:ext>
              </a:extLst>
            </p:cNvPr>
            <p:cNvCxnSpPr>
              <a:cxnSpLocks/>
            </p:cNvCxnSpPr>
            <p:nvPr/>
          </p:nvCxnSpPr>
          <p:spPr>
            <a:xfrm rot="5400000">
              <a:off x="4982110" y="4380153"/>
              <a:ext cx="0"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9FA5CD71-34FA-1126-2152-0B7C8BA834CA}"/>
              </a:ext>
            </a:extLst>
          </p:cNvPr>
          <p:cNvGrpSpPr/>
          <p:nvPr/>
        </p:nvGrpSpPr>
        <p:grpSpPr>
          <a:xfrm>
            <a:off x="5879942" y="15454"/>
            <a:ext cx="378108" cy="828100"/>
            <a:chOff x="4658497" y="4028306"/>
            <a:chExt cx="595462" cy="1447480"/>
          </a:xfrm>
        </p:grpSpPr>
        <p:sp>
          <p:nvSpPr>
            <p:cNvPr id="23" name="Oval 22">
              <a:extLst>
                <a:ext uri="{FF2B5EF4-FFF2-40B4-BE49-F238E27FC236}">
                  <a16:creationId xmlns:a16="http://schemas.microsoft.com/office/drawing/2014/main" id="{7B99F8DC-07F3-BE0B-8272-128EA36659F2}"/>
                </a:ext>
              </a:extLst>
            </p:cNvPr>
            <p:cNvSpPr/>
            <p:nvPr/>
          </p:nvSpPr>
          <p:spPr>
            <a:xfrm>
              <a:off x="4782063" y="4028306"/>
              <a:ext cx="370703" cy="34361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11BBCD4C-2185-6A8A-BF36-B1121C9157E0}"/>
                </a:ext>
              </a:extLst>
            </p:cNvPr>
            <p:cNvCxnSpPr>
              <a:cxnSpLocks/>
            </p:cNvCxnSpPr>
            <p:nvPr/>
          </p:nvCxnSpPr>
          <p:spPr>
            <a:xfrm>
              <a:off x="4960347" y="4388390"/>
              <a:ext cx="0"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30D7A54-A4A2-AB17-0896-C8F52452AC3A}"/>
                </a:ext>
              </a:extLst>
            </p:cNvPr>
            <p:cNvCxnSpPr>
              <a:cxnSpLocks/>
            </p:cNvCxnSpPr>
            <p:nvPr/>
          </p:nvCxnSpPr>
          <p:spPr>
            <a:xfrm flipH="1">
              <a:off x="4658497" y="4932088"/>
              <a:ext cx="301851"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29E958D-1DF3-D3FA-47DD-E57C3CA247B3}"/>
                </a:ext>
              </a:extLst>
            </p:cNvPr>
            <p:cNvCxnSpPr>
              <a:cxnSpLocks/>
            </p:cNvCxnSpPr>
            <p:nvPr/>
          </p:nvCxnSpPr>
          <p:spPr>
            <a:xfrm>
              <a:off x="4960347" y="4932088"/>
              <a:ext cx="217134"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B1AF57E-3E96-883B-C28A-AEACCBD844E0}"/>
                </a:ext>
              </a:extLst>
            </p:cNvPr>
            <p:cNvCxnSpPr>
              <a:cxnSpLocks/>
            </p:cNvCxnSpPr>
            <p:nvPr/>
          </p:nvCxnSpPr>
          <p:spPr>
            <a:xfrm rot="5400000">
              <a:off x="4982110" y="4380153"/>
              <a:ext cx="0"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Box 27">
            <a:extLst>
              <a:ext uri="{FF2B5EF4-FFF2-40B4-BE49-F238E27FC236}">
                <a16:creationId xmlns:a16="http://schemas.microsoft.com/office/drawing/2014/main" id="{606ADEF9-10B0-4D4A-3551-AECD8AA8F647}"/>
              </a:ext>
            </a:extLst>
          </p:cNvPr>
          <p:cNvSpPr txBox="1"/>
          <p:nvPr/>
        </p:nvSpPr>
        <p:spPr>
          <a:xfrm>
            <a:off x="4096623" y="945608"/>
            <a:ext cx="3998754" cy="923330"/>
          </a:xfrm>
          <a:prstGeom prst="rect">
            <a:avLst/>
          </a:prstGeom>
          <a:noFill/>
          <a:ln w="25400">
            <a:solidFill>
              <a:schemeClr val="accent1">
                <a:shade val="15000"/>
              </a:schemeClr>
            </a:solidFill>
          </a:ln>
        </p:spPr>
        <p:txBody>
          <a:bodyPr wrap="square" rtlCol="0">
            <a:spAutoFit/>
          </a:bodyPr>
          <a:lstStyle/>
          <a:p>
            <a:endParaRPr lang="en-US" dirty="0"/>
          </a:p>
          <a:p>
            <a:pPr algn="ctr"/>
            <a:endParaRPr lang="en-US" dirty="0"/>
          </a:p>
          <a:p>
            <a:pPr algn="ctr"/>
            <a:endParaRPr lang="en-US" dirty="0"/>
          </a:p>
        </p:txBody>
      </p:sp>
      <p:sp>
        <p:nvSpPr>
          <p:cNvPr id="30" name="TextBox 29">
            <a:extLst>
              <a:ext uri="{FF2B5EF4-FFF2-40B4-BE49-F238E27FC236}">
                <a16:creationId xmlns:a16="http://schemas.microsoft.com/office/drawing/2014/main" id="{EDF2E098-C4E2-E9FB-7211-19571D42D812}"/>
              </a:ext>
            </a:extLst>
          </p:cNvPr>
          <p:cNvSpPr txBox="1"/>
          <p:nvPr/>
        </p:nvSpPr>
        <p:spPr>
          <a:xfrm>
            <a:off x="4439192" y="277677"/>
            <a:ext cx="1416770" cy="369332"/>
          </a:xfrm>
          <a:prstGeom prst="rect">
            <a:avLst/>
          </a:prstGeom>
          <a:noFill/>
          <a:ln w="25400">
            <a:noFill/>
          </a:ln>
        </p:spPr>
        <p:txBody>
          <a:bodyPr wrap="square" rtlCol="0">
            <a:spAutoFit/>
          </a:bodyPr>
          <a:lstStyle/>
          <a:p>
            <a:pPr algn="r"/>
            <a:r>
              <a:rPr lang="en-US" dirty="0"/>
              <a:t>Police officer</a:t>
            </a:r>
          </a:p>
        </p:txBody>
      </p:sp>
      <p:sp>
        <p:nvSpPr>
          <p:cNvPr id="31" name="TextBox 30">
            <a:extLst>
              <a:ext uri="{FF2B5EF4-FFF2-40B4-BE49-F238E27FC236}">
                <a16:creationId xmlns:a16="http://schemas.microsoft.com/office/drawing/2014/main" id="{B987E8D1-9F79-AEFC-3F9F-E7A0E322E4A6}"/>
              </a:ext>
            </a:extLst>
          </p:cNvPr>
          <p:cNvSpPr txBox="1"/>
          <p:nvPr/>
        </p:nvSpPr>
        <p:spPr>
          <a:xfrm>
            <a:off x="4320373" y="5879532"/>
            <a:ext cx="1513268" cy="369332"/>
          </a:xfrm>
          <a:prstGeom prst="rect">
            <a:avLst/>
          </a:prstGeom>
          <a:noFill/>
          <a:ln w="25400">
            <a:noFill/>
          </a:ln>
        </p:spPr>
        <p:txBody>
          <a:bodyPr wrap="square" rtlCol="0">
            <a:spAutoFit/>
          </a:bodyPr>
          <a:lstStyle/>
          <a:p>
            <a:pPr algn="r"/>
            <a:r>
              <a:rPr lang="en-US" dirty="0"/>
              <a:t>Driver</a:t>
            </a:r>
          </a:p>
        </p:txBody>
      </p:sp>
      <p:sp>
        <p:nvSpPr>
          <p:cNvPr id="37" name="TextBox 36">
            <a:extLst>
              <a:ext uri="{FF2B5EF4-FFF2-40B4-BE49-F238E27FC236}">
                <a16:creationId xmlns:a16="http://schemas.microsoft.com/office/drawing/2014/main" id="{39DA3878-FC7E-5DE9-3C09-10B32E521848}"/>
              </a:ext>
            </a:extLst>
          </p:cNvPr>
          <p:cNvSpPr txBox="1"/>
          <p:nvPr/>
        </p:nvSpPr>
        <p:spPr>
          <a:xfrm>
            <a:off x="6338762" y="1080918"/>
            <a:ext cx="920308" cy="646331"/>
          </a:xfrm>
          <a:prstGeom prst="rect">
            <a:avLst/>
          </a:prstGeom>
          <a:noFill/>
          <a:ln w="25400">
            <a:solidFill>
              <a:schemeClr val="accent1">
                <a:shade val="15000"/>
              </a:schemeClr>
            </a:solidFill>
          </a:ln>
        </p:spPr>
        <p:txBody>
          <a:bodyPr wrap="square" rtlCol="0">
            <a:spAutoFit/>
          </a:bodyPr>
          <a:lstStyle/>
          <a:p>
            <a:pPr algn="ctr">
              <a:spcAft>
                <a:spcPts val="600"/>
              </a:spcAft>
            </a:pPr>
            <a:r>
              <a:rPr lang="en-US" dirty="0"/>
              <a:t>Polling script</a:t>
            </a:r>
          </a:p>
        </p:txBody>
      </p:sp>
      <p:sp>
        <p:nvSpPr>
          <p:cNvPr id="38" name="TextBox 37">
            <a:extLst>
              <a:ext uri="{FF2B5EF4-FFF2-40B4-BE49-F238E27FC236}">
                <a16:creationId xmlns:a16="http://schemas.microsoft.com/office/drawing/2014/main" id="{856ADD1C-5786-AC34-0BDE-9FAA4C581CF0}"/>
              </a:ext>
            </a:extLst>
          </p:cNvPr>
          <p:cNvSpPr txBox="1"/>
          <p:nvPr/>
        </p:nvSpPr>
        <p:spPr>
          <a:xfrm>
            <a:off x="4962435" y="1072532"/>
            <a:ext cx="920308" cy="646331"/>
          </a:xfrm>
          <a:prstGeom prst="rect">
            <a:avLst/>
          </a:prstGeom>
          <a:noFill/>
          <a:ln w="25400">
            <a:solidFill>
              <a:schemeClr val="accent1">
                <a:shade val="15000"/>
              </a:schemeClr>
            </a:solidFill>
          </a:ln>
        </p:spPr>
        <p:txBody>
          <a:bodyPr wrap="square" rtlCol="0">
            <a:spAutoFit/>
          </a:bodyPr>
          <a:lstStyle/>
          <a:p>
            <a:pPr algn="ctr">
              <a:spcAft>
                <a:spcPts val="600"/>
              </a:spcAft>
            </a:pPr>
            <a:r>
              <a:rPr lang="en-US" dirty="0"/>
              <a:t>QR code</a:t>
            </a:r>
          </a:p>
        </p:txBody>
      </p:sp>
      <p:sp>
        <p:nvSpPr>
          <p:cNvPr id="21" name="TextBox 20">
            <a:extLst>
              <a:ext uri="{FF2B5EF4-FFF2-40B4-BE49-F238E27FC236}">
                <a16:creationId xmlns:a16="http://schemas.microsoft.com/office/drawing/2014/main" id="{4FDC2E77-CBB4-E837-CBE0-564D4D0E2BB5}"/>
              </a:ext>
            </a:extLst>
          </p:cNvPr>
          <p:cNvSpPr txBox="1"/>
          <p:nvPr/>
        </p:nvSpPr>
        <p:spPr>
          <a:xfrm>
            <a:off x="5774945" y="2291010"/>
            <a:ext cx="2170875" cy="923330"/>
          </a:xfrm>
          <a:prstGeom prst="rect">
            <a:avLst/>
          </a:prstGeom>
          <a:noFill/>
          <a:ln w="25400">
            <a:solidFill>
              <a:schemeClr val="accent1">
                <a:shade val="15000"/>
              </a:schemeClr>
            </a:solidFill>
          </a:ln>
        </p:spPr>
        <p:txBody>
          <a:bodyPr wrap="square" rtlCol="0">
            <a:spAutoFit/>
          </a:bodyPr>
          <a:lstStyle/>
          <a:p>
            <a:pPr algn="ctr"/>
            <a:r>
              <a:rPr lang="en-US" dirty="0"/>
              <a:t>Consent page</a:t>
            </a:r>
          </a:p>
          <a:p>
            <a:pPr algn="ctr"/>
            <a:endParaRPr lang="en-US" dirty="0"/>
          </a:p>
          <a:p>
            <a:pPr algn="ctr"/>
            <a:endParaRPr lang="en-US" dirty="0"/>
          </a:p>
        </p:txBody>
      </p:sp>
      <p:sp>
        <p:nvSpPr>
          <p:cNvPr id="16" name="TextBox 15">
            <a:extLst>
              <a:ext uri="{FF2B5EF4-FFF2-40B4-BE49-F238E27FC236}">
                <a16:creationId xmlns:a16="http://schemas.microsoft.com/office/drawing/2014/main" id="{AA4A5C22-B4A8-62D9-F841-F35580B355CB}"/>
              </a:ext>
            </a:extLst>
          </p:cNvPr>
          <p:cNvSpPr txBox="1"/>
          <p:nvPr/>
        </p:nvSpPr>
        <p:spPr>
          <a:xfrm>
            <a:off x="6935809" y="2782477"/>
            <a:ext cx="2667855" cy="1631216"/>
          </a:xfrm>
          <a:prstGeom prst="rect">
            <a:avLst/>
          </a:prstGeom>
          <a:solidFill>
            <a:schemeClr val="bg1"/>
          </a:solidFill>
        </p:spPr>
        <p:txBody>
          <a:bodyPr wrap="square" rtlCol="0">
            <a:spAutoFit/>
          </a:bodyPr>
          <a:lstStyle/>
          <a:p>
            <a:r>
              <a:rPr lang="en-US" sz="2000" dirty="0">
                <a:solidFill>
                  <a:srgbClr val="FF0000"/>
                </a:solidFill>
              </a:rPr>
              <a:t>The consent page sends the signature and the session ID to the callback endpoint</a:t>
            </a:r>
          </a:p>
          <a:p>
            <a:endParaRPr lang="en-US" sz="2000" dirty="0">
              <a:solidFill>
                <a:srgbClr val="FF0000"/>
              </a:solidFill>
            </a:endParaRPr>
          </a:p>
        </p:txBody>
      </p:sp>
      <p:cxnSp>
        <p:nvCxnSpPr>
          <p:cNvPr id="17" name="Straight Arrow Connector 16">
            <a:extLst>
              <a:ext uri="{FF2B5EF4-FFF2-40B4-BE49-F238E27FC236}">
                <a16:creationId xmlns:a16="http://schemas.microsoft.com/office/drawing/2014/main" id="{07A2A887-712A-953B-79A3-3177177CC95C}"/>
              </a:ext>
            </a:extLst>
          </p:cNvPr>
          <p:cNvCxnSpPr>
            <a:cxnSpLocks/>
          </p:cNvCxnSpPr>
          <p:nvPr/>
        </p:nvCxnSpPr>
        <p:spPr>
          <a:xfrm>
            <a:off x="7844740" y="2668739"/>
            <a:ext cx="1218237" cy="0"/>
          </a:xfrm>
          <a:prstGeom prst="straightConnector1">
            <a:avLst/>
          </a:prstGeom>
          <a:ln w="63500">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3091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529C56-860F-A3F5-BD53-6CEA5D32881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2F5E6B4-F789-F127-F335-1DA4B5E66333}"/>
              </a:ext>
            </a:extLst>
          </p:cNvPr>
          <p:cNvSpPr txBox="1"/>
          <p:nvPr/>
        </p:nvSpPr>
        <p:spPr>
          <a:xfrm>
            <a:off x="4096623" y="2160357"/>
            <a:ext cx="3998754" cy="3416320"/>
          </a:xfrm>
          <a:prstGeom prst="rect">
            <a:avLst/>
          </a:prstGeom>
          <a:noFill/>
          <a:ln w="25400">
            <a:solidFill>
              <a:schemeClr val="accent1">
                <a:shade val="15000"/>
              </a:schemeClr>
            </a:solidFill>
          </a:ln>
        </p:spPr>
        <p:txBody>
          <a:bodyPr wrap="square" rtlCol="0">
            <a:spAutoFit/>
          </a:bodyP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3" name="TextBox 2">
            <a:extLst>
              <a:ext uri="{FF2B5EF4-FFF2-40B4-BE49-F238E27FC236}">
                <a16:creationId xmlns:a16="http://schemas.microsoft.com/office/drawing/2014/main" id="{F1FEC2D9-DEC8-50A0-DD3E-E27215E57B67}"/>
              </a:ext>
            </a:extLst>
          </p:cNvPr>
          <p:cNvSpPr txBox="1"/>
          <p:nvPr/>
        </p:nvSpPr>
        <p:spPr>
          <a:xfrm>
            <a:off x="4261027" y="2350646"/>
            <a:ext cx="1285191" cy="646331"/>
          </a:xfrm>
          <a:prstGeom prst="rect">
            <a:avLst/>
          </a:prstGeom>
          <a:noFill/>
          <a:ln w="25400">
            <a:solidFill>
              <a:schemeClr val="accent1">
                <a:shade val="15000"/>
              </a:schemeClr>
            </a:solidFill>
          </a:ln>
        </p:spPr>
        <p:txBody>
          <a:bodyPr wrap="square" rtlCol="0">
            <a:spAutoFit/>
          </a:bodyPr>
          <a:lstStyle/>
          <a:p>
            <a:pPr algn="ctr"/>
            <a:r>
              <a:rPr lang="en-US" dirty="0"/>
              <a:t>Service</a:t>
            </a:r>
          </a:p>
          <a:p>
            <a:pPr algn="ctr"/>
            <a:r>
              <a:rPr lang="en-US" dirty="0"/>
              <a:t>worker</a:t>
            </a:r>
          </a:p>
        </p:txBody>
      </p:sp>
      <p:sp>
        <p:nvSpPr>
          <p:cNvPr id="4" name="TextBox 3">
            <a:extLst>
              <a:ext uri="{FF2B5EF4-FFF2-40B4-BE49-F238E27FC236}">
                <a16:creationId xmlns:a16="http://schemas.microsoft.com/office/drawing/2014/main" id="{D480DCED-A916-D9A0-1738-958DFC9CACE1}"/>
              </a:ext>
            </a:extLst>
          </p:cNvPr>
          <p:cNvSpPr txBox="1"/>
          <p:nvPr/>
        </p:nvSpPr>
        <p:spPr>
          <a:xfrm>
            <a:off x="4261027" y="3328465"/>
            <a:ext cx="3684793" cy="2031325"/>
          </a:xfrm>
          <a:prstGeom prst="rect">
            <a:avLst/>
          </a:prstGeom>
          <a:noFill/>
          <a:ln w="25400">
            <a:solidFill>
              <a:schemeClr val="accent1">
                <a:shade val="15000"/>
              </a:schemeClr>
            </a:solidFill>
          </a:ln>
        </p:spPr>
        <p:txBody>
          <a:bodyPr wrap="square" rtlCol="0">
            <a:spAutoFit/>
          </a:bodyPr>
          <a:lstStyle/>
          <a:p>
            <a:pPr algn="ctr"/>
            <a:r>
              <a:rPr lang="en-US" dirty="0" err="1"/>
              <a:t>localStorage</a:t>
            </a: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5" name="TextBox 4">
            <a:extLst>
              <a:ext uri="{FF2B5EF4-FFF2-40B4-BE49-F238E27FC236}">
                <a16:creationId xmlns:a16="http://schemas.microsoft.com/office/drawing/2014/main" id="{465599F2-6A01-FA03-0EE2-07384F773ED1}"/>
              </a:ext>
            </a:extLst>
          </p:cNvPr>
          <p:cNvSpPr txBox="1"/>
          <p:nvPr/>
        </p:nvSpPr>
        <p:spPr>
          <a:xfrm>
            <a:off x="5663844" y="3793610"/>
            <a:ext cx="2180896" cy="646331"/>
          </a:xfrm>
          <a:prstGeom prst="rect">
            <a:avLst/>
          </a:prstGeom>
          <a:noFill/>
          <a:ln w="25400">
            <a:solidFill>
              <a:schemeClr val="accent1">
                <a:shade val="15000"/>
              </a:schemeClr>
            </a:solidFill>
          </a:ln>
        </p:spPr>
        <p:txBody>
          <a:bodyPr wrap="square" rtlCol="0">
            <a:spAutoFit/>
          </a:bodyPr>
          <a:lstStyle/>
          <a:p>
            <a:pPr algn="ctr"/>
            <a:r>
              <a:rPr lang="en-US" dirty="0"/>
              <a:t>Full disclosure</a:t>
            </a:r>
          </a:p>
          <a:p>
            <a:pPr algn="ctr"/>
            <a:r>
              <a:rPr lang="en-US" dirty="0"/>
              <a:t>JSON certificate</a:t>
            </a:r>
          </a:p>
        </p:txBody>
      </p:sp>
      <p:sp>
        <p:nvSpPr>
          <p:cNvPr id="6" name="TextBox 5">
            <a:extLst>
              <a:ext uri="{FF2B5EF4-FFF2-40B4-BE49-F238E27FC236}">
                <a16:creationId xmlns:a16="http://schemas.microsoft.com/office/drawing/2014/main" id="{3C6F5646-5C01-5042-8161-1693BF69DE82}"/>
              </a:ext>
            </a:extLst>
          </p:cNvPr>
          <p:cNvSpPr txBox="1"/>
          <p:nvPr/>
        </p:nvSpPr>
        <p:spPr>
          <a:xfrm>
            <a:off x="5663844" y="4595075"/>
            <a:ext cx="2180896" cy="646331"/>
          </a:xfrm>
          <a:prstGeom prst="rect">
            <a:avLst/>
          </a:prstGeom>
          <a:noFill/>
          <a:ln w="25400">
            <a:solidFill>
              <a:schemeClr val="accent1">
                <a:shade val="15000"/>
              </a:schemeClr>
            </a:solidFill>
          </a:ln>
        </p:spPr>
        <p:txBody>
          <a:bodyPr wrap="square" rtlCol="0">
            <a:spAutoFit/>
          </a:bodyPr>
          <a:lstStyle/>
          <a:p>
            <a:pPr algn="ctr"/>
            <a:r>
              <a:rPr lang="en-US" dirty="0"/>
              <a:t>Selective disclosure</a:t>
            </a:r>
          </a:p>
          <a:p>
            <a:pPr algn="ctr"/>
            <a:r>
              <a:rPr lang="en-US" dirty="0"/>
              <a:t>JSON certificate</a:t>
            </a:r>
          </a:p>
        </p:txBody>
      </p:sp>
      <p:sp>
        <p:nvSpPr>
          <p:cNvPr id="7" name="TextBox 6">
            <a:extLst>
              <a:ext uri="{FF2B5EF4-FFF2-40B4-BE49-F238E27FC236}">
                <a16:creationId xmlns:a16="http://schemas.microsoft.com/office/drawing/2014/main" id="{80EF2A86-1FE4-49F3-7016-C0095D915987}"/>
              </a:ext>
            </a:extLst>
          </p:cNvPr>
          <p:cNvSpPr txBox="1"/>
          <p:nvPr/>
        </p:nvSpPr>
        <p:spPr>
          <a:xfrm>
            <a:off x="4378653" y="3917585"/>
            <a:ext cx="1167565" cy="1200329"/>
          </a:xfrm>
          <a:prstGeom prst="rect">
            <a:avLst/>
          </a:prstGeom>
          <a:noFill/>
          <a:ln w="25400">
            <a:solidFill>
              <a:schemeClr val="accent1">
                <a:shade val="15000"/>
              </a:schemeClr>
            </a:solidFill>
          </a:ln>
        </p:spPr>
        <p:txBody>
          <a:bodyPr wrap="square" rtlCol="0">
            <a:spAutoFit/>
          </a:bodyPr>
          <a:lstStyle/>
          <a:p>
            <a:pPr algn="ctr"/>
            <a:r>
              <a:rPr lang="en-US" dirty="0"/>
              <a:t>Private key</a:t>
            </a:r>
          </a:p>
          <a:p>
            <a:pPr algn="ctr"/>
            <a:endParaRPr lang="en-US" dirty="0"/>
          </a:p>
          <a:p>
            <a:pPr algn="ctr"/>
            <a:endParaRPr lang="en-US" dirty="0"/>
          </a:p>
        </p:txBody>
      </p:sp>
      <p:sp>
        <p:nvSpPr>
          <p:cNvPr id="10" name="TextBox 9">
            <a:extLst>
              <a:ext uri="{FF2B5EF4-FFF2-40B4-BE49-F238E27FC236}">
                <a16:creationId xmlns:a16="http://schemas.microsoft.com/office/drawing/2014/main" id="{ABC2FAAF-CD25-FBB4-72DD-921D3F755D6A}"/>
              </a:ext>
            </a:extLst>
          </p:cNvPr>
          <p:cNvSpPr txBox="1"/>
          <p:nvPr/>
        </p:nvSpPr>
        <p:spPr>
          <a:xfrm>
            <a:off x="8978676" y="1338550"/>
            <a:ext cx="2351473" cy="4247317"/>
          </a:xfrm>
          <a:prstGeom prst="rect">
            <a:avLst/>
          </a:prstGeom>
          <a:noFill/>
          <a:ln w="25400">
            <a:solidFill>
              <a:schemeClr val="accent1">
                <a:shade val="15000"/>
              </a:schemeClr>
            </a:solidFill>
          </a:ln>
        </p:spPr>
        <p:txBody>
          <a:bodyPr wrap="square" rtlCol="0">
            <a:spAutoFit/>
          </a:bodyPr>
          <a:lstStyle/>
          <a:p>
            <a:pPr algn="ctr"/>
            <a:r>
              <a:rPr lang="en-US" dirty="0"/>
              <a:t>Relying party:</a:t>
            </a:r>
          </a:p>
          <a:p>
            <a:pPr algn="ctr"/>
            <a:r>
              <a:rPr lang="en-US" dirty="0"/>
              <a:t>server supporting the fleet of patrol cars</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11" name="TextBox 10">
            <a:extLst>
              <a:ext uri="{FF2B5EF4-FFF2-40B4-BE49-F238E27FC236}">
                <a16:creationId xmlns:a16="http://schemas.microsoft.com/office/drawing/2014/main" id="{28EB4ED9-024E-82E8-7A16-DC97C619F97B}"/>
              </a:ext>
            </a:extLst>
          </p:cNvPr>
          <p:cNvSpPr txBox="1"/>
          <p:nvPr/>
        </p:nvSpPr>
        <p:spPr>
          <a:xfrm>
            <a:off x="873827" y="1338550"/>
            <a:ext cx="2351473" cy="4247317"/>
          </a:xfrm>
          <a:prstGeom prst="rect">
            <a:avLst/>
          </a:prstGeom>
          <a:noFill/>
          <a:ln w="25400">
            <a:solidFill>
              <a:schemeClr val="accent1">
                <a:shade val="15000"/>
              </a:schemeClr>
            </a:solidFill>
            <a:prstDash val="dash"/>
          </a:ln>
        </p:spPr>
        <p:txBody>
          <a:bodyPr wrap="square" rtlCol="0">
            <a:spAutoFit/>
          </a:bodyPr>
          <a:lstStyle/>
          <a:p>
            <a:pPr algn="ctr"/>
            <a:r>
              <a:rPr lang="en-US" dirty="0"/>
              <a:t>Credential issuer:</a:t>
            </a:r>
          </a:p>
          <a:p>
            <a:pPr algn="ctr"/>
            <a:r>
              <a:rPr lang="en-US" dirty="0"/>
              <a:t>the edge server of the RSTA data center</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grpSp>
        <p:nvGrpSpPr>
          <p:cNvPr id="8" name="Group 7">
            <a:extLst>
              <a:ext uri="{FF2B5EF4-FFF2-40B4-BE49-F238E27FC236}">
                <a16:creationId xmlns:a16="http://schemas.microsoft.com/office/drawing/2014/main" id="{C84EC2D4-692E-187B-6A55-A99C4520F78C}"/>
              </a:ext>
            </a:extLst>
          </p:cNvPr>
          <p:cNvGrpSpPr/>
          <p:nvPr/>
        </p:nvGrpSpPr>
        <p:grpSpPr>
          <a:xfrm>
            <a:off x="5833642" y="5628164"/>
            <a:ext cx="393538" cy="950216"/>
            <a:chOff x="4658497" y="4028306"/>
            <a:chExt cx="595462" cy="1447480"/>
          </a:xfrm>
        </p:grpSpPr>
        <p:sp>
          <p:nvSpPr>
            <p:cNvPr id="9" name="Oval 8">
              <a:extLst>
                <a:ext uri="{FF2B5EF4-FFF2-40B4-BE49-F238E27FC236}">
                  <a16:creationId xmlns:a16="http://schemas.microsoft.com/office/drawing/2014/main" id="{E9F84931-98AB-3CCC-9B12-FE83987EA10A}"/>
                </a:ext>
              </a:extLst>
            </p:cNvPr>
            <p:cNvSpPr/>
            <p:nvPr/>
          </p:nvSpPr>
          <p:spPr>
            <a:xfrm>
              <a:off x="4782063" y="4028306"/>
              <a:ext cx="370703" cy="34361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EA3FB64A-C61F-E338-E00A-E97A80FF90AD}"/>
                </a:ext>
              </a:extLst>
            </p:cNvPr>
            <p:cNvCxnSpPr>
              <a:cxnSpLocks/>
            </p:cNvCxnSpPr>
            <p:nvPr/>
          </p:nvCxnSpPr>
          <p:spPr>
            <a:xfrm>
              <a:off x="4960347" y="4388390"/>
              <a:ext cx="0"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0CBAC2D-58E4-3120-7BE0-220ED1B8FD7B}"/>
                </a:ext>
              </a:extLst>
            </p:cNvPr>
            <p:cNvCxnSpPr>
              <a:cxnSpLocks/>
            </p:cNvCxnSpPr>
            <p:nvPr/>
          </p:nvCxnSpPr>
          <p:spPr>
            <a:xfrm flipH="1">
              <a:off x="4658497" y="4932088"/>
              <a:ext cx="301851"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F12716B-7FB1-6CAD-D3ED-A6649B808331}"/>
                </a:ext>
              </a:extLst>
            </p:cNvPr>
            <p:cNvCxnSpPr>
              <a:cxnSpLocks/>
            </p:cNvCxnSpPr>
            <p:nvPr/>
          </p:nvCxnSpPr>
          <p:spPr>
            <a:xfrm>
              <a:off x="4960347" y="4932088"/>
              <a:ext cx="217134"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6C08F62-DA18-0508-CE57-865BE0753602}"/>
                </a:ext>
              </a:extLst>
            </p:cNvPr>
            <p:cNvCxnSpPr>
              <a:cxnSpLocks/>
            </p:cNvCxnSpPr>
            <p:nvPr/>
          </p:nvCxnSpPr>
          <p:spPr>
            <a:xfrm rot="5400000">
              <a:off x="4982110" y="4380153"/>
              <a:ext cx="0"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338EE23B-E46F-6856-9A51-405591207F3F}"/>
              </a:ext>
            </a:extLst>
          </p:cNvPr>
          <p:cNvGrpSpPr/>
          <p:nvPr/>
        </p:nvGrpSpPr>
        <p:grpSpPr>
          <a:xfrm>
            <a:off x="5879942" y="15454"/>
            <a:ext cx="378108" cy="828100"/>
            <a:chOff x="4658497" y="4028306"/>
            <a:chExt cx="595462" cy="1447480"/>
          </a:xfrm>
        </p:grpSpPr>
        <p:sp>
          <p:nvSpPr>
            <p:cNvPr id="23" name="Oval 22">
              <a:extLst>
                <a:ext uri="{FF2B5EF4-FFF2-40B4-BE49-F238E27FC236}">
                  <a16:creationId xmlns:a16="http://schemas.microsoft.com/office/drawing/2014/main" id="{93DE3056-B0D4-5646-60D9-671B88F2BD21}"/>
                </a:ext>
              </a:extLst>
            </p:cNvPr>
            <p:cNvSpPr/>
            <p:nvPr/>
          </p:nvSpPr>
          <p:spPr>
            <a:xfrm>
              <a:off x="4782063" y="4028306"/>
              <a:ext cx="370703" cy="34361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8013F01D-6182-0411-C02B-DC2AD0AF6541}"/>
                </a:ext>
              </a:extLst>
            </p:cNvPr>
            <p:cNvCxnSpPr>
              <a:cxnSpLocks/>
            </p:cNvCxnSpPr>
            <p:nvPr/>
          </p:nvCxnSpPr>
          <p:spPr>
            <a:xfrm>
              <a:off x="4960347" y="4388390"/>
              <a:ext cx="0"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E4DB211-FBC7-7198-C02A-C7149DC10EA7}"/>
                </a:ext>
              </a:extLst>
            </p:cNvPr>
            <p:cNvCxnSpPr>
              <a:cxnSpLocks/>
            </p:cNvCxnSpPr>
            <p:nvPr/>
          </p:nvCxnSpPr>
          <p:spPr>
            <a:xfrm flipH="1">
              <a:off x="4658497" y="4932088"/>
              <a:ext cx="301851"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3D97C58-1D34-4BDC-67AA-32E28548E5DC}"/>
                </a:ext>
              </a:extLst>
            </p:cNvPr>
            <p:cNvCxnSpPr>
              <a:cxnSpLocks/>
            </p:cNvCxnSpPr>
            <p:nvPr/>
          </p:nvCxnSpPr>
          <p:spPr>
            <a:xfrm>
              <a:off x="4960347" y="4932088"/>
              <a:ext cx="217134"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06143CC-7393-6849-E759-20043A91A10D}"/>
                </a:ext>
              </a:extLst>
            </p:cNvPr>
            <p:cNvCxnSpPr>
              <a:cxnSpLocks/>
            </p:cNvCxnSpPr>
            <p:nvPr/>
          </p:nvCxnSpPr>
          <p:spPr>
            <a:xfrm rot="5400000">
              <a:off x="4982110" y="4380153"/>
              <a:ext cx="0"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Box 27">
            <a:extLst>
              <a:ext uri="{FF2B5EF4-FFF2-40B4-BE49-F238E27FC236}">
                <a16:creationId xmlns:a16="http://schemas.microsoft.com/office/drawing/2014/main" id="{3194620B-295C-F270-5B70-670DFAEFE820}"/>
              </a:ext>
            </a:extLst>
          </p:cNvPr>
          <p:cNvSpPr txBox="1"/>
          <p:nvPr/>
        </p:nvSpPr>
        <p:spPr>
          <a:xfrm>
            <a:off x="4096623" y="945608"/>
            <a:ext cx="3998754" cy="923330"/>
          </a:xfrm>
          <a:prstGeom prst="rect">
            <a:avLst/>
          </a:prstGeom>
          <a:noFill/>
          <a:ln w="25400">
            <a:solidFill>
              <a:schemeClr val="accent1">
                <a:shade val="15000"/>
              </a:schemeClr>
            </a:solidFill>
          </a:ln>
        </p:spPr>
        <p:txBody>
          <a:bodyPr wrap="square" rtlCol="0">
            <a:spAutoFit/>
          </a:bodyPr>
          <a:lstStyle/>
          <a:p>
            <a:endParaRPr lang="en-US" dirty="0"/>
          </a:p>
          <a:p>
            <a:pPr algn="ctr"/>
            <a:endParaRPr lang="en-US" dirty="0"/>
          </a:p>
          <a:p>
            <a:pPr algn="ctr"/>
            <a:endParaRPr lang="en-US" dirty="0"/>
          </a:p>
        </p:txBody>
      </p:sp>
      <p:sp>
        <p:nvSpPr>
          <p:cNvPr id="30" name="TextBox 29">
            <a:extLst>
              <a:ext uri="{FF2B5EF4-FFF2-40B4-BE49-F238E27FC236}">
                <a16:creationId xmlns:a16="http://schemas.microsoft.com/office/drawing/2014/main" id="{07446142-E7CB-A000-6024-F4CC6DF26617}"/>
              </a:ext>
            </a:extLst>
          </p:cNvPr>
          <p:cNvSpPr txBox="1"/>
          <p:nvPr/>
        </p:nvSpPr>
        <p:spPr>
          <a:xfrm>
            <a:off x="4439192" y="277677"/>
            <a:ext cx="1416770" cy="369332"/>
          </a:xfrm>
          <a:prstGeom prst="rect">
            <a:avLst/>
          </a:prstGeom>
          <a:noFill/>
          <a:ln w="25400">
            <a:noFill/>
          </a:ln>
        </p:spPr>
        <p:txBody>
          <a:bodyPr wrap="square" rtlCol="0">
            <a:spAutoFit/>
          </a:bodyPr>
          <a:lstStyle/>
          <a:p>
            <a:pPr algn="r"/>
            <a:r>
              <a:rPr lang="en-US" dirty="0"/>
              <a:t>Police officer</a:t>
            </a:r>
          </a:p>
        </p:txBody>
      </p:sp>
      <p:sp>
        <p:nvSpPr>
          <p:cNvPr id="31" name="TextBox 30">
            <a:extLst>
              <a:ext uri="{FF2B5EF4-FFF2-40B4-BE49-F238E27FC236}">
                <a16:creationId xmlns:a16="http://schemas.microsoft.com/office/drawing/2014/main" id="{605E85F8-600E-504F-0C82-FDB99EEDC69C}"/>
              </a:ext>
            </a:extLst>
          </p:cNvPr>
          <p:cNvSpPr txBox="1"/>
          <p:nvPr/>
        </p:nvSpPr>
        <p:spPr>
          <a:xfrm>
            <a:off x="4320373" y="5879532"/>
            <a:ext cx="1513268" cy="369332"/>
          </a:xfrm>
          <a:prstGeom prst="rect">
            <a:avLst/>
          </a:prstGeom>
          <a:noFill/>
          <a:ln w="25400">
            <a:noFill/>
          </a:ln>
        </p:spPr>
        <p:txBody>
          <a:bodyPr wrap="square" rtlCol="0">
            <a:spAutoFit/>
          </a:bodyPr>
          <a:lstStyle/>
          <a:p>
            <a:pPr algn="r"/>
            <a:r>
              <a:rPr lang="en-US" dirty="0"/>
              <a:t>Driver</a:t>
            </a:r>
          </a:p>
        </p:txBody>
      </p:sp>
      <p:sp>
        <p:nvSpPr>
          <p:cNvPr id="37" name="TextBox 36">
            <a:extLst>
              <a:ext uri="{FF2B5EF4-FFF2-40B4-BE49-F238E27FC236}">
                <a16:creationId xmlns:a16="http://schemas.microsoft.com/office/drawing/2014/main" id="{E1E969B2-92A1-B6CA-1B32-24621CE31706}"/>
              </a:ext>
            </a:extLst>
          </p:cNvPr>
          <p:cNvSpPr txBox="1"/>
          <p:nvPr/>
        </p:nvSpPr>
        <p:spPr>
          <a:xfrm>
            <a:off x="6338762" y="1080918"/>
            <a:ext cx="920308" cy="646331"/>
          </a:xfrm>
          <a:prstGeom prst="rect">
            <a:avLst/>
          </a:prstGeom>
          <a:noFill/>
          <a:ln w="25400">
            <a:solidFill>
              <a:schemeClr val="accent1">
                <a:shade val="15000"/>
              </a:schemeClr>
            </a:solidFill>
          </a:ln>
        </p:spPr>
        <p:txBody>
          <a:bodyPr wrap="square" rtlCol="0">
            <a:spAutoFit/>
          </a:bodyPr>
          <a:lstStyle/>
          <a:p>
            <a:pPr algn="ctr">
              <a:spcAft>
                <a:spcPts val="600"/>
              </a:spcAft>
            </a:pPr>
            <a:r>
              <a:rPr lang="en-US" dirty="0"/>
              <a:t>Polling script</a:t>
            </a:r>
          </a:p>
        </p:txBody>
      </p:sp>
      <p:sp>
        <p:nvSpPr>
          <p:cNvPr id="38" name="TextBox 37">
            <a:extLst>
              <a:ext uri="{FF2B5EF4-FFF2-40B4-BE49-F238E27FC236}">
                <a16:creationId xmlns:a16="http://schemas.microsoft.com/office/drawing/2014/main" id="{0BF3A418-ED8E-28E6-93E9-C98FB779A626}"/>
              </a:ext>
            </a:extLst>
          </p:cNvPr>
          <p:cNvSpPr txBox="1"/>
          <p:nvPr/>
        </p:nvSpPr>
        <p:spPr>
          <a:xfrm>
            <a:off x="4962435" y="1072532"/>
            <a:ext cx="920308" cy="646331"/>
          </a:xfrm>
          <a:prstGeom prst="rect">
            <a:avLst/>
          </a:prstGeom>
          <a:noFill/>
          <a:ln w="25400">
            <a:solidFill>
              <a:schemeClr val="accent1">
                <a:shade val="15000"/>
              </a:schemeClr>
            </a:solidFill>
          </a:ln>
        </p:spPr>
        <p:txBody>
          <a:bodyPr wrap="square" rtlCol="0">
            <a:spAutoFit/>
          </a:bodyPr>
          <a:lstStyle/>
          <a:p>
            <a:pPr algn="ctr">
              <a:spcAft>
                <a:spcPts val="600"/>
              </a:spcAft>
            </a:pPr>
            <a:r>
              <a:rPr lang="en-US" dirty="0"/>
              <a:t>QR code</a:t>
            </a:r>
          </a:p>
        </p:txBody>
      </p:sp>
      <p:sp>
        <p:nvSpPr>
          <p:cNvPr id="21" name="TextBox 20">
            <a:extLst>
              <a:ext uri="{FF2B5EF4-FFF2-40B4-BE49-F238E27FC236}">
                <a16:creationId xmlns:a16="http://schemas.microsoft.com/office/drawing/2014/main" id="{F3BECA9A-44EC-F094-3F9D-7FAA61250898}"/>
              </a:ext>
            </a:extLst>
          </p:cNvPr>
          <p:cNvSpPr txBox="1"/>
          <p:nvPr/>
        </p:nvSpPr>
        <p:spPr>
          <a:xfrm>
            <a:off x="5774945" y="2291010"/>
            <a:ext cx="2170875" cy="923330"/>
          </a:xfrm>
          <a:prstGeom prst="rect">
            <a:avLst/>
          </a:prstGeom>
          <a:noFill/>
          <a:ln w="25400">
            <a:solidFill>
              <a:schemeClr val="accent1">
                <a:shade val="15000"/>
              </a:schemeClr>
            </a:solidFill>
          </a:ln>
        </p:spPr>
        <p:txBody>
          <a:bodyPr wrap="square" rtlCol="0">
            <a:spAutoFit/>
          </a:bodyPr>
          <a:lstStyle/>
          <a:p>
            <a:pPr algn="ctr"/>
            <a:r>
              <a:rPr lang="en-US" dirty="0"/>
              <a:t>Consent page</a:t>
            </a:r>
          </a:p>
          <a:p>
            <a:pPr algn="ctr"/>
            <a:endParaRPr lang="en-US" dirty="0"/>
          </a:p>
          <a:p>
            <a:pPr algn="ctr"/>
            <a:endParaRPr lang="en-US" dirty="0"/>
          </a:p>
        </p:txBody>
      </p:sp>
      <p:sp>
        <p:nvSpPr>
          <p:cNvPr id="16" name="TextBox 15">
            <a:extLst>
              <a:ext uri="{FF2B5EF4-FFF2-40B4-BE49-F238E27FC236}">
                <a16:creationId xmlns:a16="http://schemas.microsoft.com/office/drawing/2014/main" id="{4E9A06F7-F74C-B613-113E-E654F639723F}"/>
              </a:ext>
            </a:extLst>
          </p:cNvPr>
          <p:cNvSpPr txBox="1"/>
          <p:nvPr/>
        </p:nvSpPr>
        <p:spPr>
          <a:xfrm>
            <a:off x="9079826" y="2406578"/>
            <a:ext cx="2219768" cy="3170099"/>
          </a:xfrm>
          <a:prstGeom prst="rect">
            <a:avLst/>
          </a:prstGeom>
          <a:solidFill>
            <a:schemeClr val="bg1"/>
          </a:solidFill>
        </p:spPr>
        <p:txBody>
          <a:bodyPr wrap="square" rtlCol="0">
            <a:spAutoFit/>
          </a:bodyPr>
          <a:lstStyle/>
          <a:p>
            <a:r>
              <a:rPr lang="en-US" sz="2000" dirty="0">
                <a:solidFill>
                  <a:srgbClr val="FF0000"/>
                </a:solidFill>
              </a:rPr>
              <a:t>The relying party validates the proof of possession by using the public key in the certificate to verify the signature on the challenge and the callback endpoint</a:t>
            </a:r>
          </a:p>
          <a:p>
            <a:endParaRPr lang="en-US" sz="2000" dirty="0">
              <a:solidFill>
                <a:srgbClr val="FF0000"/>
              </a:solidFill>
            </a:endParaRPr>
          </a:p>
        </p:txBody>
      </p:sp>
    </p:spTree>
    <p:extLst>
      <p:ext uri="{BB962C8B-B14F-4D97-AF65-F5344CB8AC3E}">
        <p14:creationId xmlns:p14="http://schemas.microsoft.com/office/powerpoint/2010/main" val="277718435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0F6FBF-B6EF-D60D-163A-0CC64F2604B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8AFB5D7-5EB1-E4C8-7E95-923CD70D1934}"/>
              </a:ext>
            </a:extLst>
          </p:cNvPr>
          <p:cNvSpPr txBox="1"/>
          <p:nvPr/>
        </p:nvSpPr>
        <p:spPr>
          <a:xfrm>
            <a:off x="4096623" y="2160357"/>
            <a:ext cx="3998754" cy="3416320"/>
          </a:xfrm>
          <a:prstGeom prst="rect">
            <a:avLst/>
          </a:prstGeom>
          <a:noFill/>
          <a:ln w="25400">
            <a:solidFill>
              <a:schemeClr val="accent1">
                <a:shade val="15000"/>
              </a:schemeClr>
            </a:solidFill>
          </a:ln>
        </p:spPr>
        <p:txBody>
          <a:bodyPr wrap="square" rtlCol="0">
            <a:spAutoFit/>
          </a:bodyP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3" name="TextBox 2">
            <a:extLst>
              <a:ext uri="{FF2B5EF4-FFF2-40B4-BE49-F238E27FC236}">
                <a16:creationId xmlns:a16="http://schemas.microsoft.com/office/drawing/2014/main" id="{6D8451C1-2CFE-544B-81A0-1F6ED1DAB363}"/>
              </a:ext>
            </a:extLst>
          </p:cNvPr>
          <p:cNvSpPr txBox="1"/>
          <p:nvPr/>
        </p:nvSpPr>
        <p:spPr>
          <a:xfrm>
            <a:off x="4261027" y="2350646"/>
            <a:ext cx="1285191" cy="646331"/>
          </a:xfrm>
          <a:prstGeom prst="rect">
            <a:avLst/>
          </a:prstGeom>
          <a:noFill/>
          <a:ln w="25400">
            <a:solidFill>
              <a:schemeClr val="accent1">
                <a:shade val="15000"/>
              </a:schemeClr>
            </a:solidFill>
          </a:ln>
        </p:spPr>
        <p:txBody>
          <a:bodyPr wrap="square" rtlCol="0">
            <a:spAutoFit/>
          </a:bodyPr>
          <a:lstStyle/>
          <a:p>
            <a:pPr algn="ctr"/>
            <a:r>
              <a:rPr lang="en-US" dirty="0"/>
              <a:t>Service</a:t>
            </a:r>
          </a:p>
          <a:p>
            <a:pPr algn="ctr"/>
            <a:r>
              <a:rPr lang="en-US" dirty="0"/>
              <a:t>worker</a:t>
            </a:r>
          </a:p>
        </p:txBody>
      </p:sp>
      <p:sp>
        <p:nvSpPr>
          <p:cNvPr id="4" name="TextBox 3">
            <a:extLst>
              <a:ext uri="{FF2B5EF4-FFF2-40B4-BE49-F238E27FC236}">
                <a16:creationId xmlns:a16="http://schemas.microsoft.com/office/drawing/2014/main" id="{FB8E5A13-8E33-D3CE-651A-6377317C24AE}"/>
              </a:ext>
            </a:extLst>
          </p:cNvPr>
          <p:cNvSpPr txBox="1"/>
          <p:nvPr/>
        </p:nvSpPr>
        <p:spPr>
          <a:xfrm>
            <a:off x="4261027" y="3328465"/>
            <a:ext cx="3684793" cy="2031325"/>
          </a:xfrm>
          <a:prstGeom prst="rect">
            <a:avLst/>
          </a:prstGeom>
          <a:noFill/>
          <a:ln w="25400">
            <a:solidFill>
              <a:schemeClr val="accent1">
                <a:shade val="15000"/>
              </a:schemeClr>
            </a:solidFill>
          </a:ln>
        </p:spPr>
        <p:txBody>
          <a:bodyPr wrap="square" rtlCol="0">
            <a:spAutoFit/>
          </a:bodyPr>
          <a:lstStyle/>
          <a:p>
            <a:pPr algn="ctr"/>
            <a:r>
              <a:rPr lang="en-US" dirty="0" err="1"/>
              <a:t>localStorage</a:t>
            </a: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5" name="TextBox 4">
            <a:extLst>
              <a:ext uri="{FF2B5EF4-FFF2-40B4-BE49-F238E27FC236}">
                <a16:creationId xmlns:a16="http://schemas.microsoft.com/office/drawing/2014/main" id="{64D6A928-DD2B-24C2-6D99-2B70C0FE4FA4}"/>
              </a:ext>
            </a:extLst>
          </p:cNvPr>
          <p:cNvSpPr txBox="1"/>
          <p:nvPr/>
        </p:nvSpPr>
        <p:spPr>
          <a:xfrm>
            <a:off x="5663844" y="3793610"/>
            <a:ext cx="2180896" cy="646331"/>
          </a:xfrm>
          <a:prstGeom prst="rect">
            <a:avLst/>
          </a:prstGeom>
          <a:noFill/>
          <a:ln w="25400">
            <a:solidFill>
              <a:schemeClr val="accent1">
                <a:shade val="15000"/>
              </a:schemeClr>
            </a:solidFill>
          </a:ln>
        </p:spPr>
        <p:txBody>
          <a:bodyPr wrap="square" rtlCol="0">
            <a:spAutoFit/>
          </a:bodyPr>
          <a:lstStyle/>
          <a:p>
            <a:pPr algn="ctr"/>
            <a:r>
              <a:rPr lang="en-US" dirty="0"/>
              <a:t>Full disclosure</a:t>
            </a:r>
          </a:p>
          <a:p>
            <a:pPr algn="ctr"/>
            <a:r>
              <a:rPr lang="en-US" dirty="0"/>
              <a:t>JSON certificate</a:t>
            </a:r>
          </a:p>
        </p:txBody>
      </p:sp>
      <p:sp>
        <p:nvSpPr>
          <p:cNvPr id="6" name="TextBox 5">
            <a:extLst>
              <a:ext uri="{FF2B5EF4-FFF2-40B4-BE49-F238E27FC236}">
                <a16:creationId xmlns:a16="http://schemas.microsoft.com/office/drawing/2014/main" id="{1556F6F2-8829-0B13-AFCD-082AB95B8090}"/>
              </a:ext>
            </a:extLst>
          </p:cNvPr>
          <p:cNvSpPr txBox="1"/>
          <p:nvPr/>
        </p:nvSpPr>
        <p:spPr>
          <a:xfrm>
            <a:off x="5663844" y="4595075"/>
            <a:ext cx="2180896" cy="646331"/>
          </a:xfrm>
          <a:prstGeom prst="rect">
            <a:avLst/>
          </a:prstGeom>
          <a:noFill/>
          <a:ln w="25400">
            <a:solidFill>
              <a:schemeClr val="accent1">
                <a:shade val="15000"/>
              </a:schemeClr>
            </a:solidFill>
          </a:ln>
        </p:spPr>
        <p:txBody>
          <a:bodyPr wrap="square" rtlCol="0">
            <a:spAutoFit/>
          </a:bodyPr>
          <a:lstStyle/>
          <a:p>
            <a:pPr algn="ctr"/>
            <a:r>
              <a:rPr lang="en-US" dirty="0"/>
              <a:t>Selective disclosure</a:t>
            </a:r>
          </a:p>
          <a:p>
            <a:pPr algn="ctr"/>
            <a:r>
              <a:rPr lang="en-US" dirty="0"/>
              <a:t>JSON certificate</a:t>
            </a:r>
          </a:p>
        </p:txBody>
      </p:sp>
      <p:sp>
        <p:nvSpPr>
          <p:cNvPr id="7" name="TextBox 6">
            <a:extLst>
              <a:ext uri="{FF2B5EF4-FFF2-40B4-BE49-F238E27FC236}">
                <a16:creationId xmlns:a16="http://schemas.microsoft.com/office/drawing/2014/main" id="{81358D13-67B4-52FB-9DDB-15863AB05FED}"/>
              </a:ext>
            </a:extLst>
          </p:cNvPr>
          <p:cNvSpPr txBox="1"/>
          <p:nvPr/>
        </p:nvSpPr>
        <p:spPr>
          <a:xfrm>
            <a:off x="4378653" y="3917585"/>
            <a:ext cx="1167565" cy="1200329"/>
          </a:xfrm>
          <a:prstGeom prst="rect">
            <a:avLst/>
          </a:prstGeom>
          <a:noFill/>
          <a:ln w="25400">
            <a:solidFill>
              <a:schemeClr val="accent1">
                <a:shade val="15000"/>
              </a:schemeClr>
            </a:solidFill>
          </a:ln>
        </p:spPr>
        <p:txBody>
          <a:bodyPr wrap="square" rtlCol="0">
            <a:spAutoFit/>
          </a:bodyPr>
          <a:lstStyle/>
          <a:p>
            <a:pPr algn="ctr"/>
            <a:r>
              <a:rPr lang="en-US" dirty="0"/>
              <a:t>Private key</a:t>
            </a:r>
          </a:p>
          <a:p>
            <a:pPr algn="ctr"/>
            <a:endParaRPr lang="en-US" dirty="0"/>
          </a:p>
          <a:p>
            <a:pPr algn="ctr"/>
            <a:endParaRPr lang="en-US" dirty="0"/>
          </a:p>
        </p:txBody>
      </p:sp>
      <p:sp>
        <p:nvSpPr>
          <p:cNvPr id="10" name="TextBox 9">
            <a:extLst>
              <a:ext uri="{FF2B5EF4-FFF2-40B4-BE49-F238E27FC236}">
                <a16:creationId xmlns:a16="http://schemas.microsoft.com/office/drawing/2014/main" id="{1527029E-F975-0B2A-C00C-30130498F89B}"/>
              </a:ext>
            </a:extLst>
          </p:cNvPr>
          <p:cNvSpPr txBox="1"/>
          <p:nvPr/>
        </p:nvSpPr>
        <p:spPr>
          <a:xfrm>
            <a:off x="8978676" y="1338550"/>
            <a:ext cx="2351473" cy="4247317"/>
          </a:xfrm>
          <a:prstGeom prst="rect">
            <a:avLst/>
          </a:prstGeom>
          <a:noFill/>
          <a:ln w="25400">
            <a:solidFill>
              <a:schemeClr val="accent1">
                <a:shade val="15000"/>
              </a:schemeClr>
            </a:solidFill>
          </a:ln>
        </p:spPr>
        <p:txBody>
          <a:bodyPr wrap="square" rtlCol="0">
            <a:spAutoFit/>
          </a:bodyPr>
          <a:lstStyle/>
          <a:p>
            <a:pPr algn="ctr"/>
            <a:r>
              <a:rPr lang="en-US" dirty="0"/>
              <a:t>Relying party:</a:t>
            </a:r>
          </a:p>
          <a:p>
            <a:pPr algn="ctr"/>
            <a:r>
              <a:rPr lang="en-US" dirty="0"/>
              <a:t>server supporting the fleet of patrol cars</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11" name="TextBox 10">
            <a:extLst>
              <a:ext uri="{FF2B5EF4-FFF2-40B4-BE49-F238E27FC236}">
                <a16:creationId xmlns:a16="http://schemas.microsoft.com/office/drawing/2014/main" id="{8C662625-1232-FA27-F142-5AC52FEA55D4}"/>
              </a:ext>
            </a:extLst>
          </p:cNvPr>
          <p:cNvSpPr txBox="1"/>
          <p:nvPr/>
        </p:nvSpPr>
        <p:spPr>
          <a:xfrm>
            <a:off x="873827" y="1338550"/>
            <a:ext cx="2351473" cy="4247317"/>
          </a:xfrm>
          <a:prstGeom prst="rect">
            <a:avLst/>
          </a:prstGeom>
          <a:noFill/>
          <a:ln w="25400">
            <a:solidFill>
              <a:schemeClr val="accent1">
                <a:shade val="15000"/>
              </a:schemeClr>
            </a:solidFill>
            <a:prstDash val="dash"/>
          </a:ln>
        </p:spPr>
        <p:txBody>
          <a:bodyPr wrap="square" rtlCol="0">
            <a:spAutoFit/>
          </a:bodyPr>
          <a:lstStyle/>
          <a:p>
            <a:pPr algn="ctr"/>
            <a:r>
              <a:rPr lang="en-US" dirty="0"/>
              <a:t>Credential issuer:</a:t>
            </a:r>
          </a:p>
          <a:p>
            <a:pPr algn="ctr"/>
            <a:r>
              <a:rPr lang="en-US" dirty="0"/>
              <a:t>the edge server of the RSTA data center</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grpSp>
        <p:nvGrpSpPr>
          <p:cNvPr id="8" name="Group 7">
            <a:extLst>
              <a:ext uri="{FF2B5EF4-FFF2-40B4-BE49-F238E27FC236}">
                <a16:creationId xmlns:a16="http://schemas.microsoft.com/office/drawing/2014/main" id="{0A892AE3-E009-2298-6CBE-AC79C0C36726}"/>
              </a:ext>
            </a:extLst>
          </p:cNvPr>
          <p:cNvGrpSpPr/>
          <p:nvPr/>
        </p:nvGrpSpPr>
        <p:grpSpPr>
          <a:xfrm>
            <a:off x="5833642" y="5628164"/>
            <a:ext cx="393538" cy="950216"/>
            <a:chOff x="4658497" y="4028306"/>
            <a:chExt cx="595462" cy="1447480"/>
          </a:xfrm>
        </p:grpSpPr>
        <p:sp>
          <p:nvSpPr>
            <p:cNvPr id="9" name="Oval 8">
              <a:extLst>
                <a:ext uri="{FF2B5EF4-FFF2-40B4-BE49-F238E27FC236}">
                  <a16:creationId xmlns:a16="http://schemas.microsoft.com/office/drawing/2014/main" id="{EEA9ACE6-2E92-5B39-57C0-59FC1B6401B7}"/>
                </a:ext>
              </a:extLst>
            </p:cNvPr>
            <p:cNvSpPr/>
            <p:nvPr/>
          </p:nvSpPr>
          <p:spPr>
            <a:xfrm>
              <a:off x="4782063" y="4028306"/>
              <a:ext cx="370703" cy="34361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F584DF01-79C8-6DC2-0B5D-1E5105A6C3F0}"/>
                </a:ext>
              </a:extLst>
            </p:cNvPr>
            <p:cNvCxnSpPr>
              <a:cxnSpLocks/>
            </p:cNvCxnSpPr>
            <p:nvPr/>
          </p:nvCxnSpPr>
          <p:spPr>
            <a:xfrm>
              <a:off x="4960347" y="4388390"/>
              <a:ext cx="0"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7356E88-91EC-A386-329A-B7FA269FCB97}"/>
                </a:ext>
              </a:extLst>
            </p:cNvPr>
            <p:cNvCxnSpPr>
              <a:cxnSpLocks/>
            </p:cNvCxnSpPr>
            <p:nvPr/>
          </p:nvCxnSpPr>
          <p:spPr>
            <a:xfrm flipH="1">
              <a:off x="4658497" y="4932088"/>
              <a:ext cx="301851"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E18C5FD-4C86-F11F-16A3-E36E05ADC27E}"/>
                </a:ext>
              </a:extLst>
            </p:cNvPr>
            <p:cNvCxnSpPr>
              <a:cxnSpLocks/>
            </p:cNvCxnSpPr>
            <p:nvPr/>
          </p:nvCxnSpPr>
          <p:spPr>
            <a:xfrm>
              <a:off x="4960347" y="4932088"/>
              <a:ext cx="217134"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4AE9F92-4E51-CCFF-8D12-751959092094}"/>
                </a:ext>
              </a:extLst>
            </p:cNvPr>
            <p:cNvCxnSpPr>
              <a:cxnSpLocks/>
            </p:cNvCxnSpPr>
            <p:nvPr/>
          </p:nvCxnSpPr>
          <p:spPr>
            <a:xfrm rot="5400000">
              <a:off x="4982110" y="4380153"/>
              <a:ext cx="0"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890B43C2-0B1C-EA36-0D05-ACD35DA18581}"/>
              </a:ext>
            </a:extLst>
          </p:cNvPr>
          <p:cNvGrpSpPr/>
          <p:nvPr/>
        </p:nvGrpSpPr>
        <p:grpSpPr>
          <a:xfrm>
            <a:off x="5879942" y="15454"/>
            <a:ext cx="378108" cy="828100"/>
            <a:chOff x="4658497" y="4028306"/>
            <a:chExt cx="595462" cy="1447480"/>
          </a:xfrm>
        </p:grpSpPr>
        <p:sp>
          <p:nvSpPr>
            <p:cNvPr id="23" name="Oval 22">
              <a:extLst>
                <a:ext uri="{FF2B5EF4-FFF2-40B4-BE49-F238E27FC236}">
                  <a16:creationId xmlns:a16="http://schemas.microsoft.com/office/drawing/2014/main" id="{C5CDE92D-1CAE-6AB9-6A33-356615879E67}"/>
                </a:ext>
              </a:extLst>
            </p:cNvPr>
            <p:cNvSpPr/>
            <p:nvPr/>
          </p:nvSpPr>
          <p:spPr>
            <a:xfrm>
              <a:off x="4782063" y="4028306"/>
              <a:ext cx="370703" cy="34361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12E414D6-B246-AD65-27A5-84F9A52679CC}"/>
                </a:ext>
              </a:extLst>
            </p:cNvPr>
            <p:cNvCxnSpPr>
              <a:cxnSpLocks/>
            </p:cNvCxnSpPr>
            <p:nvPr/>
          </p:nvCxnSpPr>
          <p:spPr>
            <a:xfrm>
              <a:off x="4960347" y="4388390"/>
              <a:ext cx="0"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927DE93-99E8-0D03-1981-9899765CC672}"/>
                </a:ext>
              </a:extLst>
            </p:cNvPr>
            <p:cNvCxnSpPr>
              <a:cxnSpLocks/>
            </p:cNvCxnSpPr>
            <p:nvPr/>
          </p:nvCxnSpPr>
          <p:spPr>
            <a:xfrm flipH="1">
              <a:off x="4658497" y="4932088"/>
              <a:ext cx="301851"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A01DA77-93E7-2073-BA6B-CA274FB037CC}"/>
                </a:ext>
              </a:extLst>
            </p:cNvPr>
            <p:cNvCxnSpPr>
              <a:cxnSpLocks/>
            </p:cNvCxnSpPr>
            <p:nvPr/>
          </p:nvCxnSpPr>
          <p:spPr>
            <a:xfrm>
              <a:off x="4960347" y="4932088"/>
              <a:ext cx="217134"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10508E8-AA5C-6B3E-4F5B-E0A1648EB26B}"/>
                </a:ext>
              </a:extLst>
            </p:cNvPr>
            <p:cNvCxnSpPr>
              <a:cxnSpLocks/>
            </p:cNvCxnSpPr>
            <p:nvPr/>
          </p:nvCxnSpPr>
          <p:spPr>
            <a:xfrm rot="5400000">
              <a:off x="4982110" y="4380153"/>
              <a:ext cx="0"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Box 27">
            <a:extLst>
              <a:ext uri="{FF2B5EF4-FFF2-40B4-BE49-F238E27FC236}">
                <a16:creationId xmlns:a16="http://schemas.microsoft.com/office/drawing/2014/main" id="{AC7B2DA0-8DF3-BD86-E711-0C3AD76F5527}"/>
              </a:ext>
            </a:extLst>
          </p:cNvPr>
          <p:cNvSpPr txBox="1"/>
          <p:nvPr/>
        </p:nvSpPr>
        <p:spPr>
          <a:xfrm>
            <a:off x="4096623" y="945608"/>
            <a:ext cx="3998754" cy="923330"/>
          </a:xfrm>
          <a:prstGeom prst="rect">
            <a:avLst/>
          </a:prstGeom>
          <a:noFill/>
          <a:ln w="25400">
            <a:solidFill>
              <a:schemeClr val="accent1">
                <a:shade val="15000"/>
              </a:schemeClr>
            </a:solidFill>
          </a:ln>
        </p:spPr>
        <p:txBody>
          <a:bodyPr wrap="square" rtlCol="0">
            <a:spAutoFit/>
          </a:bodyPr>
          <a:lstStyle/>
          <a:p>
            <a:endParaRPr lang="en-US" dirty="0"/>
          </a:p>
          <a:p>
            <a:pPr algn="ctr"/>
            <a:endParaRPr lang="en-US" dirty="0"/>
          </a:p>
          <a:p>
            <a:pPr algn="ctr"/>
            <a:endParaRPr lang="en-US" dirty="0"/>
          </a:p>
        </p:txBody>
      </p:sp>
      <p:sp>
        <p:nvSpPr>
          <p:cNvPr id="30" name="TextBox 29">
            <a:extLst>
              <a:ext uri="{FF2B5EF4-FFF2-40B4-BE49-F238E27FC236}">
                <a16:creationId xmlns:a16="http://schemas.microsoft.com/office/drawing/2014/main" id="{37EFBC47-1E24-4820-F5F2-AAF4C97F3E3F}"/>
              </a:ext>
            </a:extLst>
          </p:cNvPr>
          <p:cNvSpPr txBox="1"/>
          <p:nvPr/>
        </p:nvSpPr>
        <p:spPr>
          <a:xfrm>
            <a:off x="4439192" y="277677"/>
            <a:ext cx="1416770" cy="369332"/>
          </a:xfrm>
          <a:prstGeom prst="rect">
            <a:avLst/>
          </a:prstGeom>
          <a:noFill/>
          <a:ln w="25400">
            <a:noFill/>
          </a:ln>
        </p:spPr>
        <p:txBody>
          <a:bodyPr wrap="square" rtlCol="0">
            <a:spAutoFit/>
          </a:bodyPr>
          <a:lstStyle/>
          <a:p>
            <a:pPr algn="r"/>
            <a:r>
              <a:rPr lang="en-US" dirty="0"/>
              <a:t>Police officer</a:t>
            </a:r>
          </a:p>
        </p:txBody>
      </p:sp>
      <p:sp>
        <p:nvSpPr>
          <p:cNvPr id="31" name="TextBox 30">
            <a:extLst>
              <a:ext uri="{FF2B5EF4-FFF2-40B4-BE49-F238E27FC236}">
                <a16:creationId xmlns:a16="http://schemas.microsoft.com/office/drawing/2014/main" id="{62EF7B90-FCF1-4B4D-DB1A-B588025B8768}"/>
              </a:ext>
            </a:extLst>
          </p:cNvPr>
          <p:cNvSpPr txBox="1"/>
          <p:nvPr/>
        </p:nvSpPr>
        <p:spPr>
          <a:xfrm>
            <a:off x="4320373" y="5879532"/>
            <a:ext cx="1513268" cy="369332"/>
          </a:xfrm>
          <a:prstGeom prst="rect">
            <a:avLst/>
          </a:prstGeom>
          <a:noFill/>
          <a:ln w="25400">
            <a:noFill/>
          </a:ln>
        </p:spPr>
        <p:txBody>
          <a:bodyPr wrap="square" rtlCol="0">
            <a:spAutoFit/>
          </a:bodyPr>
          <a:lstStyle/>
          <a:p>
            <a:pPr algn="r"/>
            <a:r>
              <a:rPr lang="en-US" dirty="0"/>
              <a:t>Driver</a:t>
            </a:r>
          </a:p>
        </p:txBody>
      </p:sp>
      <p:sp>
        <p:nvSpPr>
          <p:cNvPr id="37" name="TextBox 36">
            <a:extLst>
              <a:ext uri="{FF2B5EF4-FFF2-40B4-BE49-F238E27FC236}">
                <a16:creationId xmlns:a16="http://schemas.microsoft.com/office/drawing/2014/main" id="{2A1A85F8-9C8C-6480-2926-0F3A8EFAF743}"/>
              </a:ext>
            </a:extLst>
          </p:cNvPr>
          <p:cNvSpPr txBox="1"/>
          <p:nvPr/>
        </p:nvSpPr>
        <p:spPr>
          <a:xfrm>
            <a:off x="6338762" y="1080918"/>
            <a:ext cx="920308" cy="646331"/>
          </a:xfrm>
          <a:prstGeom prst="rect">
            <a:avLst/>
          </a:prstGeom>
          <a:noFill/>
          <a:ln w="25400">
            <a:solidFill>
              <a:schemeClr val="accent1">
                <a:shade val="15000"/>
              </a:schemeClr>
            </a:solidFill>
          </a:ln>
        </p:spPr>
        <p:txBody>
          <a:bodyPr wrap="square" rtlCol="0">
            <a:spAutoFit/>
          </a:bodyPr>
          <a:lstStyle/>
          <a:p>
            <a:pPr algn="ctr">
              <a:spcAft>
                <a:spcPts val="600"/>
              </a:spcAft>
            </a:pPr>
            <a:r>
              <a:rPr lang="en-US" dirty="0"/>
              <a:t>Polling script</a:t>
            </a:r>
          </a:p>
        </p:txBody>
      </p:sp>
      <p:sp>
        <p:nvSpPr>
          <p:cNvPr id="38" name="TextBox 37">
            <a:extLst>
              <a:ext uri="{FF2B5EF4-FFF2-40B4-BE49-F238E27FC236}">
                <a16:creationId xmlns:a16="http://schemas.microsoft.com/office/drawing/2014/main" id="{40D84098-D8E0-E450-33A9-C6E5756F67B5}"/>
              </a:ext>
            </a:extLst>
          </p:cNvPr>
          <p:cNvSpPr txBox="1"/>
          <p:nvPr/>
        </p:nvSpPr>
        <p:spPr>
          <a:xfrm>
            <a:off x="4962435" y="1072532"/>
            <a:ext cx="920308" cy="646331"/>
          </a:xfrm>
          <a:prstGeom prst="rect">
            <a:avLst/>
          </a:prstGeom>
          <a:noFill/>
          <a:ln w="25400">
            <a:solidFill>
              <a:schemeClr val="accent1">
                <a:shade val="15000"/>
              </a:schemeClr>
            </a:solidFill>
          </a:ln>
        </p:spPr>
        <p:txBody>
          <a:bodyPr wrap="square" rtlCol="0">
            <a:spAutoFit/>
          </a:bodyPr>
          <a:lstStyle/>
          <a:p>
            <a:pPr algn="ctr">
              <a:spcAft>
                <a:spcPts val="600"/>
              </a:spcAft>
            </a:pPr>
            <a:r>
              <a:rPr lang="en-US" dirty="0"/>
              <a:t>QR code</a:t>
            </a:r>
          </a:p>
        </p:txBody>
      </p:sp>
      <p:sp>
        <p:nvSpPr>
          <p:cNvPr id="21" name="TextBox 20">
            <a:extLst>
              <a:ext uri="{FF2B5EF4-FFF2-40B4-BE49-F238E27FC236}">
                <a16:creationId xmlns:a16="http://schemas.microsoft.com/office/drawing/2014/main" id="{CC188304-20BB-B990-6CEB-C6F0F7F3EDC8}"/>
              </a:ext>
            </a:extLst>
          </p:cNvPr>
          <p:cNvSpPr txBox="1"/>
          <p:nvPr/>
        </p:nvSpPr>
        <p:spPr>
          <a:xfrm>
            <a:off x="5774945" y="2291010"/>
            <a:ext cx="2170875" cy="923330"/>
          </a:xfrm>
          <a:prstGeom prst="rect">
            <a:avLst/>
          </a:prstGeom>
          <a:noFill/>
          <a:ln w="25400">
            <a:solidFill>
              <a:schemeClr val="accent1">
                <a:shade val="15000"/>
              </a:schemeClr>
            </a:solidFill>
          </a:ln>
        </p:spPr>
        <p:txBody>
          <a:bodyPr wrap="square" rtlCol="0">
            <a:spAutoFit/>
          </a:bodyPr>
          <a:lstStyle/>
          <a:p>
            <a:pPr algn="ctr"/>
            <a:r>
              <a:rPr lang="en-US" dirty="0"/>
              <a:t>Consent page</a:t>
            </a:r>
          </a:p>
          <a:p>
            <a:pPr algn="ctr"/>
            <a:endParaRPr lang="en-US" dirty="0"/>
          </a:p>
          <a:p>
            <a:pPr algn="ctr"/>
            <a:endParaRPr lang="en-US" dirty="0"/>
          </a:p>
        </p:txBody>
      </p:sp>
      <p:sp>
        <p:nvSpPr>
          <p:cNvPr id="17" name="TextBox 16">
            <a:extLst>
              <a:ext uri="{FF2B5EF4-FFF2-40B4-BE49-F238E27FC236}">
                <a16:creationId xmlns:a16="http://schemas.microsoft.com/office/drawing/2014/main" id="{5A7A3C55-9D3E-3B18-9989-FF0B4C05438F}"/>
              </a:ext>
            </a:extLst>
          </p:cNvPr>
          <p:cNvSpPr txBox="1"/>
          <p:nvPr/>
        </p:nvSpPr>
        <p:spPr>
          <a:xfrm>
            <a:off x="9012462" y="2350646"/>
            <a:ext cx="2317687" cy="3170099"/>
          </a:xfrm>
          <a:prstGeom prst="rect">
            <a:avLst/>
          </a:prstGeom>
          <a:solidFill>
            <a:schemeClr val="bg1"/>
          </a:solidFill>
        </p:spPr>
        <p:txBody>
          <a:bodyPr wrap="square" rtlCol="0">
            <a:spAutoFit/>
          </a:bodyPr>
          <a:lstStyle/>
          <a:p>
            <a:r>
              <a:rPr lang="en-US" sz="2000" dirty="0">
                <a:solidFill>
                  <a:srgbClr val="FF0000"/>
                </a:solidFill>
              </a:rPr>
              <a:t>In v5, the relying party will validate the certificate using public key of the issuer retrieved from the server playing the role of the Verifiable Data Registry</a:t>
            </a:r>
          </a:p>
          <a:p>
            <a:endParaRPr lang="en-US" sz="2000" dirty="0">
              <a:solidFill>
                <a:srgbClr val="FF0000"/>
              </a:solidFill>
            </a:endParaRPr>
          </a:p>
        </p:txBody>
      </p:sp>
      <p:sp>
        <p:nvSpPr>
          <p:cNvPr id="18" name="TextBox 17">
            <a:extLst>
              <a:ext uri="{FF2B5EF4-FFF2-40B4-BE49-F238E27FC236}">
                <a16:creationId xmlns:a16="http://schemas.microsoft.com/office/drawing/2014/main" id="{D96D38FD-B655-741D-D98D-0736C648BB61}"/>
              </a:ext>
            </a:extLst>
          </p:cNvPr>
          <p:cNvSpPr txBox="1"/>
          <p:nvPr/>
        </p:nvSpPr>
        <p:spPr>
          <a:xfrm>
            <a:off x="8586043" y="172070"/>
            <a:ext cx="3136737" cy="646331"/>
          </a:xfrm>
          <a:prstGeom prst="rect">
            <a:avLst/>
          </a:prstGeom>
          <a:noFill/>
          <a:ln w="25400">
            <a:solidFill>
              <a:schemeClr val="accent1">
                <a:shade val="15000"/>
              </a:schemeClr>
            </a:solidFill>
          </a:ln>
        </p:spPr>
        <p:txBody>
          <a:bodyPr wrap="square" rtlCol="0">
            <a:spAutoFit/>
          </a:bodyPr>
          <a:lstStyle/>
          <a:p>
            <a:pPr algn="ctr"/>
            <a:r>
              <a:rPr lang="en-US" dirty="0"/>
              <a:t>Server playing the role of the </a:t>
            </a:r>
          </a:p>
          <a:p>
            <a:pPr algn="ctr"/>
            <a:r>
              <a:rPr lang="en-US" dirty="0"/>
              <a:t>Bhutan Verifiable Data Registry</a:t>
            </a:r>
          </a:p>
        </p:txBody>
      </p:sp>
      <p:sp>
        <p:nvSpPr>
          <p:cNvPr id="19" name="TextBox 18">
            <a:extLst>
              <a:ext uri="{FF2B5EF4-FFF2-40B4-BE49-F238E27FC236}">
                <a16:creationId xmlns:a16="http://schemas.microsoft.com/office/drawing/2014/main" id="{AA8DE3E6-8063-4B9D-65EE-CC778391E11D}"/>
              </a:ext>
            </a:extLst>
          </p:cNvPr>
          <p:cNvSpPr txBox="1"/>
          <p:nvPr/>
        </p:nvSpPr>
        <p:spPr>
          <a:xfrm>
            <a:off x="8897710" y="861974"/>
            <a:ext cx="2781146" cy="400110"/>
          </a:xfrm>
          <a:prstGeom prst="rect">
            <a:avLst/>
          </a:prstGeom>
          <a:solidFill>
            <a:schemeClr val="bg1"/>
          </a:solidFill>
        </p:spPr>
        <p:txBody>
          <a:bodyPr wrap="square" rtlCol="0">
            <a:spAutoFit/>
          </a:bodyPr>
          <a:lstStyle/>
          <a:p>
            <a:r>
              <a:rPr lang="en-US" sz="2000" dirty="0">
                <a:solidFill>
                  <a:srgbClr val="FF0000"/>
                </a:solidFill>
              </a:rPr>
              <a:t>Public key     of the issuer</a:t>
            </a:r>
          </a:p>
        </p:txBody>
      </p:sp>
      <p:cxnSp>
        <p:nvCxnSpPr>
          <p:cNvPr id="20" name="Straight Arrow Connector 19">
            <a:extLst>
              <a:ext uri="{FF2B5EF4-FFF2-40B4-BE49-F238E27FC236}">
                <a16:creationId xmlns:a16="http://schemas.microsoft.com/office/drawing/2014/main" id="{75F3214C-49C0-95E0-75C6-FF41B45E82F3}"/>
              </a:ext>
            </a:extLst>
          </p:cNvPr>
          <p:cNvCxnSpPr>
            <a:cxnSpLocks/>
            <a:stCxn id="18" idx="2"/>
            <a:endCxn id="10" idx="0"/>
          </p:cNvCxnSpPr>
          <p:nvPr/>
        </p:nvCxnSpPr>
        <p:spPr>
          <a:xfrm>
            <a:off x="10154412" y="818401"/>
            <a:ext cx="1" cy="520149"/>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448470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4AD33E-EB77-3E91-9AE9-D68D58865322}"/>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64E99566-CF11-9D26-F394-7A67801995E5}"/>
              </a:ext>
            </a:extLst>
          </p:cNvPr>
          <p:cNvSpPr>
            <a:spLocks noGrp="1"/>
          </p:cNvSpPr>
          <p:nvPr>
            <p:ph type="title"/>
          </p:nvPr>
        </p:nvSpPr>
        <p:spPr>
          <a:xfrm>
            <a:off x="838200" y="72194"/>
            <a:ext cx="10515600" cy="1325563"/>
          </a:xfrm>
        </p:spPr>
        <p:txBody>
          <a:bodyPr/>
          <a:lstStyle/>
          <a:p>
            <a:pPr algn="ctr"/>
            <a:r>
              <a:rPr lang="en-US" b="1" dirty="0">
                <a:solidFill>
                  <a:schemeClr val="accent6"/>
                </a:solidFill>
              </a:rPr>
              <a:t>Notification to the driver and the officer</a:t>
            </a:r>
            <a:endParaRPr lang="en-US" dirty="0"/>
          </a:p>
        </p:txBody>
      </p:sp>
      <p:sp>
        <p:nvSpPr>
          <p:cNvPr id="6" name="TextBox 5">
            <a:extLst>
              <a:ext uri="{FF2B5EF4-FFF2-40B4-BE49-F238E27FC236}">
                <a16:creationId xmlns:a16="http://schemas.microsoft.com/office/drawing/2014/main" id="{BAE92889-301E-1A18-F4F4-C18D47A1760C}"/>
              </a:ext>
            </a:extLst>
          </p:cNvPr>
          <p:cNvSpPr txBox="1"/>
          <p:nvPr/>
        </p:nvSpPr>
        <p:spPr>
          <a:xfrm>
            <a:off x="1014407" y="1996881"/>
            <a:ext cx="9749084" cy="3570208"/>
          </a:xfrm>
          <a:prstGeom prst="rect">
            <a:avLst/>
          </a:prstGeom>
          <a:noFill/>
          <a:ln w="25400">
            <a:solidFill>
              <a:schemeClr val="accent1">
                <a:shade val="15000"/>
              </a:schemeClr>
            </a:solidFill>
          </a:ln>
        </p:spPr>
        <p:txBody>
          <a:bodyPr wrap="square" rtlCol="0">
            <a:spAutoFit/>
          </a:bodyPr>
          <a:lstStyle/>
          <a:p>
            <a:pPr>
              <a:spcAft>
                <a:spcPts val="600"/>
              </a:spcAft>
            </a:pPr>
            <a:r>
              <a:rPr lang="en-US" sz="2400" dirty="0"/>
              <a:t>Upon successful validation of the proof of possession:</a:t>
            </a:r>
          </a:p>
          <a:p>
            <a:pPr marL="342900" indent="-342900">
              <a:spcAft>
                <a:spcPts val="600"/>
              </a:spcAft>
              <a:buFont typeface="Arial" panose="020B0604020202020204" pitchFamily="34" charset="0"/>
              <a:buChar char="•"/>
            </a:pPr>
            <a:r>
              <a:rPr lang="en-US" sz="2400" dirty="0"/>
              <a:t>The RP notifies the driver in response to the credential submission, on the browser used to scan the QR code, as shown in the next screenshot.</a:t>
            </a:r>
          </a:p>
          <a:p>
            <a:pPr marL="342900" indent="-342900">
              <a:spcAft>
                <a:spcPts val="600"/>
              </a:spcAft>
              <a:buFont typeface="Arial" panose="020B0604020202020204" pitchFamily="34" charset="0"/>
              <a:buChar char="•"/>
            </a:pPr>
            <a:r>
              <a:rPr lang="en-US" sz="2400" dirty="0"/>
              <a:t>The RP also records the full disclosure certificate in the session record.  This is detected by the polling script, which displays the certificate on the officer`s equipment, e.g. on the browser in the officer’s laptop, as shown in the last screenshot.  In v5, this will be extended to include successful validation of the certificate using the public key in the Verifiable Data Registry.</a:t>
            </a:r>
          </a:p>
        </p:txBody>
      </p:sp>
    </p:spTree>
    <p:extLst>
      <p:ext uri="{BB962C8B-B14F-4D97-AF65-F5344CB8AC3E}">
        <p14:creationId xmlns:p14="http://schemas.microsoft.com/office/powerpoint/2010/main" val="28684974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5AFCD5C2-E72B-3FEA-BD34-4311B2E2BE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404" y="0"/>
            <a:ext cx="11673192" cy="6858000"/>
          </a:xfrm>
          <a:prstGeom prst="rect">
            <a:avLst/>
          </a:prstGeom>
        </p:spPr>
      </p:pic>
    </p:spTree>
    <p:extLst>
      <p:ext uri="{BB962C8B-B14F-4D97-AF65-F5344CB8AC3E}">
        <p14:creationId xmlns:p14="http://schemas.microsoft.com/office/powerpoint/2010/main" val="184056875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ED11F4ED-AC0C-1938-0A48-3D9E6303E1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404" y="0"/>
            <a:ext cx="11673192" cy="6858000"/>
          </a:xfrm>
          <a:prstGeom prst="rect">
            <a:avLst/>
          </a:prstGeom>
        </p:spPr>
      </p:pic>
    </p:spTree>
    <p:extLst>
      <p:ext uri="{BB962C8B-B14F-4D97-AF65-F5344CB8AC3E}">
        <p14:creationId xmlns:p14="http://schemas.microsoft.com/office/powerpoint/2010/main" val="2511609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9A56B7-1DC1-B887-0097-4822A6374AC0}"/>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58BC31DF-2C99-DFA3-64E7-F30658257C8D}"/>
              </a:ext>
            </a:extLst>
          </p:cNvPr>
          <p:cNvSpPr txBox="1"/>
          <p:nvPr/>
        </p:nvSpPr>
        <p:spPr>
          <a:xfrm>
            <a:off x="4051441" y="3708062"/>
            <a:ext cx="3297183" cy="1815882"/>
          </a:xfrm>
          <a:prstGeom prst="rect">
            <a:avLst/>
          </a:prstGeom>
          <a:solidFill>
            <a:schemeClr val="bg1"/>
          </a:solidFill>
          <a:ln w="25400">
            <a:noFill/>
          </a:ln>
        </p:spPr>
        <p:txBody>
          <a:bodyPr wrap="square" rtlCol="0">
            <a:spAutoFit/>
          </a:bodyPr>
          <a:lstStyle/>
          <a:p>
            <a:r>
              <a:rPr lang="en-US" sz="2800" dirty="0">
                <a:solidFill>
                  <a:srgbClr val="0070C0"/>
                </a:solidFill>
              </a:rPr>
              <a:t>This is v4 of the demo; features coming in v5 are mentioned below</a:t>
            </a:r>
          </a:p>
        </p:txBody>
      </p:sp>
      <p:sp>
        <p:nvSpPr>
          <p:cNvPr id="55" name="TextBox 54">
            <a:extLst>
              <a:ext uri="{FF2B5EF4-FFF2-40B4-BE49-F238E27FC236}">
                <a16:creationId xmlns:a16="http://schemas.microsoft.com/office/drawing/2014/main" id="{63D40DDC-375E-C550-618B-0A630924F60F}"/>
              </a:ext>
            </a:extLst>
          </p:cNvPr>
          <p:cNvSpPr txBox="1"/>
          <p:nvPr/>
        </p:nvSpPr>
        <p:spPr>
          <a:xfrm>
            <a:off x="1513703" y="164408"/>
            <a:ext cx="7179275" cy="6186309"/>
          </a:xfrm>
          <a:prstGeom prst="rect">
            <a:avLst/>
          </a:prstGeom>
          <a:noFill/>
          <a:ln w="25400">
            <a:solidFill>
              <a:schemeClr val="accent1">
                <a:shade val="15000"/>
              </a:schemeClr>
            </a:solidFill>
          </a:ln>
        </p:spPr>
        <p:txBody>
          <a:bodyPr wrap="square" rtlCol="0">
            <a:spAutoFit/>
          </a:bodyPr>
          <a:lstStyle/>
          <a:p>
            <a:pPr algn="ctr"/>
            <a:r>
              <a:rPr lang="en-US" dirty="0"/>
              <a:t>RSTA office</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54" name="TextBox 53">
            <a:extLst>
              <a:ext uri="{FF2B5EF4-FFF2-40B4-BE49-F238E27FC236}">
                <a16:creationId xmlns:a16="http://schemas.microsoft.com/office/drawing/2014/main" id="{D072AC1A-1C4A-0D99-566E-A02E485D9D3C}"/>
              </a:ext>
            </a:extLst>
          </p:cNvPr>
          <p:cNvSpPr txBox="1"/>
          <p:nvPr/>
        </p:nvSpPr>
        <p:spPr>
          <a:xfrm>
            <a:off x="1750748" y="507283"/>
            <a:ext cx="6081297" cy="2308324"/>
          </a:xfrm>
          <a:prstGeom prst="rect">
            <a:avLst/>
          </a:prstGeom>
          <a:noFill/>
          <a:ln w="25400">
            <a:solidFill>
              <a:schemeClr val="accent1">
                <a:shade val="15000"/>
              </a:schemeClr>
            </a:solidFill>
          </a:ln>
        </p:spPr>
        <p:txBody>
          <a:bodyPr wrap="square" rtlCol="0">
            <a:spAutoFit/>
          </a:bodyPr>
          <a:lstStyle/>
          <a:p>
            <a:pPr algn="ctr"/>
            <a:r>
              <a:rPr lang="en-US" dirty="0"/>
              <a:t>RSTA data center</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13" name="TextBox 12">
            <a:extLst>
              <a:ext uri="{FF2B5EF4-FFF2-40B4-BE49-F238E27FC236}">
                <a16:creationId xmlns:a16="http://schemas.microsoft.com/office/drawing/2014/main" id="{76328352-2885-C0C6-5B94-A6793E327E10}"/>
              </a:ext>
            </a:extLst>
          </p:cNvPr>
          <p:cNvSpPr txBox="1"/>
          <p:nvPr/>
        </p:nvSpPr>
        <p:spPr>
          <a:xfrm>
            <a:off x="2001304" y="953169"/>
            <a:ext cx="1402816" cy="1200329"/>
          </a:xfrm>
          <a:prstGeom prst="rect">
            <a:avLst/>
          </a:prstGeom>
          <a:noFill/>
          <a:ln w="25400">
            <a:solidFill>
              <a:schemeClr val="accent1">
                <a:shade val="15000"/>
              </a:schemeClr>
            </a:solidFill>
          </a:ln>
        </p:spPr>
        <p:txBody>
          <a:bodyPr wrap="square" rtlCol="0">
            <a:spAutoFit/>
          </a:bodyPr>
          <a:lstStyle/>
          <a:p>
            <a:pPr algn="ctr"/>
            <a:r>
              <a:rPr lang="en-US" dirty="0"/>
              <a:t>Internal</a:t>
            </a:r>
          </a:p>
          <a:p>
            <a:pPr algn="ctr"/>
            <a:r>
              <a:rPr lang="en-US" dirty="0"/>
              <a:t>Server</a:t>
            </a:r>
          </a:p>
          <a:p>
            <a:pPr algn="ctr"/>
            <a:endParaRPr lang="en-US" dirty="0"/>
          </a:p>
          <a:p>
            <a:pPr algn="ctr"/>
            <a:endParaRPr lang="en-US" dirty="0"/>
          </a:p>
        </p:txBody>
      </p:sp>
      <p:pic>
        <p:nvPicPr>
          <p:cNvPr id="17" name="Graphic 16" descr="Cloud outline">
            <a:extLst>
              <a:ext uri="{FF2B5EF4-FFF2-40B4-BE49-F238E27FC236}">
                <a16:creationId xmlns:a16="http://schemas.microsoft.com/office/drawing/2014/main" id="{E33D01F4-A0BD-5A4D-D8C1-CEB70B64CB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31282" y="722964"/>
            <a:ext cx="1402816" cy="1643185"/>
          </a:xfrm>
          <a:prstGeom prst="rect">
            <a:avLst/>
          </a:prstGeom>
        </p:spPr>
      </p:pic>
      <p:pic>
        <p:nvPicPr>
          <p:cNvPr id="21" name="Graphic 20" descr="Cloud outline">
            <a:extLst>
              <a:ext uri="{FF2B5EF4-FFF2-40B4-BE49-F238E27FC236}">
                <a16:creationId xmlns:a16="http://schemas.microsoft.com/office/drawing/2014/main" id="{9692E63D-74BF-2AB2-4760-730B53E9B4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39170" y="1924604"/>
            <a:ext cx="1402816" cy="1643186"/>
          </a:xfrm>
          <a:prstGeom prst="rect">
            <a:avLst/>
          </a:prstGeom>
        </p:spPr>
      </p:pic>
      <p:sp>
        <p:nvSpPr>
          <p:cNvPr id="22" name="TextBox 21">
            <a:extLst>
              <a:ext uri="{FF2B5EF4-FFF2-40B4-BE49-F238E27FC236}">
                <a16:creationId xmlns:a16="http://schemas.microsoft.com/office/drawing/2014/main" id="{4893C6A7-BD7A-78D3-F850-27B5FD44053A}"/>
              </a:ext>
            </a:extLst>
          </p:cNvPr>
          <p:cNvSpPr txBox="1"/>
          <p:nvPr/>
        </p:nvSpPr>
        <p:spPr>
          <a:xfrm>
            <a:off x="7127219" y="3535213"/>
            <a:ext cx="1402816" cy="923330"/>
          </a:xfrm>
          <a:prstGeom prst="rect">
            <a:avLst/>
          </a:prstGeom>
          <a:noFill/>
          <a:ln w="25400">
            <a:solidFill>
              <a:schemeClr val="accent1">
                <a:shade val="15000"/>
              </a:schemeClr>
            </a:solidFill>
          </a:ln>
        </p:spPr>
        <p:txBody>
          <a:bodyPr wrap="square" rtlCol="0">
            <a:spAutoFit/>
          </a:bodyPr>
          <a:lstStyle/>
          <a:p>
            <a:pPr algn="ctr"/>
            <a:r>
              <a:rPr lang="en-US" dirty="0" err="1"/>
              <a:t>Broswser</a:t>
            </a:r>
            <a:endParaRPr lang="en-US" dirty="0"/>
          </a:p>
          <a:p>
            <a:pPr algn="ctr"/>
            <a:endParaRPr lang="en-US" dirty="0"/>
          </a:p>
          <a:p>
            <a:pPr algn="ctr"/>
            <a:endParaRPr lang="en-US" dirty="0"/>
          </a:p>
        </p:txBody>
      </p:sp>
      <p:sp>
        <p:nvSpPr>
          <p:cNvPr id="23" name="TextBox 22">
            <a:extLst>
              <a:ext uri="{FF2B5EF4-FFF2-40B4-BE49-F238E27FC236}">
                <a16:creationId xmlns:a16="http://schemas.microsoft.com/office/drawing/2014/main" id="{90A77782-ED5F-2AEA-477E-B56534EA4233}"/>
              </a:ext>
            </a:extLst>
          </p:cNvPr>
          <p:cNvSpPr txBox="1"/>
          <p:nvPr/>
        </p:nvSpPr>
        <p:spPr>
          <a:xfrm>
            <a:off x="1997885" y="3535212"/>
            <a:ext cx="1402816" cy="923330"/>
          </a:xfrm>
          <a:prstGeom prst="rect">
            <a:avLst/>
          </a:prstGeom>
          <a:noFill/>
          <a:ln w="25400">
            <a:solidFill>
              <a:schemeClr val="accent1">
                <a:shade val="15000"/>
              </a:schemeClr>
            </a:solidFill>
          </a:ln>
        </p:spPr>
        <p:txBody>
          <a:bodyPr wrap="square" rtlCol="0">
            <a:spAutoFit/>
          </a:bodyPr>
          <a:lstStyle/>
          <a:p>
            <a:pPr algn="ctr"/>
            <a:r>
              <a:rPr lang="en-US" dirty="0"/>
              <a:t>Browser</a:t>
            </a:r>
          </a:p>
          <a:p>
            <a:pPr algn="ctr"/>
            <a:endParaRPr lang="en-US" dirty="0"/>
          </a:p>
          <a:p>
            <a:pPr algn="ctr"/>
            <a:endParaRPr lang="en-US" dirty="0"/>
          </a:p>
        </p:txBody>
      </p:sp>
      <p:sp>
        <p:nvSpPr>
          <p:cNvPr id="26" name="TextBox 25">
            <a:extLst>
              <a:ext uri="{FF2B5EF4-FFF2-40B4-BE49-F238E27FC236}">
                <a16:creationId xmlns:a16="http://schemas.microsoft.com/office/drawing/2014/main" id="{34D7BF60-46A3-A1FF-76DD-4F475CB9CF5E}"/>
              </a:ext>
            </a:extLst>
          </p:cNvPr>
          <p:cNvSpPr txBox="1"/>
          <p:nvPr/>
        </p:nvSpPr>
        <p:spPr>
          <a:xfrm>
            <a:off x="4557447" y="1335349"/>
            <a:ext cx="1402816" cy="646331"/>
          </a:xfrm>
          <a:prstGeom prst="rect">
            <a:avLst/>
          </a:prstGeom>
          <a:noFill/>
          <a:ln w="25400">
            <a:noFill/>
          </a:ln>
        </p:spPr>
        <p:txBody>
          <a:bodyPr wrap="square" rtlCol="0">
            <a:spAutoFit/>
          </a:bodyPr>
          <a:lstStyle/>
          <a:p>
            <a:pPr algn="ctr"/>
            <a:r>
              <a:rPr lang="en-US" dirty="0"/>
              <a:t>Private</a:t>
            </a:r>
          </a:p>
          <a:p>
            <a:pPr algn="ctr"/>
            <a:r>
              <a:rPr lang="en-US" dirty="0"/>
              <a:t>network</a:t>
            </a:r>
          </a:p>
        </p:txBody>
      </p:sp>
      <p:sp>
        <p:nvSpPr>
          <p:cNvPr id="29" name="TextBox 28">
            <a:extLst>
              <a:ext uri="{FF2B5EF4-FFF2-40B4-BE49-F238E27FC236}">
                <a16:creationId xmlns:a16="http://schemas.microsoft.com/office/drawing/2014/main" id="{98327DC4-CB84-DF8B-ABF7-C5807F85F51B}"/>
              </a:ext>
            </a:extLst>
          </p:cNvPr>
          <p:cNvSpPr txBox="1"/>
          <p:nvPr/>
        </p:nvSpPr>
        <p:spPr>
          <a:xfrm>
            <a:off x="9539170" y="2744253"/>
            <a:ext cx="1402816" cy="369332"/>
          </a:xfrm>
          <a:prstGeom prst="rect">
            <a:avLst/>
          </a:prstGeom>
          <a:noFill/>
          <a:ln w="25400">
            <a:noFill/>
          </a:ln>
        </p:spPr>
        <p:txBody>
          <a:bodyPr wrap="square" rtlCol="0">
            <a:spAutoFit/>
          </a:bodyPr>
          <a:lstStyle/>
          <a:p>
            <a:pPr algn="ctr"/>
            <a:r>
              <a:rPr lang="en-US" dirty="0"/>
              <a:t>Internet</a:t>
            </a:r>
          </a:p>
        </p:txBody>
      </p:sp>
      <p:grpSp>
        <p:nvGrpSpPr>
          <p:cNvPr id="43" name="Group 42">
            <a:extLst>
              <a:ext uri="{FF2B5EF4-FFF2-40B4-BE49-F238E27FC236}">
                <a16:creationId xmlns:a16="http://schemas.microsoft.com/office/drawing/2014/main" id="{28029C3B-3DEC-17E9-6203-7981798586BB}"/>
              </a:ext>
            </a:extLst>
          </p:cNvPr>
          <p:cNvGrpSpPr/>
          <p:nvPr/>
        </p:nvGrpSpPr>
        <p:grpSpPr>
          <a:xfrm>
            <a:off x="2452157" y="4740509"/>
            <a:ext cx="494271" cy="1136818"/>
            <a:chOff x="4658497" y="4028306"/>
            <a:chExt cx="595462" cy="1447480"/>
          </a:xfrm>
        </p:grpSpPr>
        <p:sp>
          <p:nvSpPr>
            <p:cNvPr id="30" name="Oval 29">
              <a:extLst>
                <a:ext uri="{FF2B5EF4-FFF2-40B4-BE49-F238E27FC236}">
                  <a16:creationId xmlns:a16="http://schemas.microsoft.com/office/drawing/2014/main" id="{DB9FF273-856E-F09C-43A9-75C8604E946D}"/>
                </a:ext>
              </a:extLst>
            </p:cNvPr>
            <p:cNvSpPr/>
            <p:nvPr/>
          </p:nvSpPr>
          <p:spPr>
            <a:xfrm>
              <a:off x="4782063" y="4028306"/>
              <a:ext cx="370703" cy="34361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411D7785-66AB-E9C8-CFC7-A5EFB266D6FF}"/>
                </a:ext>
              </a:extLst>
            </p:cNvPr>
            <p:cNvCxnSpPr>
              <a:cxnSpLocks/>
            </p:cNvCxnSpPr>
            <p:nvPr/>
          </p:nvCxnSpPr>
          <p:spPr>
            <a:xfrm>
              <a:off x="4960347" y="4388390"/>
              <a:ext cx="0"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E59BDBD-B8C1-B6F1-CF67-A648A2C97286}"/>
                </a:ext>
              </a:extLst>
            </p:cNvPr>
            <p:cNvCxnSpPr>
              <a:cxnSpLocks/>
            </p:cNvCxnSpPr>
            <p:nvPr/>
          </p:nvCxnSpPr>
          <p:spPr>
            <a:xfrm flipH="1">
              <a:off x="4658497" y="4932088"/>
              <a:ext cx="301851"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B9733FD-4499-6D11-692B-621A9AE38C00}"/>
                </a:ext>
              </a:extLst>
            </p:cNvPr>
            <p:cNvCxnSpPr>
              <a:cxnSpLocks/>
            </p:cNvCxnSpPr>
            <p:nvPr/>
          </p:nvCxnSpPr>
          <p:spPr>
            <a:xfrm>
              <a:off x="4960347" y="4932088"/>
              <a:ext cx="217134"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B6297BE-1124-681E-314B-2940A1E14432}"/>
                </a:ext>
              </a:extLst>
            </p:cNvPr>
            <p:cNvCxnSpPr>
              <a:cxnSpLocks/>
            </p:cNvCxnSpPr>
            <p:nvPr/>
          </p:nvCxnSpPr>
          <p:spPr>
            <a:xfrm rot="5400000">
              <a:off x="4982110" y="4380153"/>
              <a:ext cx="0"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4" name="Group 43">
            <a:extLst>
              <a:ext uri="{FF2B5EF4-FFF2-40B4-BE49-F238E27FC236}">
                <a16:creationId xmlns:a16="http://schemas.microsoft.com/office/drawing/2014/main" id="{9EEA567C-1A85-6A54-365A-5892D6DFB6DD}"/>
              </a:ext>
            </a:extLst>
          </p:cNvPr>
          <p:cNvGrpSpPr/>
          <p:nvPr/>
        </p:nvGrpSpPr>
        <p:grpSpPr>
          <a:xfrm>
            <a:off x="7581491" y="4740509"/>
            <a:ext cx="494271" cy="1136818"/>
            <a:chOff x="4658497" y="4028306"/>
            <a:chExt cx="595462" cy="1447480"/>
          </a:xfrm>
        </p:grpSpPr>
        <p:sp>
          <p:nvSpPr>
            <p:cNvPr id="45" name="Oval 44">
              <a:extLst>
                <a:ext uri="{FF2B5EF4-FFF2-40B4-BE49-F238E27FC236}">
                  <a16:creationId xmlns:a16="http://schemas.microsoft.com/office/drawing/2014/main" id="{6A5E09D4-63D3-1F88-59DF-3E4AC5054A3C}"/>
                </a:ext>
              </a:extLst>
            </p:cNvPr>
            <p:cNvSpPr/>
            <p:nvPr/>
          </p:nvSpPr>
          <p:spPr>
            <a:xfrm>
              <a:off x="4782063" y="4028306"/>
              <a:ext cx="370703" cy="34361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a:extLst>
                <a:ext uri="{FF2B5EF4-FFF2-40B4-BE49-F238E27FC236}">
                  <a16:creationId xmlns:a16="http://schemas.microsoft.com/office/drawing/2014/main" id="{89F6D80B-378E-D44C-5EFD-384F9EC9F592}"/>
                </a:ext>
              </a:extLst>
            </p:cNvPr>
            <p:cNvCxnSpPr>
              <a:cxnSpLocks/>
            </p:cNvCxnSpPr>
            <p:nvPr/>
          </p:nvCxnSpPr>
          <p:spPr>
            <a:xfrm>
              <a:off x="4960347" y="4388390"/>
              <a:ext cx="0"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D7C734B1-368B-4957-3D72-78C22A77370D}"/>
                </a:ext>
              </a:extLst>
            </p:cNvPr>
            <p:cNvCxnSpPr>
              <a:cxnSpLocks/>
            </p:cNvCxnSpPr>
            <p:nvPr/>
          </p:nvCxnSpPr>
          <p:spPr>
            <a:xfrm flipH="1">
              <a:off x="4658497" y="4932088"/>
              <a:ext cx="301851"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AC1AEA24-D6BA-3286-BC17-1C674720AE76}"/>
                </a:ext>
              </a:extLst>
            </p:cNvPr>
            <p:cNvCxnSpPr>
              <a:cxnSpLocks/>
            </p:cNvCxnSpPr>
            <p:nvPr/>
          </p:nvCxnSpPr>
          <p:spPr>
            <a:xfrm>
              <a:off x="4960347" y="4932088"/>
              <a:ext cx="217134"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FB2BB030-0767-B658-3266-25BEF4FE5C60}"/>
                </a:ext>
              </a:extLst>
            </p:cNvPr>
            <p:cNvCxnSpPr>
              <a:cxnSpLocks/>
            </p:cNvCxnSpPr>
            <p:nvPr/>
          </p:nvCxnSpPr>
          <p:spPr>
            <a:xfrm rot="5400000">
              <a:off x="4982110" y="4380153"/>
              <a:ext cx="0"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0" name="TextBox 49">
            <a:extLst>
              <a:ext uri="{FF2B5EF4-FFF2-40B4-BE49-F238E27FC236}">
                <a16:creationId xmlns:a16="http://schemas.microsoft.com/office/drawing/2014/main" id="{42FF7B4D-E74E-A735-E579-1FAF612CCC7E}"/>
              </a:ext>
            </a:extLst>
          </p:cNvPr>
          <p:cNvSpPr txBox="1"/>
          <p:nvPr/>
        </p:nvSpPr>
        <p:spPr>
          <a:xfrm>
            <a:off x="1958441" y="5856092"/>
            <a:ext cx="1524669" cy="369332"/>
          </a:xfrm>
          <a:prstGeom prst="rect">
            <a:avLst/>
          </a:prstGeom>
          <a:noFill/>
          <a:ln w="25400">
            <a:noFill/>
          </a:ln>
        </p:spPr>
        <p:txBody>
          <a:bodyPr wrap="square" rtlCol="0">
            <a:spAutoFit/>
          </a:bodyPr>
          <a:lstStyle/>
          <a:p>
            <a:pPr algn="ctr"/>
            <a:r>
              <a:rPr lang="en-US" dirty="0"/>
              <a:t>Administrator</a:t>
            </a:r>
          </a:p>
        </p:txBody>
      </p:sp>
      <p:sp>
        <p:nvSpPr>
          <p:cNvPr id="51" name="TextBox 50">
            <a:extLst>
              <a:ext uri="{FF2B5EF4-FFF2-40B4-BE49-F238E27FC236}">
                <a16:creationId xmlns:a16="http://schemas.microsoft.com/office/drawing/2014/main" id="{FBC21550-7BF7-C533-E5F3-92CB3956E8F7}"/>
              </a:ext>
            </a:extLst>
          </p:cNvPr>
          <p:cNvSpPr txBox="1"/>
          <p:nvPr/>
        </p:nvSpPr>
        <p:spPr>
          <a:xfrm>
            <a:off x="5103341" y="5877327"/>
            <a:ext cx="3509104" cy="369332"/>
          </a:xfrm>
          <a:prstGeom prst="rect">
            <a:avLst/>
          </a:prstGeom>
          <a:noFill/>
          <a:ln w="25400">
            <a:noFill/>
          </a:ln>
        </p:spPr>
        <p:txBody>
          <a:bodyPr wrap="square" rtlCol="0">
            <a:spAutoFit/>
          </a:bodyPr>
          <a:lstStyle/>
          <a:p>
            <a:pPr algn="r"/>
            <a:r>
              <a:rPr lang="en-US" dirty="0"/>
              <a:t>Driver in RSTA office passing exam</a:t>
            </a:r>
          </a:p>
        </p:txBody>
      </p:sp>
      <p:sp>
        <p:nvSpPr>
          <p:cNvPr id="18" name="TextBox 17">
            <a:extLst>
              <a:ext uri="{FF2B5EF4-FFF2-40B4-BE49-F238E27FC236}">
                <a16:creationId xmlns:a16="http://schemas.microsoft.com/office/drawing/2014/main" id="{9C422EEE-1F88-878A-E057-F87F4FFB5684}"/>
              </a:ext>
            </a:extLst>
          </p:cNvPr>
          <p:cNvSpPr txBox="1"/>
          <p:nvPr/>
        </p:nvSpPr>
        <p:spPr>
          <a:xfrm>
            <a:off x="4910920" y="2599417"/>
            <a:ext cx="745298" cy="461665"/>
          </a:xfrm>
          <a:prstGeom prst="rect">
            <a:avLst/>
          </a:prstGeom>
          <a:solidFill>
            <a:schemeClr val="bg1"/>
          </a:solidFill>
          <a:ln w="25400">
            <a:solidFill>
              <a:schemeClr val="accent1">
                <a:shade val="15000"/>
              </a:schemeClr>
            </a:solidFill>
          </a:ln>
        </p:spPr>
        <p:txBody>
          <a:bodyPr wrap="square" rtlCol="0">
            <a:spAutoFit/>
          </a:bodyPr>
          <a:lstStyle/>
          <a:p>
            <a:pPr algn="ctr"/>
            <a:r>
              <a:rPr lang="en-US" sz="2400" dirty="0"/>
              <a:t>QR</a:t>
            </a:r>
          </a:p>
        </p:txBody>
      </p:sp>
      <p:sp>
        <p:nvSpPr>
          <p:cNvPr id="10" name="TextBox 9">
            <a:extLst>
              <a:ext uri="{FF2B5EF4-FFF2-40B4-BE49-F238E27FC236}">
                <a16:creationId xmlns:a16="http://schemas.microsoft.com/office/drawing/2014/main" id="{3DC7B75C-7B6D-F070-58A3-EFBEDF7BDEB1}"/>
              </a:ext>
            </a:extLst>
          </p:cNvPr>
          <p:cNvSpPr txBox="1"/>
          <p:nvPr/>
        </p:nvSpPr>
        <p:spPr>
          <a:xfrm>
            <a:off x="7127219" y="953170"/>
            <a:ext cx="1402816" cy="1200329"/>
          </a:xfrm>
          <a:prstGeom prst="rect">
            <a:avLst/>
          </a:prstGeom>
          <a:solidFill>
            <a:schemeClr val="bg1"/>
          </a:solidFill>
          <a:ln w="25400">
            <a:solidFill>
              <a:schemeClr val="accent1">
                <a:shade val="15000"/>
              </a:schemeClr>
            </a:solidFill>
          </a:ln>
        </p:spPr>
        <p:txBody>
          <a:bodyPr wrap="square" rtlCol="0">
            <a:spAutoFit/>
          </a:bodyPr>
          <a:lstStyle/>
          <a:p>
            <a:pPr algn="ctr"/>
            <a:r>
              <a:rPr lang="en-US" dirty="0"/>
              <a:t>Edge</a:t>
            </a:r>
          </a:p>
          <a:p>
            <a:pPr algn="ctr"/>
            <a:r>
              <a:rPr lang="en-US" dirty="0"/>
              <a:t>Server</a:t>
            </a:r>
          </a:p>
          <a:p>
            <a:pPr algn="ctr"/>
            <a:endParaRPr lang="en-US" dirty="0"/>
          </a:p>
          <a:p>
            <a:pPr algn="ctr"/>
            <a:endParaRPr lang="en-US" dirty="0"/>
          </a:p>
        </p:txBody>
      </p:sp>
      <p:sp>
        <p:nvSpPr>
          <p:cNvPr id="2" name="TextBox 1">
            <a:extLst>
              <a:ext uri="{FF2B5EF4-FFF2-40B4-BE49-F238E27FC236}">
                <a16:creationId xmlns:a16="http://schemas.microsoft.com/office/drawing/2014/main" id="{12F91565-EEBE-4E11-2378-BB081F7499D1}"/>
              </a:ext>
            </a:extLst>
          </p:cNvPr>
          <p:cNvSpPr txBox="1"/>
          <p:nvPr/>
        </p:nvSpPr>
        <p:spPr>
          <a:xfrm>
            <a:off x="96550" y="1576616"/>
            <a:ext cx="4297954" cy="523220"/>
          </a:xfrm>
          <a:prstGeom prst="rect">
            <a:avLst/>
          </a:prstGeom>
          <a:solidFill>
            <a:schemeClr val="bg1"/>
          </a:solidFill>
          <a:ln w="25400">
            <a:noFill/>
          </a:ln>
        </p:spPr>
        <p:txBody>
          <a:bodyPr wrap="square" rtlCol="0">
            <a:spAutoFit/>
          </a:bodyPr>
          <a:lstStyle/>
          <a:p>
            <a:pPr algn="ctr"/>
            <a:r>
              <a:rPr lang="en-US" sz="2800" dirty="0">
                <a:solidFill>
                  <a:srgbClr val="0070C0"/>
                </a:solidFill>
              </a:rPr>
              <a:t>v4-ci-admin.pomcor.com</a:t>
            </a:r>
          </a:p>
        </p:txBody>
      </p:sp>
      <p:sp>
        <p:nvSpPr>
          <p:cNvPr id="3" name="TextBox 2">
            <a:extLst>
              <a:ext uri="{FF2B5EF4-FFF2-40B4-BE49-F238E27FC236}">
                <a16:creationId xmlns:a16="http://schemas.microsoft.com/office/drawing/2014/main" id="{5FD0BCA7-849F-8D26-A906-0C87E1731105}"/>
              </a:ext>
            </a:extLst>
          </p:cNvPr>
          <p:cNvSpPr txBox="1"/>
          <p:nvPr/>
        </p:nvSpPr>
        <p:spPr>
          <a:xfrm>
            <a:off x="6257904" y="1573522"/>
            <a:ext cx="3726355" cy="523220"/>
          </a:xfrm>
          <a:prstGeom prst="rect">
            <a:avLst/>
          </a:prstGeom>
          <a:solidFill>
            <a:schemeClr val="bg1"/>
          </a:solidFill>
          <a:ln w="25400">
            <a:noFill/>
          </a:ln>
        </p:spPr>
        <p:txBody>
          <a:bodyPr wrap="square" rtlCol="0">
            <a:spAutoFit/>
          </a:bodyPr>
          <a:lstStyle/>
          <a:p>
            <a:pPr algn="ctr"/>
            <a:r>
              <a:rPr lang="en-US" sz="2800" dirty="0">
                <a:solidFill>
                  <a:srgbClr val="0070C0"/>
                </a:solidFill>
              </a:rPr>
              <a:t>v4-ci.pomcor.com</a:t>
            </a:r>
          </a:p>
        </p:txBody>
      </p:sp>
    </p:spTree>
    <p:extLst>
      <p:ext uri="{BB962C8B-B14F-4D97-AF65-F5344CB8AC3E}">
        <p14:creationId xmlns:p14="http://schemas.microsoft.com/office/powerpoint/2010/main" val="1585574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C30815-F880-2D18-55C7-3D3DC8D6648A}"/>
            </a:ext>
          </a:extLst>
        </p:cNvPr>
        <p:cNvGrpSpPr/>
        <p:nvPr/>
      </p:nvGrpSpPr>
      <p:grpSpPr>
        <a:xfrm>
          <a:off x="0" y="0"/>
          <a:ext cx="0" cy="0"/>
          <a:chOff x="0" y="0"/>
          <a:chExt cx="0" cy="0"/>
        </a:xfrm>
      </p:grpSpPr>
      <p:sp>
        <p:nvSpPr>
          <p:cNvPr id="55" name="TextBox 54">
            <a:extLst>
              <a:ext uri="{FF2B5EF4-FFF2-40B4-BE49-F238E27FC236}">
                <a16:creationId xmlns:a16="http://schemas.microsoft.com/office/drawing/2014/main" id="{CDD0CD72-B24E-5AE1-35DA-5F2F3ACA144E}"/>
              </a:ext>
            </a:extLst>
          </p:cNvPr>
          <p:cNvSpPr txBox="1"/>
          <p:nvPr/>
        </p:nvSpPr>
        <p:spPr>
          <a:xfrm>
            <a:off x="1513703" y="164408"/>
            <a:ext cx="7179275" cy="6186309"/>
          </a:xfrm>
          <a:prstGeom prst="rect">
            <a:avLst/>
          </a:prstGeom>
          <a:noFill/>
          <a:ln w="25400">
            <a:solidFill>
              <a:schemeClr val="accent1">
                <a:shade val="15000"/>
              </a:schemeClr>
            </a:solidFill>
          </a:ln>
        </p:spPr>
        <p:txBody>
          <a:bodyPr wrap="square" rtlCol="0">
            <a:spAutoFit/>
          </a:bodyPr>
          <a:lstStyle/>
          <a:p>
            <a:pPr algn="ctr"/>
            <a:r>
              <a:rPr lang="en-US" dirty="0"/>
              <a:t>RSTA office</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54" name="TextBox 53">
            <a:extLst>
              <a:ext uri="{FF2B5EF4-FFF2-40B4-BE49-F238E27FC236}">
                <a16:creationId xmlns:a16="http://schemas.microsoft.com/office/drawing/2014/main" id="{6B88F8CB-A6AD-3D3B-D322-FADB3FE60D5C}"/>
              </a:ext>
            </a:extLst>
          </p:cNvPr>
          <p:cNvSpPr txBox="1"/>
          <p:nvPr/>
        </p:nvSpPr>
        <p:spPr>
          <a:xfrm>
            <a:off x="1750748" y="507283"/>
            <a:ext cx="6081297" cy="2308324"/>
          </a:xfrm>
          <a:prstGeom prst="rect">
            <a:avLst/>
          </a:prstGeom>
          <a:noFill/>
          <a:ln w="25400">
            <a:solidFill>
              <a:schemeClr val="accent1">
                <a:shade val="15000"/>
              </a:schemeClr>
            </a:solidFill>
          </a:ln>
        </p:spPr>
        <p:txBody>
          <a:bodyPr wrap="square" rtlCol="0">
            <a:spAutoFit/>
          </a:bodyPr>
          <a:lstStyle/>
          <a:p>
            <a:pPr algn="ctr"/>
            <a:r>
              <a:rPr lang="en-US" dirty="0"/>
              <a:t>RSTA data center</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13" name="TextBox 12">
            <a:extLst>
              <a:ext uri="{FF2B5EF4-FFF2-40B4-BE49-F238E27FC236}">
                <a16:creationId xmlns:a16="http://schemas.microsoft.com/office/drawing/2014/main" id="{F27F3DBD-C77C-FDFA-263C-BF2103D5881A}"/>
              </a:ext>
            </a:extLst>
          </p:cNvPr>
          <p:cNvSpPr txBox="1"/>
          <p:nvPr/>
        </p:nvSpPr>
        <p:spPr>
          <a:xfrm>
            <a:off x="1997885" y="953169"/>
            <a:ext cx="1402816" cy="1200329"/>
          </a:xfrm>
          <a:prstGeom prst="rect">
            <a:avLst/>
          </a:prstGeom>
          <a:noFill/>
          <a:ln w="25400">
            <a:solidFill>
              <a:schemeClr val="accent1">
                <a:shade val="15000"/>
              </a:schemeClr>
            </a:solidFill>
          </a:ln>
        </p:spPr>
        <p:txBody>
          <a:bodyPr wrap="square" rtlCol="0">
            <a:spAutoFit/>
          </a:bodyPr>
          <a:lstStyle/>
          <a:p>
            <a:pPr algn="ctr"/>
            <a:endParaRPr lang="en-US" dirty="0"/>
          </a:p>
          <a:p>
            <a:pPr algn="ctr"/>
            <a:r>
              <a:rPr lang="en-US" dirty="0"/>
              <a:t>Driver record</a:t>
            </a:r>
          </a:p>
          <a:p>
            <a:pPr algn="ctr"/>
            <a:endParaRPr lang="en-US" dirty="0"/>
          </a:p>
        </p:txBody>
      </p:sp>
      <p:pic>
        <p:nvPicPr>
          <p:cNvPr id="17" name="Graphic 16" descr="Cloud outline">
            <a:extLst>
              <a:ext uri="{FF2B5EF4-FFF2-40B4-BE49-F238E27FC236}">
                <a16:creationId xmlns:a16="http://schemas.microsoft.com/office/drawing/2014/main" id="{D989D6D3-2CC4-EAF4-E32F-AD260BE3A16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31282" y="722964"/>
            <a:ext cx="1402816" cy="1643185"/>
          </a:xfrm>
          <a:prstGeom prst="rect">
            <a:avLst/>
          </a:prstGeom>
        </p:spPr>
      </p:pic>
      <p:pic>
        <p:nvPicPr>
          <p:cNvPr id="21" name="Graphic 20" descr="Cloud outline">
            <a:extLst>
              <a:ext uri="{FF2B5EF4-FFF2-40B4-BE49-F238E27FC236}">
                <a16:creationId xmlns:a16="http://schemas.microsoft.com/office/drawing/2014/main" id="{029D97D5-112B-B430-DDF5-957C5B6BCE7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39170" y="1924604"/>
            <a:ext cx="1402816" cy="1643186"/>
          </a:xfrm>
          <a:prstGeom prst="rect">
            <a:avLst/>
          </a:prstGeom>
        </p:spPr>
      </p:pic>
      <p:sp>
        <p:nvSpPr>
          <p:cNvPr id="22" name="TextBox 21">
            <a:extLst>
              <a:ext uri="{FF2B5EF4-FFF2-40B4-BE49-F238E27FC236}">
                <a16:creationId xmlns:a16="http://schemas.microsoft.com/office/drawing/2014/main" id="{1BD62014-DB15-9599-14E2-A75D1E8F8621}"/>
              </a:ext>
            </a:extLst>
          </p:cNvPr>
          <p:cNvSpPr txBox="1"/>
          <p:nvPr/>
        </p:nvSpPr>
        <p:spPr>
          <a:xfrm>
            <a:off x="7127219" y="3535213"/>
            <a:ext cx="1402816" cy="923330"/>
          </a:xfrm>
          <a:prstGeom prst="rect">
            <a:avLst/>
          </a:prstGeom>
          <a:noFill/>
          <a:ln w="25400">
            <a:solidFill>
              <a:schemeClr val="accent1">
                <a:shade val="15000"/>
              </a:schemeClr>
            </a:solidFill>
          </a:ln>
        </p:spPr>
        <p:txBody>
          <a:bodyPr wrap="square" rtlCol="0">
            <a:spAutoFit/>
          </a:bodyPr>
          <a:lstStyle/>
          <a:p>
            <a:pPr algn="ctr"/>
            <a:r>
              <a:rPr lang="en-US" dirty="0"/>
              <a:t>Browser</a:t>
            </a:r>
          </a:p>
          <a:p>
            <a:pPr algn="ctr"/>
            <a:endParaRPr lang="en-US" dirty="0"/>
          </a:p>
          <a:p>
            <a:pPr algn="ctr"/>
            <a:endParaRPr lang="en-US" dirty="0"/>
          </a:p>
        </p:txBody>
      </p:sp>
      <p:sp>
        <p:nvSpPr>
          <p:cNvPr id="23" name="TextBox 22">
            <a:extLst>
              <a:ext uri="{FF2B5EF4-FFF2-40B4-BE49-F238E27FC236}">
                <a16:creationId xmlns:a16="http://schemas.microsoft.com/office/drawing/2014/main" id="{9810AE62-B25B-80F9-BE21-A19F86101483}"/>
              </a:ext>
            </a:extLst>
          </p:cNvPr>
          <p:cNvSpPr txBox="1"/>
          <p:nvPr/>
        </p:nvSpPr>
        <p:spPr>
          <a:xfrm>
            <a:off x="1997885" y="3535212"/>
            <a:ext cx="1402816" cy="923330"/>
          </a:xfrm>
          <a:prstGeom prst="rect">
            <a:avLst/>
          </a:prstGeom>
          <a:noFill/>
          <a:ln w="25400">
            <a:solidFill>
              <a:schemeClr val="accent1">
                <a:shade val="15000"/>
              </a:schemeClr>
            </a:solidFill>
          </a:ln>
        </p:spPr>
        <p:txBody>
          <a:bodyPr wrap="square" rtlCol="0">
            <a:spAutoFit/>
          </a:bodyPr>
          <a:lstStyle/>
          <a:p>
            <a:pPr algn="ctr"/>
            <a:r>
              <a:rPr lang="en-US" dirty="0"/>
              <a:t>Browser</a:t>
            </a:r>
          </a:p>
          <a:p>
            <a:pPr algn="ctr"/>
            <a:endParaRPr lang="en-US" dirty="0"/>
          </a:p>
          <a:p>
            <a:pPr algn="ctr"/>
            <a:endParaRPr lang="en-US" dirty="0"/>
          </a:p>
        </p:txBody>
      </p:sp>
      <p:sp>
        <p:nvSpPr>
          <p:cNvPr id="26" name="TextBox 25">
            <a:extLst>
              <a:ext uri="{FF2B5EF4-FFF2-40B4-BE49-F238E27FC236}">
                <a16:creationId xmlns:a16="http://schemas.microsoft.com/office/drawing/2014/main" id="{9B26756C-8EA7-0F60-63D7-266475E0BBA7}"/>
              </a:ext>
            </a:extLst>
          </p:cNvPr>
          <p:cNvSpPr txBox="1"/>
          <p:nvPr/>
        </p:nvSpPr>
        <p:spPr>
          <a:xfrm>
            <a:off x="4557447" y="1335349"/>
            <a:ext cx="1402816" cy="646331"/>
          </a:xfrm>
          <a:prstGeom prst="rect">
            <a:avLst/>
          </a:prstGeom>
          <a:noFill/>
          <a:ln w="25400">
            <a:noFill/>
          </a:ln>
        </p:spPr>
        <p:txBody>
          <a:bodyPr wrap="square" rtlCol="0">
            <a:spAutoFit/>
          </a:bodyPr>
          <a:lstStyle/>
          <a:p>
            <a:pPr algn="ctr"/>
            <a:r>
              <a:rPr lang="en-US" dirty="0"/>
              <a:t>Private</a:t>
            </a:r>
          </a:p>
          <a:p>
            <a:pPr algn="ctr"/>
            <a:r>
              <a:rPr lang="en-US" dirty="0"/>
              <a:t>network</a:t>
            </a:r>
          </a:p>
        </p:txBody>
      </p:sp>
      <p:sp>
        <p:nvSpPr>
          <p:cNvPr id="29" name="TextBox 28">
            <a:extLst>
              <a:ext uri="{FF2B5EF4-FFF2-40B4-BE49-F238E27FC236}">
                <a16:creationId xmlns:a16="http://schemas.microsoft.com/office/drawing/2014/main" id="{F3A0A755-FEA7-08B8-0D35-897B20836492}"/>
              </a:ext>
            </a:extLst>
          </p:cNvPr>
          <p:cNvSpPr txBox="1"/>
          <p:nvPr/>
        </p:nvSpPr>
        <p:spPr>
          <a:xfrm>
            <a:off x="9539170" y="2744253"/>
            <a:ext cx="1402816" cy="369332"/>
          </a:xfrm>
          <a:prstGeom prst="rect">
            <a:avLst/>
          </a:prstGeom>
          <a:noFill/>
          <a:ln w="25400">
            <a:noFill/>
          </a:ln>
        </p:spPr>
        <p:txBody>
          <a:bodyPr wrap="square" rtlCol="0">
            <a:spAutoFit/>
          </a:bodyPr>
          <a:lstStyle/>
          <a:p>
            <a:pPr algn="ctr"/>
            <a:r>
              <a:rPr lang="en-US" dirty="0"/>
              <a:t>Internet</a:t>
            </a:r>
          </a:p>
        </p:txBody>
      </p:sp>
      <p:grpSp>
        <p:nvGrpSpPr>
          <p:cNvPr id="43" name="Group 42">
            <a:extLst>
              <a:ext uri="{FF2B5EF4-FFF2-40B4-BE49-F238E27FC236}">
                <a16:creationId xmlns:a16="http://schemas.microsoft.com/office/drawing/2014/main" id="{AA0822B3-DFCF-271D-8ACD-31E14583CB5D}"/>
              </a:ext>
            </a:extLst>
          </p:cNvPr>
          <p:cNvGrpSpPr/>
          <p:nvPr/>
        </p:nvGrpSpPr>
        <p:grpSpPr>
          <a:xfrm>
            <a:off x="2452157" y="4740509"/>
            <a:ext cx="494271" cy="1136818"/>
            <a:chOff x="4658497" y="4028306"/>
            <a:chExt cx="595462" cy="1447480"/>
          </a:xfrm>
        </p:grpSpPr>
        <p:sp>
          <p:nvSpPr>
            <p:cNvPr id="30" name="Oval 29">
              <a:extLst>
                <a:ext uri="{FF2B5EF4-FFF2-40B4-BE49-F238E27FC236}">
                  <a16:creationId xmlns:a16="http://schemas.microsoft.com/office/drawing/2014/main" id="{826DC20F-E8CC-C574-8B06-0636DEE50D96}"/>
                </a:ext>
              </a:extLst>
            </p:cNvPr>
            <p:cNvSpPr/>
            <p:nvPr/>
          </p:nvSpPr>
          <p:spPr>
            <a:xfrm>
              <a:off x="4782063" y="4028306"/>
              <a:ext cx="370703" cy="34361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BD86639C-FCA2-82BA-9B5C-90E327FBBAFC}"/>
                </a:ext>
              </a:extLst>
            </p:cNvPr>
            <p:cNvCxnSpPr>
              <a:cxnSpLocks/>
            </p:cNvCxnSpPr>
            <p:nvPr/>
          </p:nvCxnSpPr>
          <p:spPr>
            <a:xfrm>
              <a:off x="4960347" y="4388390"/>
              <a:ext cx="0"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AF21AE1-F627-C2CC-D011-688E6C7A4F8A}"/>
                </a:ext>
              </a:extLst>
            </p:cNvPr>
            <p:cNvCxnSpPr>
              <a:cxnSpLocks/>
            </p:cNvCxnSpPr>
            <p:nvPr/>
          </p:nvCxnSpPr>
          <p:spPr>
            <a:xfrm flipH="1">
              <a:off x="4658497" y="4932088"/>
              <a:ext cx="301851"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A2D7718-A075-4878-0787-C4BA80D58C0F}"/>
                </a:ext>
              </a:extLst>
            </p:cNvPr>
            <p:cNvCxnSpPr>
              <a:cxnSpLocks/>
            </p:cNvCxnSpPr>
            <p:nvPr/>
          </p:nvCxnSpPr>
          <p:spPr>
            <a:xfrm>
              <a:off x="4960347" y="4932088"/>
              <a:ext cx="217134"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9965498-C26B-CE7E-D4A1-063E39E249C6}"/>
                </a:ext>
              </a:extLst>
            </p:cNvPr>
            <p:cNvCxnSpPr>
              <a:cxnSpLocks/>
            </p:cNvCxnSpPr>
            <p:nvPr/>
          </p:nvCxnSpPr>
          <p:spPr>
            <a:xfrm rot="5400000">
              <a:off x="4982110" y="4380153"/>
              <a:ext cx="0"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4" name="Group 43">
            <a:extLst>
              <a:ext uri="{FF2B5EF4-FFF2-40B4-BE49-F238E27FC236}">
                <a16:creationId xmlns:a16="http://schemas.microsoft.com/office/drawing/2014/main" id="{FED6BCE2-C6FE-8003-CAA8-ECEA44D0DEDC}"/>
              </a:ext>
            </a:extLst>
          </p:cNvPr>
          <p:cNvGrpSpPr/>
          <p:nvPr/>
        </p:nvGrpSpPr>
        <p:grpSpPr>
          <a:xfrm>
            <a:off x="7581491" y="4740509"/>
            <a:ext cx="494271" cy="1136818"/>
            <a:chOff x="4658497" y="4028306"/>
            <a:chExt cx="595462" cy="1447480"/>
          </a:xfrm>
        </p:grpSpPr>
        <p:sp>
          <p:nvSpPr>
            <p:cNvPr id="45" name="Oval 44">
              <a:extLst>
                <a:ext uri="{FF2B5EF4-FFF2-40B4-BE49-F238E27FC236}">
                  <a16:creationId xmlns:a16="http://schemas.microsoft.com/office/drawing/2014/main" id="{77BAB913-07A9-35CE-D49C-F664814E7C93}"/>
                </a:ext>
              </a:extLst>
            </p:cNvPr>
            <p:cNvSpPr/>
            <p:nvPr/>
          </p:nvSpPr>
          <p:spPr>
            <a:xfrm>
              <a:off x="4782063" y="4028306"/>
              <a:ext cx="370703" cy="343610"/>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a:extLst>
                <a:ext uri="{FF2B5EF4-FFF2-40B4-BE49-F238E27FC236}">
                  <a16:creationId xmlns:a16="http://schemas.microsoft.com/office/drawing/2014/main" id="{319A38C0-4C2D-CA98-3CBC-A689DF400F7A}"/>
                </a:ext>
              </a:extLst>
            </p:cNvPr>
            <p:cNvCxnSpPr>
              <a:cxnSpLocks/>
            </p:cNvCxnSpPr>
            <p:nvPr/>
          </p:nvCxnSpPr>
          <p:spPr>
            <a:xfrm>
              <a:off x="4960347" y="4388390"/>
              <a:ext cx="0"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8A062D8-85B3-FEA8-2CF6-8F15F92F24FD}"/>
                </a:ext>
              </a:extLst>
            </p:cNvPr>
            <p:cNvCxnSpPr>
              <a:cxnSpLocks/>
            </p:cNvCxnSpPr>
            <p:nvPr/>
          </p:nvCxnSpPr>
          <p:spPr>
            <a:xfrm flipH="1">
              <a:off x="4658497" y="4932088"/>
              <a:ext cx="301851"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CF5E3DD-B9D9-164A-1D48-AD012CF22E4D}"/>
                </a:ext>
              </a:extLst>
            </p:cNvPr>
            <p:cNvCxnSpPr>
              <a:cxnSpLocks/>
            </p:cNvCxnSpPr>
            <p:nvPr/>
          </p:nvCxnSpPr>
          <p:spPr>
            <a:xfrm>
              <a:off x="4960347" y="4932088"/>
              <a:ext cx="217134"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FD8FACF7-8553-F8F7-7705-BF17172D8752}"/>
                </a:ext>
              </a:extLst>
            </p:cNvPr>
            <p:cNvCxnSpPr>
              <a:cxnSpLocks/>
            </p:cNvCxnSpPr>
            <p:nvPr/>
          </p:nvCxnSpPr>
          <p:spPr>
            <a:xfrm rot="5400000">
              <a:off x="4982110" y="4380153"/>
              <a:ext cx="0" cy="543698"/>
            </a:xfrm>
            <a:prstGeom prst="line">
              <a:avLst/>
            </a:prstGeom>
            <a:ln w="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0" name="TextBox 49">
            <a:extLst>
              <a:ext uri="{FF2B5EF4-FFF2-40B4-BE49-F238E27FC236}">
                <a16:creationId xmlns:a16="http://schemas.microsoft.com/office/drawing/2014/main" id="{18E47229-BFA2-EDEB-6EFA-EF7D5E7E542D}"/>
              </a:ext>
            </a:extLst>
          </p:cNvPr>
          <p:cNvSpPr txBox="1"/>
          <p:nvPr/>
        </p:nvSpPr>
        <p:spPr>
          <a:xfrm>
            <a:off x="1958441" y="5856092"/>
            <a:ext cx="1524669" cy="369332"/>
          </a:xfrm>
          <a:prstGeom prst="rect">
            <a:avLst/>
          </a:prstGeom>
          <a:noFill/>
          <a:ln w="25400">
            <a:noFill/>
          </a:ln>
        </p:spPr>
        <p:txBody>
          <a:bodyPr wrap="square" rtlCol="0">
            <a:spAutoFit/>
          </a:bodyPr>
          <a:lstStyle/>
          <a:p>
            <a:pPr algn="ctr"/>
            <a:r>
              <a:rPr lang="en-US" dirty="0"/>
              <a:t>Administrator</a:t>
            </a:r>
          </a:p>
        </p:txBody>
      </p:sp>
      <p:sp>
        <p:nvSpPr>
          <p:cNvPr id="51" name="TextBox 50">
            <a:extLst>
              <a:ext uri="{FF2B5EF4-FFF2-40B4-BE49-F238E27FC236}">
                <a16:creationId xmlns:a16="http://schemas.microsoft.com/office/drawing/2014/main" id="{34D37340-9E7A-29DE-E032-556D12E32E46}"/>
              </a:ext>
            </a:extLst>
          </p:cNvPr>
          <p:cNvSpPr txBox="1"/>
          <p:nvPr/>
        </p:nvSpPr>
        <p:spPr>
          <a:xfrm>
            <a:off x="5103341" y="5877327"/>
            <a:ext cx="3509104" cy="369332"/>
          </a:xfrm>
          <a:prstGeom prst="rect">
            <a:avLst/>
          </a:prstGeom>
          <a:noFill/>
          <a:ln w="25400">
            <a:noFill/>
          </a:ln>
        </p:spPr>
        <p:txBody>
          <a:bodyPr wrap="square" rtlCol="0">
            <a:spAutoFit/>
          </a:bodyPr>
          <a:lstStyle/>
          <a:p>
            <a:pPr algn="r"/>
            <a:r>
              <a:rPr lang="en-US" dirty="0"/>
              <a:t>Driver in RSTA office passing exam</a:t>
            </a:r>
          </a:p>
        </p:txBody>
      </p:sp>
      <p:sp>
        <p:nvSpPr>
          <p:cNvPr id="18" name="TextBox 17">
            <a:extLst>
              <a:ext uri="{FF2B5EF4-FFF2-40B4-BE49-F238E27FC236}">
                <a16:creationId xmlns:a16="http://schemas.microsoft.com/office/drawing/2014/main" id="{57DA3492-1BA9-4AF6-00AD-5AE24CF5FE42}"/>
              </a:ext>
            </a:extLst>
          </p:cNvPr>
          <p:cNvSpPr txBox="1"/>
          <p:nvPr/>
        </p:nvSpPr>
        <p:spPr>
          <a:xfrm>
            <a:off x="4910920" y="2599417"/>
            <a:ext cx="745298" cy="461665"/>
          </a:xfrm>
          <a:prstGeom prst="rect">
            <a:avLst/>
          </a:prstGeom>
          <a:solidFill>
            <a:schemeClr val="bg1"/>
          </a:solidFill>
          <a:ln w="25400">
            <a:solidFill>
              <a:schemeClr val="accent1">
                <a:shade val="15000"/>
              </a:schemeClr>
            </a:solidFill>
          </a:ln>
        </p:spPr>
        <p:txBody>
          <a:bodyPr wrap="square" rtlCol="0">
            <a:spAutoFit/>
          </a:bodyPr>
          <a:lstStyle/>
          <a:p>
            <a:pPr algn="ctr"/>
            <a:r>
              <a:rPr lang="en-US" sz="2400" dirty="0"/>
              <a:t>QR</a:t>
            </a:r>
          </a:p>
        </p:txBody>
      </p:sp>
      <p:sp>
        <p:nvSpPr>
          <p:cNvPr id="10" name="TextBox 9">
            <a:extLst>
              <a:ext uri="{FF2B5EF4-FFF2-40B4-BE49-F238E27FC236}">
                <a16:creationId xmlns:a16="http://schemas.microsoft.com/office/drawing/2014/main" id="{86991537-514C-C880-D719-1F04AAE77F6B}"/>
              </a:ext>
            </a:extLst>
          </p:cNvPr>
          <p:cNvSpPr txBox="1"/>
          <p:nvPr/>
        </p:nvSpPr>
        <p:spPr>
          <a:xfrm>
            <a:off x="7127219" y="953170"/>
            <a:ext cx="1402816" cy="1200329"/>
          </a:xfrm>
          <a:prstGeom prst="rect">
            <a:avLst/>
          </a:prstGeom>
          <a:solidFill>
            <a:schemeClr val="bg1"/>
          </a:solidFill>
          <a:ln w="25400">
            <a:solidFill>
              <a:schemeClr val="accent1">
                <a:shade val="15000"/>
              </a:schemeClr>
            </a:solidFill>
          </a:ln>
        </p:spPr>
        <p:txBody>
          <a:bodyPr wrap="square" rtlCol="0">
            <a:spAutoFit/>
          </a:bodyPr>
          <a:lstStyle/>
          <a:p>
            <a:pPr algn="ctr"/>
            <a:r>
              <a:rPr lang="en-US" dirty="0"/>
              <a:t>Edge</a:t>
            </a:r>
          </a:p>
          <a:p>
            <a:pPr algn="ctr"/>
            <a:r>
              <a:rPr lang="en-US" dirty="0"/>
              <a:t>Server</a:t>
            </a:r>
          </a:p>
          <a:p>
            <a:pPr algn="ctr"/>
            <a:endParaRPr lang="en-US" dirty="0"/>
          </a:p>
          <a:p>
            <a:pPr algn="ctr"/>
            <a:endParaRPr lang="en-US" dirty="0"/>
          </a:p>
        </p:txBody>
      </p:sp>
      <p:cxnSp>
        <p:nvCxnSpPr>
          <p:cNvPr id="56" name="Straight Arrow Connector 55">
            <a:extLst>
              <a:ext uri="{FF2B5EF4-FFF2-40B4-BE49-F238E27FC236}">
                <a16:creationId xmlns:a16="http://schemas.microsoft.com/office/drawing/2014/main" id="{DE029134-0A75-80B9-BE11-3F354DC41E51}"/>
              </a:ext>
            </a:extLst>
          </p:cNvPr>
          <p:cNvCxnSpPr>
            <a:cxnSpLocks/>
          </p:cNvCxnSpPr>
          <p:nvPr/>
        </p:nvCxnSpPr>
        <p:spPr>
          <a:xfrm flipH="1">
            <a:off x="3262184" y="5060218"/>
            <a:ext cx="4187399"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1799F7E9-6CE3-5799-682B-742FFB3F9C2E}"/>
              </a:ext>
            </a:extLst>
          </p:cNvPr>
          <p:cNvSpPr txBox="1"/>
          <p:nvPr/>
        </p:nvSpPr>
        <p:spPr>
          <a:xfrm>
            <a:off x="4557447" y="4671214"/>
            <a:ext cx="1402816" cy="369332"/>
          </a:xfrm>
          <a:prstGeom prst="rect">
            <a:avLst/>
          </a:prstGeom>
          <a:noFill/>
          <a:ln w="25400">
            <a:noFill/>
          </a:ln>
        </p:spPr>
        <p:txBody>
          <a:bodyPr wrap="square" rtlCol="0">
            <a:spAutoFit/>
          </a:bodyPr>
          <a:lstStyle/>
          <a:p>
            <a:pPr algn="ctr"/>
            <a:r>
              <a:rPr lang="en-US" dirty="0"/>
              <a:t>Attributes</a:t>
            </a:r>
          </a:p>
        </p:txBody>
      </p:sp>
      <p:sp>
        <p:nvSpPr>
          <p:cNvPr id="61" name="TextBox 60">
            <a:extLst>
              <a:ext uri="{FF2B5EF4-FFF2-40B4-BE49-F238E27FC236}">
                <a16:creationId xmlns:a16="http://schemas.microsoft.com/office/drawing/2014/main" id="{BD20FAA8-46B6-3C0F-B6D3-D13724819D11}"/>
              </a:ext>
            </a:extLst>
          </p:cNvPr>
          <p:cNvSpPr txBox="1"/>
          <p:nvPr/>
        </p:nvSpPr>
        <p:spPr>
          <a:xfrm>
            <a:off x="2579440" y="2574481"/>
            <a:ext cx="1288225" cy="646331"/>
          </a:xfrm>
          <a:prstGeom prst="rect">
            <a:avLst/>
          </a:prstGeom>
          <a:solidFill>
            <a:schemeClr val="bg1"/>
          </a:solidFill>
          <a:ln w="25400">
            <a:noFill/>
          </a:ln>
        </p:spPr>
        <p:txBody>
          <a:bodyPr wrap="square" rtlCol="0">
            <a:spAutoFit/>
          </a:bodyPr>
          <a:lstStyle/>
          <a:p>
            <a:pPr algn="ctr"/>
            <a:r>
              <a:rPr lang="en-US" dirty="0"/>
              <a:t>Validated</a:t>
            </a:r>
          </a:p>
          <a:p>
            <a:pPr algn="ctr"/>
            <a:r>
              <a:rPr lang="en-US" dirty="0"/>
              <a:t>attributes</a:t>
            </a:r>
          </a:p>
        </p:txBody>
      </p:sp>
      <p:cxnSp>
        <p:nvCxnSpPr>
          <p:cNvPr id="58" name="Straight Arrow Connector 57">
            <a:extLst>
              <a:ext uri="{FF2B5EF4-FFF2-40B4-BE49-F238E27FC236}">
                <a16:creationId xmlns:a16="http://schemas.microsoft.com/office/drawing/2014/main" id="{1B89767E-B334-4665-7B2F-458AC634DF0A}"/>
              </a:ext>
            </a:extLst>
          </p:cNvPr>
          <p:cNvCxnSpPr>
            <a:cxnSpLocks/>
          </p:cNvCxnSpPr>
          <p:nvPr/>
        </p:nvCxnSpPr>
        <p:spPr>
          <a:xfrm flipV="1">
            <a:off x="2702712" y="1924604"/>
            <a:ext cx="0" cy="268446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617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E14F76DD-FA45-5F08-7E5F-12ED9FEA89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404" y="-123288"/>
            <a:ext cx="11673192" cy="6858000"/>
          </a:xfrm>
          <a:prstGeom prst="rect">
            <a:avLst/>
          </a:prstGeom>
        </p:spPr>
      </p:pic>
      <p:sp>
        <p:nvSpPr>
          <p:cNvPr id="4" name="TextBox 3">
            <a:extLst>
              <a:ext uri="{FF2B5EF4-FFF2-40B4-BE49-F238E27FC236}">
                <a16:creationId xmlns:a16="http://schemas.microsoft.com/office/drawing/2014/main" id="{DDCF246C-DCAC-160B-6BFA-3613BCFAF169}"/>
              </a:ext>
            </a:extLst>
          </p:cNvPr>
          <p:cNvSpPr txBox="1"/>
          <p:nvPr/>
        </p:nvSpPr>
        <p:spPr>
          <a:xfrm>
            <a:off x="168469" y="631395"/>
            <a:ext cx="4297954" cy="523220"/>
          </a:xfrm>
          <a:prstGeom prst="rect">
            <a:avLst/>
          </a:prstGeom>
          <a:solidFill>
            <a:schemeClr val="bg1"/>
          </a:solidFill>
          <a:ln w="25400">
            <a:noFill/>
          </a:ln>
        </p:spPr>
        <p:txBody>
          <a:bodyPr wrap="square" rtlCol="0">
            <a:spAutoFit/>
          </a:bodyPr>
          <a:lstStyle/>
          <a:p>
            <a:pPr algn="ctr"/>
            <a:r>
              <a:rPr lang="en-US" sz="2800" dirty="0">
                <a:solidFill>
                  <a:srgbClr val="0070C0"/>
                </a:solidFill>
              </a:rPr>
              <a:t>v4-ci-admin.pomcor.com</a:t>
            </a:r>
          </a:p>
        </p:txBody>
      </p:sp>
    </p:spTree>
    <p:extLst>
      <p:ext uri="{BB962C8B-B14F-4D97-AF65-F5344CB8AC3E}">
        <p14:creationId xmlns:p14="http://schemas.microsoft.com/office/powerpoint/2010/main" val="42378669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37594</TotalTime>
  <Words>2731</Words>
  <Application>Microsoft Office PowerPoint</Application>
  <PresentationFormat>Widescreen</PresentationFormat>
  <Paragraphs>2100</Paragraphs>
  <Slides>68</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68</vt:i4>
      </vt:variant>
    </vt:vector>
  </HeadingPairs>
  <TitlesOfParts>
    <vt:vector size="72" baseType="lpstr">
      <vt:lpstr>Arial</vt:lpstr>
      <vt:lpstr>Calibri</vt:lpstr>
      <vt:lpstr>Calibri Light</vt:lpstr>
      <vt:lpstr>Office Theme</vt:lpstr>
      <vt:lpstr>PowerPoint Presentation</vt:lpstr>
      <vt:lpstr>Our project</vt:lpstr>
      <vt:lpstr>Bhutan NDI theme</vt:lpstr>
      <vt:lpstr>This demonstration</vt:lpstr>
      <vt:lpstr>Part I: Issuance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Part II: Presentation for website registration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Part III: Presentation at a traffic stop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Notification to the driver and the officer</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Cardholder Authentication Without Interaction with the Card Issuing Bank</dc:title>
  <dc:creator>Francisco Corella</dc:creator>
  <cp:lastModifiedBy>Francisco Corella</cp:lastModifiedBy>
  <cp:revision>18</cp:revision>
  <dcterms:created xsi:type="dcterms:W3CDTF">2022-11-02T03:26:05Z</dcterms:created>
  <dcterms:modified xsi:type="dcterms:W3CDTF">2025-10-21T14:43:26Z</dcterms:modified>
</cp:coreProperties>
</file>