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82" r:id="rId3"/>
    <p:sldId id="383" r:id="rId4"/>
    <p:sldId id="385" r:id="rId5"/>
    <p:sldId id="386" r:id="rId6"/>
    <p:sldId id="387" r:id="rId7"/>
    <p:sldId id="388" r:id="rId8"/>
    <p:sldId id="392" r:id="rId9"/>
    <p:sldId id="393" r:id="rId10"/>
    <p:sldId id="403" r:id="rId11"/>
    <p:sldId id="429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6" r:id="rId21"/>
    <p:sldId id="425" r:id="rId22"/>
    <p:sldId id="428" r:id="rId23"/>
    <p:sldId id="427" r:id="rId24"/>
    <p:sldId id="395" r:id="rId25"/>
    <p:sldId id="396" r:id="rId26"/>
    <p:sldId id="430" r:id="rId27"/>
    <p:sldId id="397" r:id="rId28"/>
    <p:sldId id="399" r:id="rId29"/>
    <p:sldId id="400" r:id="rId30"/>
    <p:sldId id="411" r:id="rId31"/>
    <p:sldId id="404" r:id="rId32"/>
    <p:sldId id="406" r:id="rId33"/>
    <p:sldId id="405" r:id="rId34"/>
    <p:sldId id="407" r:id="rId35"/>
    <p:sldId id="408" r:id="rId36"/>
    <p:sldId id="409" r:id="rId37"/>
    <p:sldId id="410" r:id="rId38"/>
    <p:sldId id="412" r:id="rId39"/>
    <p:sldId id="413" r:id="rId40"/>
    <p:sldId id="414" r:id="rId41"/>
    <p:sldId id="415" r:id="rId42"/>
    <p:sldId id="41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BDF69-5778-4AAE-B3C6-434430882612}" v="9" dt="2023-10-27T03:24:09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47" autoAdjust="0"/>
    <p:restoredTop sz="95033" autoAdjust="0"/>
  </p:normalViewPr>
  <p:slideViewPr>
    <p:cSldViewPr snapToGrid="0">
      <p:cViewPr>
        <p:scale>
          <a:sx n="78" d="100"/>
          <a:sy n="78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Corella" userId="489df00013e770df" providerId="LiveId" clId="{E9ABDF69-5778-4AAE-B3C6-434430882612}"/>
    <pc:docChg chg="undo custSel modSld">
      <pc:chgData name="Francisco Corella" userId="489df00013e770df" providerId="LiveId" clId="{E9ABDF69-5778-4AAE-B3C6-434430882612}" dt="2023-10-27T03:17:16.631" v="557" actId="20577"/>
      <pc:docMkLst>
        <pc:docMk/>
      </pc:docMkLst>
      <pc:sldChg chg="modSp mod">
        <pc:chgData name="Francisco Corella" userId="489df00013e770df" providerId="LiveId" clId="{E9ABDF69-5778-4AAE-B3C6-434430882612}" dt="2023-10-27T03:17:16.631" v="557" actId="20577"/>
        <pc:sldMkLst>
          <pc:docMk/>
          <pc:sldMk cId="168699006" sldId="256"/>
        </pc:sldMkLst>
        <pc:spChg chg="mod">
          <ac:chgData name="Francisco Corella" userId="489df00013e770df" providerId="LiveId" clId="{E9ABDF69-5778-4AAE-B3C6-434430882612}" dt="2023-10-27T03:17:16.631" v="557" actId="20577"/>
          <ac:spMkLst>
            <pc:docMk/>
            <pc:sldMk cId="168699006" sldId="256"/>
            <ac:spMk id="3" creationId="{52009EF1-50D2-FCBB-F774-CFF293DAE300}"/>
          </ac:spMkLst>
        </pc:spChg>
        <pc:spChg chg="mod">
          <ac:chgData name="Francisco Corella" userId="489df00013e770df" providerId="LiveId" clId="{E9ABDF69-5778-4AAE-B3C6-434430882612}" dt="2023-10-27T03:16:03.268" v="550" actId="1035"/>
          <ac:spMkLst>
            <pc:docMk/>
            <pc:sldMk cId="168699006" sldId="256"/>
            <ac:spMk id="6" creationId="{D48A5C17-65D2-5BDD-66AE-71EBA20460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C523A-CE67-432A-B55B-998D6163A915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A6EA-F78A-4BAE-BF0C-956373776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4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9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8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8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6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4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1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A6EA-F78A-4BAE-BF0C-9563737761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4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FE05-7CE1-C5D9-D9F6-E795F7B5B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7BDCF-E2D7-8682-CEEB-06C8285EC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4118F-47E8-E69B-5302-56885E8B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1B764-DB24-7EDE-96A5-1CDE384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360FB-222A-79E1-2103-5512EE8B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4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C5585-15EF-181A-DC43-D77FDF7C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C88CF-FBD3-A2F2-1B95-C05B155D9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C5BD-42B1-3C90-7750-B498BB39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53832-C00F-31B8-9BC4-6E3CE984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89D6-869A-2F78-E691-B9039423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8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37834-C80A-DB66-5264-738877C86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488C3-2095-D037-4A86-1F6485DE5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4A79-1FF8-9DBE-0D55-C44157F5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941A-C23E-6846-40B1-845CF579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73D3-8683-0F47-EE2D-1E2D14C5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0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8392-A123-E50D-9311-0F608B55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ED6DA-B367-1BC0-B151-141C5732E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E3E7-3A81-8A2F-9CF1-A3333C72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D26D6-C88C-32C1-3CB5-A333B6BE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B316-635F-2DDC-02C9-B45A80B7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2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3EDE-CEF4-30EB-D132-FEB0F9AD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B04DA-96B5-2E71-7D42-016D71260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BB9B2-F043-68A5-8CFE-AC75E0A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C390C-AAD4-817A-0765-991FF9C4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3D3A7-7180-1B09-5D76-F15294E8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0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BF0B-2D5C-F1E4-48CC-7C5BEBC2E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0B430-F6EA-F31B-5064-5B037CF3D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331DC-43B8-2341-DC4A-A0BE3FA70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A1692-482F-340A-D177-36D48E61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D8452-AD8F-0DF1-488B-33150890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CAF28-0C8B-5708-421C-5229F911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1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4C417-77B4-2EFE-741C-51A7377E1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687AE-8942-C7CD-EA91-4CDB96542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91C72-4BAF-7BA8-F078-6EBDD727F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1A059-D2F0-6A96-FE67-D760EBE07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E3BB6-5CB6-D8B6-C27E-2A8A33FD3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996C3-EC6F-E962-88C7-55F919A7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7C6BD-9EC5-86C3-F3E5-00DFB46F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B086B-4698-3206-F427-872ABA95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E257-B8B0-3AE7-0CF5-83EFC8BE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48CAE-7956-49CD-4CE5-A44D80CE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E4857-4B16-52A8-5B76-38FE225B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3F0FA-DE84-38C3-415D-5A59D1CB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7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37E20-264C-875D-7668-151BC523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C39BC-2469-7B3A-72E0-E9E3F342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FF63A-436C-57A9-0043-2E19D8CE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E2C0-1815-2579-D7FC-28161E3E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80EB-778C-2D59-B833-05B7921A1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C5001-41DF-A827-8A63-913CB843A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8043D-53BB-F650-1C5D-074008F4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02EF8-A7C0-44AA-9807-D4448BA0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85D74-BB62-3BC1-35AD-2B4C8016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CA14-BEF0-2C7F-2E50-D5D26458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A5C874-3529-E223-68F9-E50A14061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E00D1-6D0C-6DC2-0AA1-580AF5002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A8813-A207-DF88-2D06-1C1FCBB0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E56CC-18C4-55C3-0EE2-D1AF592E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88DCB-687B-E1C0-B105-D21B90A7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BA0F8C-3C13-54D8-F6AB-A04814CC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9CA6F-8BFD-3113-1669-A231C0788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2F6DA-C7CF-FE5B-9339-A9C738BEC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7D19-3BAE-49B0-81FF-FF3F5BF1CEA9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88261-B7D4-EC29-A5D9-19092511E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8D8D6-8A01-98B7-6114-4EEF5E5C0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1F1E-0F5D-4126-A82E-BA0177DDA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text, scissors&#10;&#10;Description automatically generated">
            <a:extLst>
              <a:ext uri="{FF2B5EF4-FFF2-40B4-BE49-F238E27FC236}">
                <a16:creationId xmlns:a16="http://schemas.microsoft.com/office/drawing/2014/main" id="{CA0026FC-5740-166E-F8B0-1C4D4ACD93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790" y="6400280"/>
            <a:ext cx="1644420" cy="41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mcor.com/documents/Chapter13.pdf" TargetMode="External"/><Relationship Id="rId2" Type="http://schemas.openxmlformats.org/officeDocument/2006/relationships/hyperlink" Target="https://www.linkedin.com/in/fcorella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nkedin.com/in/veronicawojnas/" TargetMode="External"/><Relationship Id="rId4" Type="http://schemas.openxmlformats.org/officeDocument/2006/relationships/hyperlink" Target="https://www.linkedin.com/in/sukhi-chuha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mcor.com/techreports/RichCredentials.pdf" TargetMode="External"/><Relationship Id="rId2" Type="http://schemas.openxmlformats.org/officeDocument/2006/relationships/hyperlink" Target="https://www.ietf.org/archive/id/draft-ietf-oauth-selective-disclosure-jwt-0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idblog.org.uk/hancke-rfidrelay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009EF1-50D2-FCBB-F774-CFF293DAE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8064" y="2703871"/>
            <a:ext cx="7275871" cy="350028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Francisco Corella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fcorella@pomcor.com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Presentation at IIW XXXVII on October 10, 2023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Based in part on:</a:t>
            </a:r>
          </a:p>
          <a:p>
            <a:pPr>
              <a:spcBef>
                <a:spcPts val="0"/>
              </a:spcBef>
            </a:pPr>
            <a:r>
              <a:rPr lang="en-US" dirty="0">
                <a:hlinkClick r:id="rId3"/>
              </a:rPr>
              <a:t>ISO/IEC Wallet Credentials</a:t>
            </a:r>
            <a:r>
              <a:rPr lang="en-US" dirty="0"/>
              <a:t>,</a:t>
            </a:r>
          </a:p>
          <a:p>
            <a:pPr>
              <a:spcBef>
                <a:spcPts val="0"/>
              </a:spcBef>
            </a:pPr>
            <a:r>
              <a:rPr lang="en-US" dirty="0"/>
              <a:t>early draft of a chapter of a book on the Foundations of Cryptographic Authentication being coauthored with </a:t>
            </a:r>
          </a:p>
          <a:p>
            <a:pPr>
              <a:spcBef>
                <a:spcPts val="0"/>
              </a:spcBef>
            </a:pPr>
            <a:r>
              <a:rPr lang="en-US" dirty="0">
                <a:hlinkClick r:id="rId4"/>
              </a:rPr>
              <a:t>Sukhi </a:t>
            </a:r>
            <a:r>
              <a:rPr lang="en-US" dirty="0" err="1">
                <a:hlinkClick r:id="rId4"/>
              </a:rPr>
              <a:t>Chuhan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Veronica </a:t>
            </a:r>
            <a:r>
              <a:rPr lang="en-US" dirty="0" err="1">
                <a:hlinkClick r:id="rId5"/>
              </a:rPr>
              <a:t>Wojnas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8A5C17-65D2-5BDD-66AE-71EBA20460B9}"/>
              </a:ext>
            </a:extLst>
          </p:cNvPr>
          <p:cNvSpPr txBox="1">
            <a:spLocks/>
          </p:cNvSpPr>
          <p:nvPr/>
        </p:nvSpPr>
        <p:spPr>
          <a:xfrm>
            <a:off x="948617" y="495639"/>
            <a:ext cx="10668000" cy="20355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6"/>
                </a:solidFill>
              </a:rPr>
              <a:t>Overview of ISO/IEC 18013-5:</a:t>
            </a:r>
          </a:p>
          <a:p>
            <a:r>
              <a:rPr lang="en-US" sz="4800" b="1" dirty="0">
                <a:solidFill>
                  <a:schemeClr val="accent6"/>
                </a:solidFill>
              </a:rPr>
              <a:t>Innovations and Vulnerabilities</a:t>
            </a:r>
          </a:p>
          <a:p>
            <a:r>
              <a:rPr lang="en-US" sz="4800" b="1" dirty="0">
                <a:solidFill>
                  <a:schemeClr val="accent6"/>
                </a:solidFill>
              </a:rPr>
              <a:t>in the mDL Standard </a:t>
            </a:r>
          </a:p>
        </p:txBody>
      </p:sp>
    </p:spTree>
    <p:extLst>
      <p:ext uri="{BB962C8B-B14F-4D97-AF65-F5344CB8AC3E}">
        <p14:creationId xmlns:p14="http://schemas.microsoft.com/office/powerpoint/2010/main" val="16869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6EAA47-524C-4682-3877-91CEF1C3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7442"/>
            <a:ext cx="10515600" cy="3887780"/>
          </a:xfrm>
        </p:spPr>
        <p:txBody>
          <a:bodyPr>
            <a:noAutofit/>
          </a:bodyPr>
          <a:lstStyle/>
          <a:p>
            <a:r>
              <a:rPr lang="en-US" dirty="0"/>
              <a:t>A credential is called a "document", or an "</a:t>
            </a:r>
            <a:r>
              <a:rPr lang="en-US" dirty="0" err="1"/>
              <a:t>mdoc</a:t>
            </a:r>
            <a:r>
              <a:rPr lang="en-US" dirty="0"/>
              <a:t>"</a:t>
            </a:r>
          </a:p>
          <a:p>
            <a:r>
              <a:rPr lang="en-US" dirty="0"/>
              <a:t>An </a:t>
            </a:r>
            <a:r>
              <a:rPr lang="en-US" dirty="0" err="1"/>
              <a:t>mDL</a:t>
            </a:r>
            <a:r>
              <a:rPr lang="en-US" dirty="0"/>
              <a:t> is a particular kind of </a:t>
            </a:r>
            <a:r>
              <a:rPr lang="en-US" dirty="0" err="1"/>
              <a:t>mdoc</a:t>
            </a:r>
            <a:endParaRPr lang="en-US" dirty="0"/>
          </a:p>
          <a:p>
            <a:r>
              <a:rPr lang="en-US" dirty="0"/>
              <a:t>There can be multiple documents in an application; and in principle there could be multiple applications in a device; but typically, there will be one device, one application, and one document</a:t>
            </a:r>
          </a:p>
          <a:p>
            <a:r>
              <a:rPr lang="en-US" dirty="0"/>
              <a:t>The term "</a:t>
            </a:r>
            <a:r>
              <a:rPr lang="en-US" dirty="0" err="1"/>
              <a:t>mdoc</a:t>
            </a:r>
            <a:r>
              <a:rPr lang="en-US" dirty="0"/>
              <a:t>" is used to refer to the device, the application, or the credential</a:t>
            </a:r>
          </a:p>
          <a:p>
            <a:r>
              <a:rPr lang="en-US" dirty="0"/>
              <a:t>The reader is called the "</a:t>
            </a:r>
            <a:r>
              <a:rPr lang="en-US" dirty="0" err="1"/>
              <a:t>mdoc</a:t>
            </a:r>
            <a:r>
              <a:rPr lang="en-US" dirty="0"/>
              <a:t> reader"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AA0AD-592A-9429-C76F-BA7A91466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58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2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1"/>
            <a:ext cx="10965873" cy="4810728"/>
          </a:xfrm>
        </p:spPr>
        <p:txBody>
          <a:bodyPr>
            <a:normAutofit/>
          </a:bodyPr>
          <a:lstStyle/>
          <a:p>
            <a:r>
              <a:rPr lang="en-US" sz="3200" dirty="0"/>
              <a:t>A credential can have certified ("issuer-signed") and self-asserted ("device-signed") data elements</a:t>
            </a:r>
          </a:p>
          <a:p>
            <a:r>
              <a:rPr lang="en-US" sz="3200" dirty="0"/>
              <a:t>Certified elements can be selectively disclosed:</a:t>
            </a:r>
          </a:p>
          <a:p>
            <a:pPr lvl="1"/>
            <a:r>
              <a:rPr lang="en-US" sz="2800" dirty="0"/>
              <a:t>Issuer signs list of digests of all the certified elements</a:t>
            </a:r>
          </a:p>
          <a:p>
            <a:pPr lvl="1"/>
            <a:r>
              <a:rPr lang="en-US" sz="2800" dirty="0"/>
              <a:t>Prover discloses some of them</a:t>
            </a:r>
          </a:p>
          <a:p>
            <a:pPr lvl="1"/>
            <a:r>
              <a:rPr lang="en-US" sz="2800" dirty="0"/>
              <a:t>Verifier hashes the disclosed elements and verifies that their digests are in the list</a:t>
            </a:r>
          </a:p>
          <a:p>
            <a:pPr lvl="1"/>
            <a:r>
              <a:rPr lang="en-US" sz="2800" dirty="0"/>
              <a:t>A random value is included in each digest to prevent guessing</a:t>
            </a:r>
          </a:p>
          <a:p>
            <a:pPr lvl="1"/>
            <a:r>
              <a:rPr lang="en-US" sz="2800" dirty="0"/>
              <a:t>Mobile security object (MSO) signed by the issuer binds the </a:t>
            </a:r>
            <a:r>
              <a:rPr lang="en-US" sz="2800" dirty="0" err="1"/>
              <a:t>mdoc</a:t>
            </a:r>
            <a:r>
              <a:rPr lang="en-US" sz="2800" dirty="0"/>
              <a:t> pubic key to the list of digests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94"/>
            <a:ext cx="10515600" cy="139490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Selective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7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740"/>
            <a:ext cx="10965873" cy="40171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Based on hash functions</a:t>
            </a:r>
          </a:p>
          <a:p>
            <a:pPr lvl="1"/>
            <a:r>
              <a:rPr lang="en-US" sz="2800" dirty="0"/>
              <a:t>Selective disclosure of JWTs (SD-JWT)</a:t>
            </a:r>
          </a:p>
          <a:p>
            <a:pPr lvl="2"/>
            <a:r>
              <a:rPr lang="en-US" dirty="0" err="1"/>
              <a:t>Oauth</a:t>
            </a:r>
            <a:r>
              <a:rPr lang="en-US" dirty="0"/>
              <a:t> working group</a:t>
            </a:r>
          </a:p>
          <a:p>
            <a:pPr lvl="2"/>
            <a:r>
              <a:rPr lang="en-US" dirty="0">
                <a:hlinkClick r:id="rId2"/>
              </a:rPr>
              <a:t>draft-ietf-oauth-selective-disclosure-jwt-05</a:t>
            </a:r>
            <a:endParaRPr lang="en-US" dirty="0"/>
          </a:p>
          <a:p>
            <a:pPr lvl="1"/>
            <a:r>
              <a:rPr lang="en-US" sz="2800" dirty="0"/>
              <a:t>Merkle tree with typed nodes</a:t>
            </a:r>
          </a:p>
          <a:p>
            <a:pPr lvl="2"/>
            <a:r>
              <a:rPr lang="en-US" sz="2200" dirty="0"/>
              <a:t>US patents 10,567,377 and 11,329,981; </a:t>
            </a:r>
            <a:r>
              <a:rPr lang="en-US" sz="2200" dirty="0">
                <a:hlinkClick r:id="rId3"/>
              </a:rPr>
              <a:t>rich credentials</a:t>
            </a:r>
            <a:endParaRPr lang="en-US" sz="2200" dirty="0"/>
          </a:p>
          <a:p>
            <a:pPr lvl="2"/>
            <a:r>
              <a:rPr lang="en-US" sz="2200" dirty="0"/>
              <a:t>Presented at IIW XXIII, 2016</a:t>
            </a:r>
          </a:p>
          <a:p>
            <a:pPr lvl="1"/>
            <a:r>
              <a:rPr lang="en-US" sz="2800" dirty="0"/>
              <a:t>X.509 certificate with selectively opened folders</a:t>
            </a:r>
          </a:p>
          <a:p>
            <a:pPr lvl="2"/>
            <a:r>
              <a:rPr lang="en-US" sz="2200" dirty="0"/>
              <a:t>US patent 6,802,002</a:t>
            </a:r>
          </a:p>
          <a:p>
            <a:pPr lvl="2"/>
            <a:r>
              <a:rPr lang="en-US" sz="2200" dirty="0"/>
              <a:t>Presented at RSA 2000</a:t>
            </a:r>
          </a:p>
          <a:p>
            <a:r>
              <a:rPr lang="en-US" sz="3200" dirty="0"/>
              <a:t>Based on proofs of knowledge</a:t>
            </a:r>
          </a:p>
          <a:p>
            <a:pPr lvl="1"/>
            <a:r>
              <a:rPr lang="en-US" sz="2800" dirty="0"/>
              <a:t>Anonymous credentials</a:t>
            </a:r>
          </a:p>
          <a:p>
            <a:pPr lvl="2"/>
            <a:r>
              <a:rPr lang="en-US" sz="2400" dirty="0" err="1"/>
              <a:t>Camenisch-Lysyanskawa</a:t>
            </a:r>
            <a:r>
              <a:rPr lang="en-US" sz="2400" dirty="0"/>
              <a:t> signatures 2002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94"/>
            <a:ext cx="10515600" cy="139490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Comparison to other methods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of selective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4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965873" cy="508327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An SD-JWT is a signed JWT where selectively disclosable claims have been replaced by their digests</a:t>
            </a:r>
          </a:p>
          <a:p>
            <a:r>
              <a:rPr lang="en-US" sz="3200" dirty="0"/>
              <a:t>Disclosed claims are sent to the verifier along with the SD-JWT</a:t>
            </a:r>
          </a:p>
          <a:p>
            <a:r>
              <a:rPr lang="en-US" sz="3200" dirty="0"/>
              <a:t>If the SD-JWT is used for holder authentication, the holder's public key, or a reference to it, is included in the JWT</a:t>
            </a:r>
          </a:p>
          <a:p>
            <a:pPr marL="0" indent="0">
              <a:buNone/>
            </a:pPr>
            <a:r>
              <a:rPr lang="en-US" sz="3200" b="1" dirty="0"/>
              <a:t>=&gt;</a:t>
            </a:r>
            <a:r>
              <a:rPr lang="en-US" sz="3200" dirty="0"/>
              <a:t> An SD-JWT is roughly equivalent to the MSO</a:t>
            </a:r>
          </a:p>
          <a:p>
            <a:pPr lvl="1"/>
            <a:r>
              <a:rPr lang="en-US" sz="2800" dirty="0"/>
              <a:t>More general than </a:t>
            </a:r>
            <a:r>
              <a:rPr lang="en-US" sz="2800" dirty="0" err="1"/>
              <a:t>mDL</a:t>
            </a:r>
            <a:r>
              <a:rPr lang="en-US" sz="2800" dirty="0"/>
              <a:t>: SD-JWT can have hierarchy of objects and digests can be properties of objects or array elements</a:t>
            </a:r>
          </a:p>
          <a:p>
            <a:r>
              <a:rPr lang="en-US" sz="3200" dirty="0"/>
              <a:t>To authenticate the holder, a separate Key Binding JWT containing a verifier nonce and signed with the holder's private key is sent to the verifier along with the SD-JWT and the disclosed claims</a:t>
            </a:r>
          </a:p>
          <a:p>
            <a:pPr lvl="1"/>
            <a:r>
              <a:rPr lang="en-US" sz="2800" dirty="0"/>
              <a:t>But details are left out of scope, while specified in the </a:t>
            </a:r>
            <a:r>
              <a:rPr lang="en-US" sz="2800" dirty="0" err="1"/>
              <a:t>mDL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8320"/>
            <a:ext cx="10515600" cy="139490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SD-JWT (</a:t>
            </a:r>
            <a:r>
              <a:rPr lang="en-US" b="1" dirty="0" err="1">
                <a:solidFill>
                  <a:schemeClr val="accent6"/>
                </a:solidFill>
              </a:rPr>
              <a:t>Oauth</a:t>
            </a:r>
            <a:r>
              <a:rPr lang="en-US" b="1" dirty="0">
                <a:solidFill>
                  <a:schemeClr val="accent6"/>
                </a:solidFill>
              </a:rPr>
              <a:t> Working group)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54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209368"/>
            <a:ext cx="11130116" cy="5083278"/>
          </a:xfrm>
        </p:spPr>
        <p:txBody>
          <a:bodyPr>
            <a:normAutofit/>
          </a:bodyPr>
          <a:lstStyle/>
          <a:p>
            <a:r>
              <a:rPr lang="en-US" sz="2800" dirty="0"/>
              <a:t>Encoding of a set of name value pairs:</a:t>
            </a:r>
          </a:p>
          <a:p>
            <a:pPr lvl="1"/>
            <a:r>
              <a:rPr lang="en-US" dirty="0"/>
              <a:t>Leaf node: type = name, label = value</a:t>
            </a:r>
          </a:p>
          <a:p>
            <a:pPr lvl="1"/>
            <a:r>
              <a:rPr lang="en-US" dirty="0"/>
              <a:t>Internal node: type = distinguished, label = hash of types and labels of its children</a:t>
            </a:r>
          </a:p>
          <a:p>
            <a:r>
              <a:rPr lang="en-US" dirty="0"/>
              <a:t>Selective omission of name-value pairs by pruning subtrees</a:t>
            </a:r>
          </a:p>
          <a:p>
            <a:pPr lvl="1"/>
            <a:r>
              <a:rPr lang="en-US" dirty="0"/>
              <a:t>Pruning a subtree leaves its root node as a "dangling node", which is a leaf node but doesn't encode a name value pair because it has the distinguished type</a:t>
            </a:r>
          </a:p>
          <a:p>
            <a:pPr lvl="1"/>
            <a:r>
              <a:rPr lang="en-US" dirty="0"/>
              <a:t>The name-value pairs of the subtree are gone, but the root label of the tree doesn't change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The root label of the tree is</a:t>
            </a:r>
            <a:r>
              <a:rPr lang="en-US" dirty="0"/>
              <a:t> an </a:t>
            </a:r>
            <a:r>
              <a:rPr lang="en-US" b="1" i="1" dirty="0"/>
              <a:t>omission-tolerant digest </a:t>
            </a:r>
            <a:r>
              <a:rPr lang="en-US" dirty="0"/>
              <a:t>of the set of name-value pairs in the tree</a:t>
            </a:r>
          </a:p>
          <a:p>
            <a:r>
              <a:rPr lang="en-US" dirty="0"/>
              <a:t>A selective disclosure certificate can be constructed by binding the omission-tolerant checksum to the subject's public key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E829AC-4CE0-2071-726D-050757AE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Merkle tree with typed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93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2251588"/>
            <a:ext cx="11130116" cy="2959509"/>
          </a:xfrm>
        </p:spPr>
        <p:txBody>
          <a:bodyPr>
            <a:normAutofit/>
          </a:bodyPr>
          <a:lstStyle/>
          <a:p>
            <a:r>
              <a:rPr lang="en-US" dirty="0"/>
              <a:t>Folder = structured ASN.1 field with flag indicating if it is open or closed</a:t>
            </a:r>
          </a:p>
          <a:p>
            <a:r>
              <a:rPr lang="en-US" dirty="0"/>
              <a:t>Closing a folder = replacing its contents with a digest of its contents</a:t>
            </a:r>
          </a:p>
          <a:p>
            <a:r>
              <a:rPr lang="en-US" dirty="0"/>
              <a:t>Folders can be nested </a:t>
            </a:r>
          </a:p>
          <a:p>
            <a:r>
              <a:rPr lang="en-US" dirty="0"/>
              <a:t>The certificate is signed after closing all folders</a:t>
            </a:r>
          </a:p>
          <a:p>
            <a:r>
              <a:rPr lang="en-US" dirty="0"/>
              <a:t>Selected folders are open before presentation to the verifier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E829AC-4CE0-2071-726D-050757AE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X.509 certificate with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selectively opened folders</a:t>
            </a:r>
          </a:p>
        </p:txBody>
      </p:sp>
    </p:spTree>
    <p:extLst>
      <p:ext uri="{BB962C8B-B14F-4D97-AF65-F5344CB8AC3E}">
        <p14:creationId xmlns:p14="http://schemas.microsoft.com/office/powerpoint/2010/main" val="290867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563329"/>
            <a:ext cx="11130116" cy="540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Camenish-Lysyanskaya</a:t>
            </a:r>
            <a:r>
              <a:rPr lang="en-US" sz="3200" dirty="0"/>
              <a:t> signature (many details omitted):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E829AC-4CE0-2071-726D-050757AE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Selective disclosure with 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anonymous credentials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CCCE514-5F91-5AFD-5D70-CED6A88E358E}"/>
                  </a:ext>
                </a:extLst>
              </p:cNvPr>
              <p:cNvSpPr txBox="1"/>
              <p:nvPr/>
            </p:nvSpPr>
            <p:spPr>
              <a:xfrm>
                <a:off x="4139381" y="2182761"/>
                <a:ext cx="41197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kern="100" smtClean="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 kern="10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 kern="10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1" i="1" kern="1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sSup>
                        <m:sSupPr>
                          <m:ctrlP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kern="10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 </m:t>
                      </m:r>
                      <m:r>
                        <m:rPr>
                          <m:nor/>
                        </m:rPr>
                        <a:rPr lang="en-US" sz="32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 </m:t>
                      </m:r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CCCE514-5F91-5AFD-5D70-CED6A88E3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381" y="2182761"/>
                <a:ext cx="411971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0DEE89-9D87-7AAB-572E-E560C0A7DE98}"/>
              </a:ext>
            </a:extLst>
          </p:cNvPr>
          <p:cNvSpPr txBox="1">
            <a:spLocks/>
          </p:cNvSpPr>
          <p:nvPr/>
        </p:nvSpPr>
        <p:spPr>
          <a:xfrm>
            <a:off x="766916" y="2959762"/>
            <a:ext cx="11130116" cy="3273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Message: </a:t>
            </a:r>
            <a:r>
              <a:rPr lang="en-US" b="1" i="1" dirty="0">
                <a:solidFill>
                  <a:srgbClr val="FF0000"/>
                </a:solidFill>
              </a:rPr>
              <a:t>m</a:t>
            </a:r>
          </a:p>
          <a:p>
            <a:r>
              <a:rPr lang="en-US" dirty="0"/>
              <a:t>Signature: </a:t>
            </a:r>
            <a:r>
              <a:rPr lang="en-US" b="1" i="1" dirty="0">
                <a:solidFill>
                  <a:schemeClr val="accent6"/>
                </a:solidFill>
              </a:rPr>
              <a:t>v, e, s</a:t>
            </a:r>
          </a:p>
          <a:p>
            <a:r>
              <a:rPr lang="en-US" dirty="0"/>
              <a:t>Public key of the signature scheme: </a:t>
            </a:r>
            <a:r>
              <a:rPr lang="en-US" i="1" dirty="0"/>
              <a:t>a, b, c, n</a:t>
            </a:r>
          </a:p>
          <a:p>
            <a:r>
              <a:rPr lang="en-US" dirty="0"/>
              <a:t>Private key of the signature scheme: the factorization </a:t>
            </a:r>
            <a:r>
              <a:rPr lang="en-US" i="1" dirty="0"/>
              <a:t>n = </a:t>
            </a:r>
            <a:r>
              <a:rPr lang="en-US" i="1" dirty="0" err="1"/>
              <a:t>pq</a:t>
            </a:r>
            <a:endParaRPr lang="en-US" i="1" dirty="0"/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Choose random prime </a:t>
            </a:r>
            <a:r>
              <a:rPr lang="en-US" i="1" dirty="0"/>
              <a:t>e</a:t>
            </a:r>
          </a:p>
          <a:p>
            <a:pPr lvl="1"/>
            <a:r>
              <a:rPr lang="en-US" dirty="0"/>
              <a:t>Compute v using 1/</a:t>
            </a:r>
            <a:r>
              <a:rPr lang="en-US" i="1" dirty="0"/>
              <a:t>e</a:t>
            </a:r>
            <a:r>
              <a:rPr lang="en-US" dirty="0"/>
              <a:t> mod (</a:t>
            </a:r>
            <a:r>
              <a:rPr lang="en-US" i="1" dirty="0"/>
              <a:t>p</a:t>
            </a:r>
            <a:r>
              <a:rPr lang="en-US" dirty="0"/>
              <a:t>-1)(</a:t>
            </a:r>
            <a:r>
              <a:rPr lang="en-US" i="1" dirty="0"/>
              <a:t>q</a:t>
            </a:r>
            <a:r>
              <a:rPr lang="en-US" dirty="0"/>
              <a:t>-1)</a:t>
            </a:r>
          </a:p>
          <a:p>
            <a:r>
              <a:rPr lang="en-US" dirty="0"/>
              <a:t>Security based on strong RSA assumption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7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563329"/>
            <a:ext cx="11130116" cy="540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Commitment to a secret value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E829AC-4CE0-2071-726D-050757AE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8994"/>
            <a:ext cx="10515600" cy="746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(Selective disclosure with anonymous credentials, continued)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0DEE89-9D87-7AAB-572E-E560C0A7DE98}"/>
              </a:ext>
            </a:extLst>
          </p:cNvPr>
          <p:cNvSpPr txBox="1">
            <a:spLocks/>
          </p:cNvSpPr>
          <p:nvPr/>
        </p:nvSpPr>
        <p:spPr>
          <a:xfrm>
            <a:off x="766916" y="2959762"/>
            <a:ext cx="11130116" cy="3273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Committed value: </a:t>
            </a:r>
            <a:r>
              <a:rPr lang="en-US" b="1" i="1" dirty="0">
                <a:solidFill>
                  <a:srgbClr val="FF0000"/>
                </a:solidFill>
              </a:rPr>
              <a:t>m</a:t>
            </a:r>
          </a:p>
          <a:p>
            <a:r>
              <a:rPr lang="en-US" dirty="0"/>
              <a:t>Random witness: </a:t>
            </a:r>
            <a:r>
              <a:rPr lang="en-US" b="1" i="1" dirty="0">
                <a:solidFill>
                  <a:schemeClr val="accent1"/>
                </a:solidFill>
              </a:rPr>
              <a:t>r</a:t>
            </a:r>
          </a:p>
          <a:p>
            <a:r>
              <a:rPr lang="en-US" dirty="0"/>
              <a:t>Commitment: </a:t>
            </a:r>
            <a:r>
              <a:rPr lang="en-US" b="1" i="1" dirty="0">
                <a:solidFill>
                  <a:schemeClr val="accent6"/>
                </a:solidFill>
              </a:rPr>
              <a:t>C</a:t>
            </a:r>
          </a:p>
          <a:p>
            <a:r>
              <a:rPr lang="en-US" dirty="0"/>
              <a:t>Public key of the commitment scheme: </a:t>
            </a:r>
            <a:r>
              <a:rPr lang="en-US" i="1" dirty="0"/>
              <a:t>n, g, h</a:t>
            </a:r>
          </a:p>
          <a:p>
            <a:r>
              <a:rPr lang="en-US" dirty="0"/>
              <a:t>The user who constructs the commitment can prove knowledge of the committed value in zero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3617F4-78EA-30AF-BB41-66358A462C5B}"/>
                  </a:ext>
                </a:extLst>
              </p:cNvPr>
              <p:cNvSpPr txBox="1"/>
              <p:nvPr/>
            </p:nvSpPr>
            <p:spPr>
              <a:xfrm>
                <a:off x="3942735" y="2239545"/>
                <a:ext cx="35396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𝑪</m:t>
                      </m:r>
                      <m:r>
                        <a:rPr lang="en-US" sz="32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3617F4-78EA-30AF-BB41-66358A462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735" y="2239545"/>
                <a:ext cx="353961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4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641986"/>
            <a:ext cx="11130116" cy="540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Proof of knowledge of a signature on a committed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CCCE514-5F91-5AFD-5D70-CED6A88E358E}"/>
                  </a:ext>
                </a:extLst>
              </p:cNvPr>
              <p:cNvSpPr txBox="1"/>
              <p:nvPr/>
            </p:nvSpPr>
            <p:spPr>
              <a:xfrm>
                <a:off x="4001733" y="2261418"/>
                <a:ext cx="41197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kern="100" smtClean="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 kern="10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 kern="10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1" i="1" kern="1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sSup>
                        <m:sSupPr>
                          <m:ctrlP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kern="100">
                              <a:solidFill>
                                <a:srgbClr val="70AD47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 </m:t>
                      </m:r>
                      <m:r>
                        <m:rPr>
                          <m:nor/>
                        </m:rPr>
                        <a:rPr lang="en-US" sz="3200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 </m:t>
                      </m:r>
                      <m:r>
                        <a:rPr lang="en-US" sz="32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CCCE514-5F91-5AFD-5D70-CED6A88E3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733" y="2261418"/>
                <a:ext cx="411971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60DEE89-9D87-7AAB-572E-E560C0A7DE98}"/>
              </a:ext>
            </a:extLst>
          </p:cNvPr>
          <p:cNvSpPr txBox="1">
            <a:spLocks/>
          </p:cNvSpPr>
          <p:nvPr/>
        </p:nvSpPr>
        <p:spPr>
          <a:xfrm>
            <a:off x="766916" y="3677515"/>
            <a:ext cx="11130116" cy="1130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user who receives the signature and constructs the commitment can prove knowledge of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dirty="0"/>
              <a:t> in zero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4AE37E1-5812-4869-E4E9-C787D9C95C7C}"/>
                  </a:ext>
                </a:extLst>
              </p:cNvPr>
              <p:cNvSpPr txBox="1"/>
              <p:nvPr/>
            </p:nvSpPr>
            <p:spPr>
              <a:xfrm>
                <a:off x="4031225" y="2878640"/>
                <a:ext cx="35396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𝑪</m:t>
                      </m:r>
                      <m:r>
                        <a:rPr lang="en-US" sz="32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4AE37E1-5812-4869-E4E9-C787D9C95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25" y="2878640"/>
                <a:ext cx="353961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A6661DAF-DC1A-4255-5BF7-33CAF1BE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826"/>
            <a:ext cx="10515600" cy="746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(Selective disclosure with anonymous credentials, continued)</a:t>
            </a:r>
          </a:p>
        </p:txBody>
      </p:sp>
    </p:spTree>
    <p:extLst>
      <p:ext uri="{BB962C8B-B14F-4D97-AF65-F5344CB8AC3E}">
        <p14:creationId xmlns:p14="http://schemas.microsoft.com/office/powerpoint/2010/main" val="403069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per with text and numbers&#10;&#10;Description automatically generated with medium confidence">
            <a:extLst>
              <a:ext uri="{FF2B5EF4-FFF2-40B4-BE49-F238E27FC236}">
                <a16:creationId xmlns:a16="http://schemas.microsoft.com/office/drawing/2014/main" id="{8B92A967-2BB5-A9D1-AF06-E2770E926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268" y="210147"/>
            <a:ext cx="5113463" cy="600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7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14C3-E73D-FDFB-D744-B6CA5228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9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E73FB-89C2-1EB7-509F-36DA31DC1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047"/>
            <a:ext cx="10515600" cy="492377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In a nutshell</a:t>
            </a:r>
          </a:p>
          <a:p>
            <a:r>
              <a:rPr lang="en-US" sz="3200" dirty="0"/>
              <a:t>Architecture</a:t>
            </a:r>
          </a:p>
          <a:p>
            <a:r>
              <a:rPr lang="en-US" sz="3200" dirty="0"/>
              <a:t>Data elements</a:t>
            </a:r>
          </a:p>
          <a:p>
            <a:r>
              <a:rPr lang="en-US" sz="3200" dirty="0"/>
              <a:t>Terminology</a:t>
            </a:r>
          </a:p>
          <a:p>
            <a:r>
              <a:rPr lang="en-US" sz="3200" dirty="0"/>
              <a:t>Selective disclosure</a:t>
            </a:r>
          </a:p>
          <a:p>
            <a:pPr lvl="1"/>
            <a:r>
              <a:rPr lang="en-US" sz="2800" dirty="0"/>
              <a:t>Comparison to other methods</a:t>
            </a:r>
          </a:p>
          <a:p>
            <a:r>
              <a:rPr lang="en-US" sz="3200" dirty="0"/>
              <a:t>Data exchange phases and flows</a:t>
            </a:r>
          </a:p>
          <a:p>
            <a:r>
              <a:rPr lang="en-US" sz="3200" dirty="0"/>
              <a:t>Authentication in device retrieval</a:t>
            </a:r>
          </a:p>
          <a:p>
            <a:r>
              <a:rPr lang="en-US" sz="3200" dirty="0"/>
              <a:t>Security innovations and vulnerabilities</a:t>
            </a:r>
          </a:p>
          <a:p>
            <a:r>
              <a:rPr lang="en-US" sz="3200" dirty="0"/>
              <a:t>Privacy and user experience</a:t>
            </a:r>
          </a:p>
          <a:p>
            <a:pPr lvl="1"/>
            <a:r>
              <a:rPr lang="en-US" sz="2800" dirty="0"/>
              <a:t>Supported and unmet privacy goals</a:t>
            </a:r>
          </a:p>
        </p:txBody>
      </p:sp>
    </p:spTree>
    <p:extLst>
      <p:ext uri="{BB962C8B-B14F-4D97-AF65-F5344CB8AC3E}">
        <p14:creationId xmlns:p14="http://schemas.microsoft.com/office/powerpoint/2010/main" val="229275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786584"/>
            <a:ext cx="11130116" cy="649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Proving knowledge of a signature on a block of committed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60DEE89-9D87-7AAB-572E-E560C0A7DE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6916" y="4995043"/>
                <a:ext cx="11130116" cy="14549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A user who receives the signature and constructs the commitments can prove knowledge of values </a:t>
                </a:r>
                <a:r>
                  <a:rPr lang="en-US" b="1" i="1" dirty="0">
                    <a:solidFill>
                      <a:schemeClr val="accent6"/>
                    </a:solidFill>
                  </a:rPr>
                  <a:t>v, e, s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satisfy the above equations in zero knowledge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60DEE89-9D87-7AAB-572E-E560C0A7D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6" y="4995043"/>
                <a:ext cx="11130116" cy="1454920"/>
              </a:xfrm>
              <a:prstGeom prst="rect">
                <a:avLst/>
              </a:prstGeom>
              <a:blipFill>
                <a:blip r:embed="rId2"/>
                <a:stretch>
                  <a:fillRect l="-986" t="-6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/>
              <p:nvPr/>
            </p:nvSpPr>
            <p:spPr>
              <a:xfrm>
                <a:off x="1042219" y="1406037"/>
                <a:ext cx="9438968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1406037"/>
                <a:ext cx="9438968" cy="649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>
            <a:extLst>
              <a:ext uri="{FF2B5EF4-FFF2-40B4-BE49-F238E27FC236}">
                <a16:creationId xmlns:a16="http://schemas.microsoft.com/office/drawing/2014/main" id="{ED1CAE9B-7D3C-0E5F-54B8-AAD3680B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826"/>
            <a:ext cx="10515600" cy="746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(Selective disclosure with anonymous credentials, 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D78DA5-D61C-49A5-0E44-C172AD8886B5}"/>
                  </a:ext>
                </a:extLst>
              </p:cNvPr>
              <p:cNvSpPr txBox="1"/>
              <p:nvPr/>
            </p:nvSpPr>
            <p:spPr>
              <a:xfrm>
                <a:off x="599768" y="2138905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D78DA5-D61C-49A5-0E44-C172AD888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8" y="2138905"/>
                <a:ext cx="452283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DAFABB-8D74-8DFF-BF21-6B24006B1BFA}"/>
                  </a:ext>
                </a:extLst>
              </p:cNvPr>
              <p:cNvSpPr txBox="1"/>
              <p:nvPr/>
            </p:nvSpPr>
            <p:spPr>
              <a:xfrm>
                <a:off x="599767" y="2616060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DAFABB-8D74-8DFF-BF21-6B24006B1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7" y="2616060"/>
                <a:ext cx="452283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CEFA10-9118-D5B6-D798-8F89F223C785}"/>
                  </a:ext>
                </a:extLst>
              </p:cNvPr>
              <p:cNvSpPr txBox="1"/>
              <p:nvPr/>
            </p:nvSpPr>
            <p:spPr>
              <a:xfrm>
                <a:off x="599766" y="3117921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CEFA10-9118-D5B6-D798-8F89F223C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6" y="3117921"/>
                <a:ext cx="452283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3FB86F-EDFE-9FF9-0234-0471690E0D75}"/>
                  </a:ext>
                </a:extLst>
              </p:cNvPr>
              <p:cNvSpPr txBox="1"/>
              <p:nvPr/>
            </p:nvSpPr>
            <p:spPr>
              <a:xfrm>
                <a:off x="599766" y="3655142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3FB86F-EDFE-9FF9-0234-0471690E0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6" y="3655142"/>
                <a:ext cx="452283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2AAC54-3C10-3713-1243-515745CF9A48}"/>
                  </a:ext>
                </a:extLst>
              </p:cNvPr>
              <p:cNvSpPr txBox="1"/>
              <p:nvPr/>
            </p:nvSpPr>
            <p:spPr>
              <a:xfrm>
                <a:off x="599766" y="4171362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2AAC54-3C10-3713-1243-515745CF9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6" y="4171362"/>
                <a:ext cx="452283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09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1592825"/>
            <a:ext cx="11130116" cy="540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Using a signature on multiple messages as a credential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60DEE89-9D87-7AAB-572E-E560C0A7DE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6916" y="3244898"/>
                <a:ext cx="11130116" cy="11307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Authentication key: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Attributes: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60DEE89-9D87-7AAB-572E-E560C0A7D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6" y="3244898"/>
                <a:ext cx="11130116" cy="1130703"/>
              </a:xfrm>
              <a:prstGeom prst="rect">
                <a:avLst/>
              </a:prstGeom>
              <a:blipFill>
                <a:blip r:embed="rId2"/>
                <a:stretch>
                  <a:fillRect l="-986" t="-8602" b="-2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/>
              <p:nvPr/>
            </p:nvSpPr>
            <p:spPr>
              <a:xfrm>
                <a:off x="1042219" y="2231952"/>
                <a:ext cx="9438968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2231952"/>
                <a:ext cx="9438968" cy="649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>
            <a:extLst>
              <a:ext uri="{FF2B5EF4-FFF2-40B4-BE49-F238E27FC236}">
                <a16:creationId xmlns:a16="http://schemas.microsoft.com/office/drawing/2014/main" id="{ED1CAE9B-7D3C-0E5F-54B8-AAD3680B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826"/>
            <a:ext cx="10515600" cy="746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(Selective disclosure with anonymous credentials, continued)</a:t>
            </a:r>
          </a:p>
        </p:txBody>
      </p:sp>
    </p:spTree>
    <p:extLst>
      <p:ext uri="{BB962C8B-B14F-4D97-AF65-F5344CB8AC3E}">
        <p14:creationId xmlns:p14="http://schemas.microsoft.com/office/powerpoint/2010/main" val="2620261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6" y="597220"/>
            <a:ext cx="11130116" cy="649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Disclosing some of the attributes</a:t>
            </a:r>
            <a:endParaRPr lang="en-US" sz="3200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/>
              <p:nvPr/>
            </p:nvSpPr>
            <p:spPr>
              <a:xfrm>
                <a:off x="1042219" y="1730507"/>
                <a:ext cx="9438968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1730507"/>
                <a:ext cx="9438968" cy="649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>
            <a:extLst>
              <a:ext uri="{FF2B5EF4-FFF2-40B4-BE49-F238E27FC236}">
                <a16:creationId xmlns:a16="http://schemas.microsoft.com/office/drawing/2014/main" id="{ED1CAE9B-7D3C-0E5F-54B8-AAD3680B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826"/>
            <a:ext cx="10515600" cy="746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(Selective disclosure with anonymous credentials, 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D78DA5-D61C-49A5-0E44-C172AD8886B5}"/>
                  </a:ext>
                </a:extLst>
              </p:cNvPr>
              <p:cNvSpPr txBox="1"/>
              <p:nvPr/>
            </p:nvSpPr>
            <p:spPr>
              <a:xfrm>
                <a:off x="599768" y="4776546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D78DA5-D61C-49A5-0E44-C172AD888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8" y="4776546"/>
                <a:ext cx="452283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DAFABB-8D74-8DFF-BF21-6B24006B1BFA}"/>
                  </a:ext>
                </a:extLst>
              </p:cNvPr>
              <p:cNvSpPr txBox="1"/>
              <p:nvPr/>
            </p:nvSpPr>
            <p:spPr>
              <a:xfrm>
                <a:off x="599767" y="5253701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DAFABB-8D74-8DFF-BF21-6B24006B1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7" y="5253701"/>
                <a:ext cx="452283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CEFA10-9118-D5B6-D798-8F89F223C785}"/>
                  </a:ext>
                </a:extLst>
              </p:cNvPr>
              <p:cNvSpPr txBox="1"/>
              <p:nvPr/>
            </p:nvSpPr>
            <p:spPr>
              <a:xfrm>
                <a:off x="599766" y="5755562"/>
                <a:ext cx="45228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chemeClr val="accent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CEFA10-9118-D5B6-D798-8F89F223C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6" y="5755562"/>
                <a:ext cx="452283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FDF274-5CA2-FF61-E64E-FFD1631769CA}"/>
                  </a:ext>
                </a:extLst>
              </p:cNvPr>
              <p:cNvSpPr txBox="1"/>
              <p:nvPr/>
            </p:nvSpPr>
            <p:spPr>
              <a:xfrm>
                <a:off x="1042219" y="2315752"/>
                <a:ext cx="9438968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6FDF274-5CA2-FF61-E64E-FFD163176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2315752"/>
                <a:ext cx="9438968" cy="649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60943678-B62F-668A-18A5-67C484D1903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6916" y="1122907"/>
                <a:ext cx="11130116" cy="4900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For example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60943678-B62F-668A-18A5-67C484D19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6" y="1122907"/>
                <a:ext cx="11130116" cy="490022"/>
              </a:xfrm>
              <a:prstGeom prst="rect">
                <a:avLst/>
              </a:prstGeom>
              <a:blipFill>
                <a:blip r:embed="rId7"/>
                <a:stretch>
                  <a:fillRect l="-986" t="-19753" b="-32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1EC94A-567F-C45A-4D3F-7D01F57C9F92}"/>
                  </a:ext>
                </a:extLst>
              </p:cNvPr>
              <p:cNvSpPr txBox="1"/>
              <p:nvPr/>
            </p:nvSpPr>
            <p:spPr>
              <a:xfrm>
                <a:off x="1042219" y="4197270"/>
                <a:ext cx="5201265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1EC94A-567F-C45A-4D3F-7D01F57C9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4197270"/>
                <a:ext cx="5201265" cy="649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1EC397-1102-6CE3-D9E7-BE9315991F68}"/>
                  </a:ext>
                </a:extLst>
              </p:cNvPr>
              <p:cNvSpPr txBox="1"/>
              <p:nvPr/>
            </p:nvSpPr>
            <p:spPr>
              <a:xfrm>
                <a:off x="7415668" y="4197270"/>
                <a:ext cx="4350948" cy="645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1EC397-1102-6CE3-D9E7-BE9315991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668" y="4197270"/>
                <a:ext cx="4350948" cy="6459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B7126E2A-13E8-F1FA-CA41-72766A5F77BF}"/>
              </a:ext>
            </a:extLst>
          </p:cNvPr>
          <p:cNvSpPr txBox="1"/>
          <p:nvPr/>
        </p:nvSpPr>
        <p:spPr>
          <a:xfrm>
            <a:off x="6233436" y="4270359"/>
            <a:ext cx="1182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,  with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2D851BCE-0E2B-42A0-A92F-85E082AE13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6916" y="3277954"/>
                <a:ext cx="11130116" cy="914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Holder proves knowledge of values </a:t>
                </a:r>
                <a:r>
                  <a:rPr lang="en-US" b="1" i="1" dirty="0">
                    <a:solidFill>
                      <a:schemeClr val="accent6"/>
                    </a:solidFill>
                  </a:rPr>
                  <a:t>v, e, s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satisfy the following equations in zero knowledge:</a:t>
                </a: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2D851BCE-0E2B-42A0-A92F-85E082AE1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6" y="3277954"/>
                <a:ext cx="11130116" cy="914144"/>
              </a:xfrm>
              <a:prstGeom prst="rect">
                <a:avLst/>
              </a:prstGeom>
              <a:blipFill>
                <a:blip r:embed="rId10"/>
                <a:stretch>
                  <a:fillRect l="-986" t="-11333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233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9DE26-C929-8A7C-88B2-B5AD22DF7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916" y="1189706"/>
                <a:ext cx="11130116" cy="89473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Authenticating with the credential and disclosing some of the attributes, for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9DE26-C929-8A7C-88B2-B5AD22DF7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916" y="1189706"/>
                <a:ext cx="11130116" cy="894734"/>
              </a:xfrm>
              <a:blipFill>
                <a:blip r:embed="rId2"/>
                <a:stretch>
                  <a:fillRect l="-1424" t="-14286" b="-31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60DEE89-9D87-7AAB-572E-E560C0A7DE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6916" y="4749236"/>
                <a:ext cx="11130116" cy="11307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500" dirty="0"/>
                  <a:t>The credential holder proves knowledge of </a:t>
                </a:r>
                <a:r>
                  <a:rPr lang="en-US" b="1" i="1" dirty="0">
                    <a:solidFill>
                      <a:schemeClr val="accent6"/>
                    </a:solidFill>
                  </a:rPr>
                  <a:t>v, e, s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sub>
                    </m:sSub>
                  </m:oMath>
                </a14:m>
                <a:endParaRPr lang="en-US" b="1" dirty="0">
                  <a:solidFill>
                    <a:srgbClr val="FF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800" dirty="0"/>
                  <a:t>that satisfy the above equations in zero knowledge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60DEE89-9D87-7AAB-572E-E560C0A7D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16" y="4749236"/>
                <a:ext cx="11130116" cy="1130703"/>
              </a:xfrm>
              <a:prstGeom prst="rect">
                <a:avLst/>
              </a:prstGeom>
              <a:blipFill>
                <a:blip r:embed="rId3"/>
                <a:stretch>
                  <a:fillRect l="-1424" t="-13978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/>
              <p:nvPr/>
            </p:nvSpPr>
            <p:spPr>
              <a:xfrm>
                <a:off x="1042219" y="2231952"/>
                <a:ext cx="9438968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C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C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C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6AE7AA-DC44-217A-EB7F-3BAD2B5D6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2231952"/>
                <a:ext cx="9438968" cy="649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>
            <a:extLst>
              <a:ext uri="{FF2B5EF4-FFF2-40B4-BE49-F238E27FC236}">
                <a16:creationId xmlns:a16="http://schemas.microsoft.com/office/drawing/2014/main" id="{ED1CAE9B-7D3C-0E5F-54B8-AAD3680B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826"/>
            <a:ext cx="10515600" cy="746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(Selective disclosure with anonymous credentials, 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3766671-624D-6505-5DD1-1E3C53828991}"/>
                  </a:ext>
                </a:extLst>
              </p:cNvPr>
              <p:cNvSpPr txBox="1"/>
              <p:nvPr/>
            </p:nvSpPr>
            <p:spPr>
              <a:xfrm>
                <a:off x="-88492" y="3892457"/>
                <a:ext cx="8308258" cy="646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m:rPr>
                          <m:nor/>
                        </m:rPr>
                        <a:rPr lang="en-US" sz="3200"/>
                        <m:t>mod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3766671-624D-6505-5DD1-1E3C53828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492" y="3892457"/>
                <a:ext cx="8308258" cy="6465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F6ABDA-8594-FBF9-5EBC-297D4E88E2EE}"/>
                  </a:ext>
                </a:extLst>
              </p:cNvPr>
              <p:cNvSpPr txBox="1"/>
              <p:nvPr/>
            </p:nvSpPr>
            <p:spPr>
              <a:xfrm>
                <a:off x="1592827" y="2880976"/>
                <a:ext cx="9438968" cy="649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</m:sSub>
                        </m:sup>
                      </m:sSubSup>
                      <m:sSup>
                        <m:sSupPr>
                          <m:ctrlP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accent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sup>
                      </m:s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sub>
                          </m:sSub>
                        </m:sup>
                      </m:sSubSup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en-US" sz="32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mod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  </m:t>
                      </m:r>
                      <m:r>
                        <a:rPr lang="en-US" sz="3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F6ABDA-8594-FBF9-5EBC-297D4E88E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827" y="2880976"/>
                <a:ext cx="9438968" cy="649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217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4"/>
            <a:ext cx="10778836" cy="4351338"/>
          </a:xfrm>
        </p:spPr>
        <p:txBody>
          <a:bodyPr>
            <a:normAutofit/>
          </a:bodyPr>
          <a:lstStyle/>
          <a:p>
            <a:r>
              <a:rPr lang="en-US" sz="3200" dirty="0"/>
              <a:t>Device activation</a:t>
            </a:r>
          </a:p>
          <a:p>
            <a:pPr lvl="1"/>
            <a:r>
              <a:rPr lang="en-US" sz="2800" dirty="0"/>
              <a:t>By the holder, or</a:t>
            </a:r>
          </a:p>
          <a:p>
            <a:pPr lvl="1"/>
            <a:r>
              <a:rPr lang="en-US" sz="2800" dirty="0"/>
              <a:t>By the reader using NFC</a:t>
            </a:r>
          </a:p>
          <a:p>
            <a:r>
              <a:rPr lang="en-US" sz="3200" dirty="0"/>
              <a:t>Device engagement (data retrieval setup)</a:t>
            </a:r>
          </a:p>
          <a:p>
            <a:pPr lvl="1"/>
            <a:r>
              <a:rPr lang="en-US" sz="2800" dirty="0"/>
              <a:t>QR code shown on the device, or</a:t>
            </a:r>
          </a:p>
          <a:p>
            <a:pPr lvl="1"/>
            <a:r>
              <a:rPr lang="en-US" sz="2800" dirty="0"/>
              <a:t>NFC handover</a:t>
            </a:r>
          </a:p>
          <a:p>
            <a:r>
              <a:rPr lang="en-US" sz="3200" dirty="0"/>
              <a:t>Data retrieval</a:t>
            </a:r>
          </a:p>
          <a:p>
            <a:pPr lvl="1"/>
            <a:r>
              <a:rPr lang="en-US" sz="2800" dirty="0"/>
              <a:t>From the device ("device retrieval"): NFC, BLE or </a:t>
            </a:r>
            <a:r>
              <a:rPr lang="en-US" sz="2800" dirty="0" err="1"/>
              <a:t>Wifi</a:t>
            </a:r>
            <a:endParaRPr lang="en-US" sz="2800" dirty="0"/>
          </a:p>
          <a:p>
            <a:pPr lvl="1"/>
            <a:r>
              <a:rPr lang="en-US" sz="2800" dirty="0"/>
              <a:t>From the issuer ("server retrieval"): Web API, or OpenID Connect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Data exchange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92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4"/>
            <a:ext cx="1077883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QR code followed by BLE or </a:t>
            </a:r>
            <a:r>
              <a:rPr lang="en-US" dirty="0" err="1"/>
              <a:t>WiFi</a:t>
            </a:r>
            <a:r>
              <a:rPr lang="en-US" dirty="0"/>
              <a:t> device retrieval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activation by holder and display of QR code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retrieval using BLE or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NFC handover followed by NFC, BLE or </a:t>
            </a:r>
            <a:r>
              <a:rPr lang="en-US" dirty="0" err="1"/>
              <a:t>WiFi</a:t>
            </a:r>
            <a:r>
              <a:rPr lang="en-US" dirty="0"/>
              <a:t> device retrieval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activation by NFC tap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NFC handover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retrieval, continuing with NFC or switching to BLE or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Any device retrieval followed by server retrieval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retrieval provides server retrieval token as a data element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Server retrieval using Web API or OIDC as authorized token</a:t>
            </a:r>
          </a:p>
          <a:p>
            <a:r>
              <a:rPr lang="en-US" dirty="0"/>
              <a:t>Any device engagement followed by server retrieval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engagement provides server retrieval token directly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Server retrieval using web API or OIDC as authorized by token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Data exchange 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81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381"/>
            <a:ext cx="10778836" cy="519143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Device retrieval consists of requests by the </a:t>
            </a:r>
            <a:r>
              <a:rPr lang="en-US" sz="3200" dirty="0" err="1"/>
              <a:t>mdoc</a:t>
            </a:r>
            <a:r>
              <a:rPr lang="en-US" sz="3200" dirty="0"/>
              <a:t> reader and  responses from the </a:t>
            </a:r>
            <a:r>
              <a:rPr lang="en-US" sz="3200" dirty="0" err="1"/>
              <a:t>mdoc</a:t>
            </a:r>
            <a:r>
              <a:rPr lang="en-US" sz="3200" dirty="0"/>
              <a:t> in an encrypted session</a:t>
            </a:r>
          </a:p>
          <a:p>
            <a:r>
              <a:rPr lang="en-US" sz="3200" dirty="0"/>
              <a:t>Both parties use ephemeral key pairs to establish the session: neither party is authenticated!</a:t>
            </a:r>
          </a:p>
          <a:p>
            <a:r>
              <a:rPr lang="en-US" sz="3200" dirty="0"/>
              <a:t>But the elements themselves are authenticated</a:t>
            </a:r>
          </a:p>
          <a:p>
            <a:r>
              <a:rPr lang="en-US" sz="3200" dirty="0"/>
              <a:t>In each response:</a:t>
            </a:r>
          </a:p>
          <a:p>
            <a:pPr lvl="1"/>
            <a:r>
              <a:rPr lang="en-US" sz="2800" dirty="0"/>
              <a:t>The MSO is sent to authenticate the disclosed certified elements</a:t>
            </a:r>
          </a:p>
          <a:p>
            <a:pPr lvl="1"/>
            <a:r>
              <a:rPr lang="en-US" sz="2800" dirty="0"/>
              <a:t>The </a:t>
            </a:r>
            <a:r>
              <a:rPr lang="en-US" sz="2800" dirty="0" err="1"/>
              <a:t>mdoc</a:t>
            </a:r>
            <a:r>
              <a:rPr lang="en-US" sz="2800" dirty="0"/>
              <a:t> signs the self-asserted elements</a:t>
            </a:r>
          </a:p>
          <a:p>
            <a:r>
              <a:rPr lang="en-US" sz="3200" dirty="0"/>
              <a:t>The </a:t>
            </a:r>
            <a:r>
              <a:rPr lang="en-US" sz="3200" dirty="0" err="1"/>
              <a:t>mdoc</a:t>
            </a:r>
            <a:r>
              <a:rPr lang="en-US" sz="3200" dirty="0"/>
              <a:t> signature on the self-asserted elements authenticates the </a:t>
            </a:r>
            <a:r>
              <a:rPr lang="en-US" sz="3200" dirty="0" err="1"/>
              <a:t>mdoc</a:t>
            </a:r>
            <a:endParaRPr lang="en-US" sz="3200" dirty="0"/>
          </a:p>
          <a:p>
            <a:pPr lvl="1"/>
            <a:r>
              <a:rPr lang="en-US" sz="2800" dirty="0"/>
              <a:t>If no self-asserted elements, the </a:t>
            </a:r>
            <a:r>
              <a:rPr lang="en-US" sz="2800" dirty="0" err="1"/>
              <a:t>mdoc</a:t>
            </a:r>
            <a:r>
              <a:rPr lang="en-US" sz="2800" dirty="0"/>
              <a:t> signs an empty list</a:t>
            </a:r>
          </a:p>
          <a:p>
            <a:r>
              <a:rPr lang="en-US" sz="3200" dirty="0"/>
              <a:t>If the </a:t>
            </a:r>
            <a:r>
              <a:rPr lang="en-US" sz="3200" dirty="0" err="1"/>
              <a:t>mdoc</a:t>
            </a:r>
            <a:r>
              <a:rPr lang="en-US" sz="3200" dirty="0"/>
              <a:t> reader sends multiple requests, the </a:t>
            </a:r>
            <a:r>
              <a:rPr lang="en-US" sz="3200" dirty="0" err="1"/>
              <a:t>mdoc</a:t>
            </a:r>
            <a:r>
              <a:rPr lang="en-US" sz="3200" dirty="0"/>
              <a:t> authenticates multiple times!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660" y="-125360"/>
            <a:ext cx="9500755" cy="133003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Authentication in device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02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354"/>
            <a:ext cx="10515600" cy="2164488"/>
          </a:xfrm>
        </p:spPr>
        <p:txBody>
          <a:bodyPr>
            <a:normAutofit/>
          </a:bodyPr>
          <a:lstStyle/>
          <a:p>
            <a:r>
              <a:rPr lang="en-US" sz="3200" dirty="0"/>
              <a:t>Retrieval of self-asserted and certified data elements from the same credential</a:t>
            </a:r>
          </a:p>
          <a:p>
            <a:r>
              <a:rPr lang="en-US" sz="3200" dirty="0"/>
              <a:t>ECDH-agreed MAC</a:t>
            </a:r>
          </a:p>
          <a:p>
            <a:r>
              <a:rPr lang="en-US" sz="3200" dirty="0"/>
              <a:t>Unconventional use of OpenID Connect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Security 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35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4"/>
            <a:ext cx="1077883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 a device re</a:t>
            </a:r>
            <a:r>
              <a:rPr lang="en-US" dirty="0"/>
              <a:t>trieval response, the self-asserted elements are signed with the static private key of the credential</a:t>
            </a:r>
          </a:p>
          <a:p>
            <a:r>
              <a:rPr lang="en-US" sz="2800" dirty="0"/>
              <a:t>Two methods are provided </a:t>
            </a:r>
            <a:r>
              <a:rPr lang="en-US" dirty="0"/>
              <a:t>for computing the signature:</a:t>
            </a:r>
          </a:p>
          <a:p>
            <a:pPr lvl="1"/>
            <a:r>
              <a:rPr lang="en-US" dirty="0"/>
              <a:t>A traditional asymmetric signature, using ECDSA or </a:t>
            </a:r>
            <a:r>
              <a:rPr lang="en-US" dirty="0" err="1"/>
              <a:t>EdDSA</a:t>
            </a:r>
            <a:endParaRPr lang="en-US" dirty="0"/>
          </a:p>
          <a:p>
            <a:pPr lvl="1"/>
            <a:r>
              <a:rPr lang="en-US" dirty="0"/>
              <a:t>An "ECDH-agreed MAC"</a:t>
            </a:r>
          </a:p>
          <a:p>
            <a:r>
              <a:rPr lang="en-US" dirty="0"/>
              <a:t>The ECDH-agreed MAC is computed in two steps:</a:t>
            </a:r>
          </a:p>
          <a:p>
            <a:pPr lvl="1"/>
            <a:r>
              <a:rPr lang="en-US" dirty="0"/>
              <a:t>The device uses the static key pair of the credential to perform a key exchange with the same ephemeral key pair that the reader uses to establish the encrypted session</a:t>
            </a:r>
          </a:p>
          <a:p>
            <a:pPr lvl="1"/>
            <a:r>
              <a:rPr lang="en-US" dirty="0"/>
              <a:t>The device derives a symmetric key from the resulting shared secret and uses it to compute MAC</a:t>
            </a:r>
          </a:p>
          <a:p>
            <a:r>
              <a:rPr lang="en-US" dirty="0"/>
              <a:t>This has the privacy advantage that the MAC is repudiable, since it could have been computed by the reader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ECDH-agreed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82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0264"/>
            <a:ext cx="10778836" cy="5112327"/>
          </a:xfrm>
        </p:spPr>
        <p:txBody>
          <a:bodyPr>
            <a:normAutofit/>
          </a:bodyPr>
          <a:lstStyle/>
          <a:p>
            <a:r>
              <a:rPr lang="en-US" dirty="0"/>
              <a:t>In server retrieval, the reader may use OIDC to request data elements from the issuing authority, with the reader as the relying party and the issuer as the authorization server</a:t>
            </a:r>
          </a:p>
          <a:p>
            <a:r>
              <a:rPr lang="en-US" dirty="0"/>
              <a:t>But the holder is not involved!  The OIDC user is the traffic cop!</a:t>
            </a:r>
          </a:p>
          <a:p>
            <a:r>
              <a:rPr lang="en-US" dirty="0"/>
              <a:t>OIDC is used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reader sends a request to the authorization endpoint, listing the requested data elements in the scope parameter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server retrieval token is used as the "</a:t>
            </a:r>
            <a:r>
              <a:rPr lang="en-US" dirty="0" err="1"/>
              <a:t>login_hint</a:t>
            </a:r>
            <a:r>
              <a:rPr lang="en-US" dirty="0"/>
              <a:t>" parameter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authorization server interprets the token as providing authorization, and swaps it with the authorization code without authenticating the user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reader swaps the authorization code for the ID Token and finds the requested elements in its claim set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55"/>
            <a:ext cx="10515600" cy="86244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Unconventional use of OpenID Connect (OIDC)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0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14C3-E73D-FDFB-D744-B6CA5228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60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In a nutshell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E73FB-89C2-1EB7-509F-36DA31DC1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2106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Part 5 of ISO/IEC 18013 series of related to driver's licenses</a:t>
            </a:r>
          </a:p>
          <a:p>
            <a:r>
              <a:rPr lang="en-US" sz="3200" dirty="0"/>
              <a:t>Data model of driver's license carried in a mobile app</a:t>
            </a:r>
          </a:p>
          <a:p>
            <a:r>
              <a:rPr lang="en-US" sz="3200" dirty="0"/>
              <a:t>Protocol for attended presentation to a verifier equipped with a reader</a:t>
            </a:r>
          </a:p>
          <a:p>
            <a:r>
              <a:rPr lang="en-US" sz="3200" dirty="0"/>
              <a:t>Reader can retrieve data from the mobile device</a:t>
            </a:r>
          </a:p>
          <a:p>
            <a:r>
              <a:rPr lang="en-US" sz="3200" dirty="0"/>
              <a:t>Or get a token from the device and use it to retrieve data from the issuing authority over the internet</a:t>
            </a:r>
          </a:p>
          <a:p>
            <a:r>
              <a:rPr lang="en-US" sz="3200" dirty="0"/>
              <a:t>Presentation over the internet is being specified in part 7</a:t>
            </a:r>
          </a:p>
          <a:p>
            <a:endParaRPr lang="en-US" sz="3200" dirty="0"/>
          </a:p>
          <a:p>
            <a:pPr lvl="1"/>
            <a:endParaRPr lang="en-US" sz="28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0877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D5D1-C2EF-09BC-6155-70796528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Vulnerabilities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43F7A-8E6F-1EBA-BA0C-F8D1B86C2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8526"/>
            <a:ext cx="10515600" cy="2735984"/>
          </a:xfrm>
        </p:spPr>
        <p:txBody>
          <a:bodyPr>
            <a:normAutofit/>
          </a:bodyPr>
          <a:lstStyle/>
          <a:p>
            <a:r>
              <a:rPr lang="en-US" sz="3200" dirty="0"/>
              <a:t>Vulnerability to man-in-the-middle attacks</a:t>
            </a:r>
          </a:p>
          <a:p>
            <a:r>
              <a:rPr lang="en-US" sz="3200" dirty="0"/>
              <a:t>Unauthorized access</a:t>
            </a:r>
          </a:p>
          <a:p>
            <a:pPr lvl="1"/>
            <a:r>
              <a:rPr lang="en-US" sz="2800" dirty="0"/>
              <a:t>Surreptitious activation</a:t>
            </a:r>
          </a:p>
          <a:p>
            <a:pPr lvl="1"/>
            <a:r>
              <a:rPr lang="en-US" sz="2800" dirty="0"/>
              <a:t>Eavesdropping device engagement to capture the server retrieval token</a:t>
            </a:r>
          </a:p>
        </p:txBody>
      </p:sp>
    </p:spTree>
    <p:extLst>
      <p:ext uri="{BB962C8B-B14F-4D97-AF65-F5344CB8AC3E}">
        <p14:creationId xmlns:p14="http://schemas.microsoft.com/office/powerpoint/2010/main" val="3422244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13428-6DBF-77B7-24DE-C36199BB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518"/>
            <a:ext cx="10515600" cy="106723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Vulnerability to man-in-the-middle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931C-31AF-24E4-A3D1-45AC48AC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221"/>
            <a:ext cx="10515600" cy="4108133"/>
          </a:xfrm>
        </p:spPr>
        <p:txBody>
          <a:bodyPr>
            <a:normAutofit/>
          </a:bodyPr>
          <a:lstStyle/>
          <a:p>
            <a:r>
              <a:rPr lang="en-US" sz="3200" dirty="0"/>
              <a:t>Section 9.1.3.1</a:t>
            </a:r>
          </a:p>
          <a:p>
            <a:pPr marL="457200" lvl="1" indent="0">
              <a:buNone/>
            </a:pPr>
            <a:r>
              <a:rPr lang="en-US" sz="2800" dirty="0"/>
              <a:t>"The security objective of </a:t>
            </a:r>
            <a:r>
              <a:rPr lang="en-US" sz="2800" dirty="0" err="1"/>
              <a:t>mdoc</a:t>
            </a:r>
            <a:r>
              <a:rPr lang="en-US" sz="2800" dirty="0"/>
              <a:t> authentication is to prevent cloning of the </a:t>
            </a:r>
            <a:r>
              <a:rPr lang="en-US" sz="2800" dirty="0" err="1"/>
              <a:t>mdoc</a:t>
            </a:r>
            <a:r>
              <a:rPr lang="en-US" sz="2800" dirty="0"/>
              <a:t> and to mitigate man in the middle attacks."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Section 9.1.3.3</a:t>
            </a:r>
          </a:p>
          <a:p>
            <a:pPr marL="457200" lvl="1" indent="0">
              <a:buNone/>
            </a:pPr>
            <a:r>
              <a:rPr lang="en-US" sz="2800" dirty="0"/>
              <a:t>"The </a:t>
            </a:r>
            <a:r>
              <a:rPr lang="en-US" sz="2800" dirty="0" err="1"/>
              <a:t>mdoc</a:t>
            </a:r>
            <a:r>
              <a:rPr lang="en-US" sz="2800" dirty="0"/>
              <a:t> private key, which belongs to the </a:t>
            </a:r>
            <a:r>
              <a:rPr lang="en-US" sz="2800" dirty="0" err="1"/>
              <a:t>mdoc</a:t>
            </a:r>
            <a:r>
              <a:rPr lang="en-US" sz="2800" dirty="0"/>
              <a:t> public key stored in the MSO, is used to authenticate the </a:t>
            </a:r>
            <a:r>
              <a:rPr lang="en-US" sz="2800" dirty="0" err="1"/>
              <a:t>mdoc</a:t>
            </a:r>
            <a:r>
              <a:rPr lang="en-US" sz="2800" dirty="0"/>
              <a:t>. It is also used to authenticate the response data contained in the </a:t>
            </a:r>
            <a:r>
              <a:rPr lang="en-US" sz="2800" dirty="0" err="1"/>
              <a:t>DeviceSignedItems</a:t>
            </a:r>
            <a:r>
              <a:rPr lang="en-US" sz="2800" dirty="0"/>
              <a:t> structure"</a:t>
            </a:r>
          </a:p>
        </p:txBody>
      </p:sp>
    </p:spTree>
    <p:extLst>
      <p:ext uri="{BB962C8B-B14F-4D97-AF65-F5344CB8AC3E}">
        <p14:creationId xmlns:p14="http://schemas.microsoft.com/office/powerpoint/2010/main" val="1222612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931C-31AF-24E4-A3D1-45AC48AC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472"/>
            <a:ext cx="10515600" cy="51287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Attack setup???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750D1E-B28C-84EF-FE21-AC6D5E975071}"/>
              </a:ext>
            </a:extLst>
          </p:cNvPr>
          <p:cNvSpPr txBox="1"/>
          <p:nvPr/>
        </p:nvSpPr>
        <p:spPr>
          <a:xfrm>
            <a:off x="1423551" y="4281054"/>
            <a:ext cx="1194954" cy="36933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Private key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B32262-F9C8-64DA-5BA6-4A11E2FF3DC7}"/>
              </a:ext>
            </a:extLst>
          </p:cNvPr>
          <p:cNvSpPr txBox="1"/>
          <p:nvPr/>
        </p:nvSpPr>
        <p:spPr>
          <a:xfrm>
            <a:off x="1205342" y="3595259"/>
            <a:ext cx="1659082" cy="1200329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mdoc</a:t>
            </a:r>
            <a:endParaRPr lang="en-US" dirty="0"/>
          </a:p>
          <a:p>
            <a:pPr algn="ctr"/>
            <a:r>
              <a:rPr lang="en-US" dirty="0"/>
              <a:t>(i.e. credential)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EDBBA7-3FB4-A675-2B85-D9DF9241AB21}"/>
              </a:ext>
            </a:extLst>
          </p:cNvPr>
          <p:cNvSpPr txBox="1"/>
          <p:nvPr/>
        </p:nvSpPr>
        <p:spPr>
          <a:xfrm>
            <a:off x="1018303" y="3200403"/>
            <a:ext cx="2067791" cy="1754326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Device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1980E4-F04D-27A8-C432-D37E01E503D6}"/>
              </a:ext>
            </a:extLst>
          </p:cNvPr>
          <p:cNvSpPr txBox="1"/>
          <p:nvPr/>
        </p:nvSpPr>
        <p:spPr>
          <a:xfrm>
            <a:off x="8870367" y="3200403"/>
            <a:ext cx="2067791" cy="1754326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D04070-75FC-9EB4-8188-EDB23D3AC6AC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3086094" y="4077566"/>
            <a:ext cx="578427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6C291E-27EA-9BB5-C3CC-7DF49FD1854D}"/>
              </a:ext>
            </a:extLst>
          </p:cNvPr>
          <p:cNvSpPr txBox="1"/>
          <p:nvPr/>
        </p:nvSpPr>
        <p:spPr>
          <a:xfrm>
            <a:off x="4727867" y="4101655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B6AB62-D60F-9210-E7AF-FC254CB9C2B0}"/>
              </a:ext>
            </a:extLst>
          </p:cNvPr>
          <p:cNvSpPr txBox="1"/>
          <p:nvPr/>
        </p:nvSpPr>
        <p:spPr>
          <a:xfrm>
            <a:off x="5268191" y="1248164"/>
            <a:ext cx="1205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MITM attacker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82A490-6353-4CDA-733E-DA1551442188}"/>
              </a:ext>
            </a:extLst>
          </p:cNvPr>
          <p:cNvCxnSpPr>
            <a:cxnSpLocks/>
          </p:cNvCxnSpPr>
          <p:nvPr/>
        </p:nvCxnSpPr>
        <p:spPr>
          <a:xfrm>
            <a:off x="5874321" y="1957779"/>
            <a:ext cx="0" cy="78542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2378D55-1C5B-63E0-D405-B49D82C51D2E}"/>
              </a:ext>
            </a:extLst>
          </p:cNvPr>
          <p:cNvSpPr txBox="1"/>
          <p:nvPr/>
        </p:nvSpPr>
        <p:spPr>
          <a:xfrm>
            <a:off x="5564326" y="2442653"/>
            <a:ext cx="120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???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FB16D0-B8B2-3B04-B06E-E30A173F7AFE}"/>
              </a:ext>
            </a:extLst>
          </p:cNvPr>
          <p:cNvSpPr txBox="1"/>
          <p:nvPr/>
        </p:nvSpPr>
        <p:spPr>
          <a:xfrm>
            <a:off x="4727868" y="332154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</p:spTree>
    <p:extLst>
      <p:ext uri="{BB962C8B-B14F-4D97-AF65-F5344CB8AC3E}">
        <p14:creationId xmlns:p14="http://schemas.microsoft.com/office/powerpoint/2010/main" val="2090693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931C-31AF-24E4-A3D1-45AC48AC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699"/>
            <a:ext cx="10515600" cy="51287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Attack setup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EDBBA7-3FB4-A675-2B85-D9DF9241AB21}"/>
              </a:ext>
            </a:extLst>
          </p:cNvPr>
          <p:cNvSpPr txBox="1"/>
          <p:nvPr/>
        </p:nvSpPr>
        <p:spPr>
          <a:xfrm>
            <a:off x="1018304" y="3439396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Device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D04070-75FC-9EB4-8188-EDB23D3AC6AC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>
            <a:off x="2275609" y="3901061"/>
            <a:ext cx="16781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B38C635-4CB6-0EF5-695B-FB45821F3343}"/>
              </a:ext>
            </a:extLst>
          </p:cNvPr>
          <p:cNvSpPr txBox="1"/>
          <p:nvPr/>
        </p:nvSpPr>
        <p:spPr>
          <a:xfrm>
            <a:off x="10065321" y="3424086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500828-9ED6-F057-73C0-72EAC9C8BD15}"/>
              </a:ext>
            </a:extLst>
          </p:cNvPr>
          <p:cNvSpPr txBox="1"/>
          <p:nvPr/>
        </p:nvSpPr>
        <p:spPr>
          <a:xfrm>
            <a:off x="3953734" y="3439396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Attack reader</a:t>
            </a:r>
          </a:p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A49A0E-B899-115E-ECAF-838F8F28CE3C}"/>
              </a:ext>
            </a:extLst>
          </p:cNvPr>
          <p:cNvSpPr txBox="1"/>
          <p:nvPr/>
        </p:nvSpPr>
        <p:spPr>
          <a:xfrm>
            <a:off x="7046768" y="3439396"/>
            <a:ext cx="1641756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Impersonator's device</a:t>
            </a:r>
          </a:p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05472C2-9748-A4FA-DF24-E87B1F72C2F3}"/>
              </a:ext>
            </a:extLst>
          </p:cNvPr>
          <p:cNvCxnSpPr>
            <a:cxnSpLocks/>
          </p:cNvCxnSpPr>
          <p:nvPr/>
        </p:nvCxnSpPr>
        <p:spPr>
          <a:xfrm>
            <a:off x="6587836" y="3901061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 descr="Cloud outline">
            <a:extLst>
              <a:ext uri="{FF2B5EF4-FFF2-40B4-BE49-F238E27FC236}">
                <a16:creationId xmlns:a16="http://schemas.microsoft.com/office/drawing/2014/main" id="{151BC5FD-1F0A-9933-33D9-25577E254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0308" y="3136952"/>
            <a:ext cx="1097973" cy="1286108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45E46B-622C-CD8C-4BF5-B22AE7ABDC16}"/>
              </a:ext>
            </a:extLst>
          </p:cNvPr>
          <p:cNvCxnSpPr>
            <a:cxnSpLocks/>
          </p:cNvCxnSpPr>
          <p:nvPr/>
        </p:nvCxnSpPr>
        <p:spPr>
          <a:xfrm>
            <a:off x="5211039" y="3912458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754483-F80C-AD4A-F824-3DE7B0777C1E}"/>
              </a:ext>
            </a:extLst>
          </p:cNvPr>
          <p:cNvCxnSpPr>
            <a:cxnSpLocks/>
            <a:stCxn id="23" idx="3"/>
            <a:endCxn id="18" idx="1"/>
          </p:cNvCxnSpPr>
          <p:nvPr/>
        </p:nvCxnSpPr>
        <p:spPr>
          <a:xfrm flipV="1">
            <a:off x="8688524" y="3885751"/>
            <a:ext cx="1376797" cy="1531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8E9E8A3-C3C8-5C93-760A-774D83E33F1D}"/>
              </a:ext>
            </a:extLst>
          </p:cNvPr>
          <p:cNvSpPr txBox="1"/>
          <p:nvPr/>
        </p:nvSpPr>
        <p:spPr>
          <a:xfrm>
            <a:off x="3751118" y="2128313"/>
            <a:ext cx="5122718" cy="2585323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Man-in-the-middle attacker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52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931C-31AF-24E4-A3D1-45AC48AC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0353"/>
            <a:ext cx="10515600" cy="51287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Does this attack succeed?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EDBBA7-3FB4-A675-2B85-D9DF9241AB21}"/>
              </a:ext>
            </a:extLst>
          </p:cNvPr>
          <p:cNvSpPr txBox="1"/>
          <p:nvPr/>
        </p:nvSpPr>
        <p:spPr>
          <a:xfrm>
            <a:off x="1018304" y="1849585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Device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D04070-75FC-9EB4-8188-EDB23D3AC6AC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>
            <a:off x="2275609" y="2311250"/>
            <a:ext cx="16781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B38C635-4CB6-0EF5-695B-FB45821F3343}"/>
              </a:ext>
            </a:extLst>
          </p:cNvPr>
          <p:cNvSpPr txBox="1"/>
          <p:nvPr/>
        </p:nvSpPr>
        <p:spPr>
          <a:xfrm>
            <a:off x="10065321" y="1834275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500828-9ED6-F057-73C0-72EAC9C8BD15}"/>
              </a:ext>
            </a:extLst>
          </p:cNvPr>
          <p:cNvSpPr txBox="1"/>
          <p:nvPr/>
        </p:nvSpPr>
        <p:spPr>
          <a:xfrm>
            <a:off x="3953734" y="1849585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Attack reader</a:t>
            </a:r>
          </a:p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A49A0E-B899-115E-ECAF-838F8F28CE3C}"/>
              </a:ext>
            </a:extLst>
          </p:cNvPr>
          <p:cNvSpPr txBox="1"/>
          <p:nvPr/>
        </p:nvSpPr>
        <p:spPr>
          <a:xfrm>
            <a:off x="7046768" y="1849585"/>
            <a:ext cx="1641756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Impersonator's device</a:t>
            </a:r>
          </a:p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05472C2-9748-A4FA-DF24-E87B1F72C2F3}"/>
              </a:ext>
            </a:extLst>
          </p:cNvPr>
          <p:cNvCxnSpPr>
            <a:cxnSpLocks/>
          </p:cNvCxnSpPr>
          <p:nvPr/>
        </p:nvCxnSpPr>
        <p:spPr>
          <a:xfrm>
            <a:off x="6587836" y="2311250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 descr="Cloud outline">
            <a:extLst>
              <a:ext uri="{FF2B5EF4-FFF2-40B4-BE49-F238E27FC236}">
                <a16:creationId xmlns:a16="http://schemas.microsoft.com/office/drawing/2014/main" id="{151BC5FD-1F0A-9933-33D9-25577E254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0308" y="1547141"/>
            <a:ext cx="1097973" cy="1286108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45E46B-622C-CD8C-4BF5-B22AE7ABDC16}"/>
              </a:ext>
            </a:extLst>
          </p:cNvPr>
          <p:cNvCxnSpPr>
            <a:cxnSpLocks/>
          </p:cNvCxnSpPr>
          <p:nvPr/>
        </p:nvCxnSpPr>
        <p:spPr>
          <a:xfrm>
            <a:off x="5211039" y="2322647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754483-F80C-AD4A-F824-3DE7B0777C1E}"/>
              </a:ext>
            </a:extLst>
          </p:cNvPr>
          <p:cNvCxnSpPr>
            <a:cxnSpLocks/>
            <a:stCxn id="23" idx="3"/>
            <a:endCxn id="18" idx="1"/>
          </p:cNvCxnSpPr>
          <p:nvPr/>
        </p:nvCxnSpPr>
        <p:spPr>
          <a:xfrm flipV="1">
            <a:off x="8688524" y="2295940"/>
            <a:ext cx="1376797" cy="1531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8E9E8A3-C3C8-5C93-760A-774D83E33F1D}"/>
              </a:ext>
            </a:extLst>
          </p:cNvPr>
          <p:cNvSpPr txBox="1"/>
          <p:nvPr/>
        </p:nvSpPr>
        <p:spPr>
          <a:xfrm>
            <a:off x="3685298" y="1219513"/>
            <a:ext cx="5122718" cy="1754326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Man-in-the-middle attacker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5697E45-8D52-3D48-AFB6-2F077CB87287}"/>
              </a:ext>
            </a:extLst>
          </p:cNvPr>
          <p:cNvCxnSpPr>
            <a:cxnSpLocks/>
          </p:cNvCxnSpPr>
          <p:nvPr/>
        </p:nvCxnSpPr>
        <p:spPr>
          <a:xfrm>
            <a:off x="1646956" y="3984047"/>
            <a:ext cx="29319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B819A37-9B51-EE23-91A2-CA65A89A1989}"/>
              </a:ext>
            </a:extLst>
          </p:cNvPr>
          <p:cNvSpPr txBox="1"/>
          <p:nvPr/>
        </p:nvSpPr>
        <p:spPr>
          <a:xfrm>
            <a:off x="1911926" y="463991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61A26-63E3-873B-AFC8-253663B7EFBC}"/>
              </a:ext>
            </a:extLst>
          </p:cNvPr>
          <p:cNvSpPr txBox="1"/>
          <p:nvPr/>
        </p:nvSpPr>
        <p:spPr>
          <a:xfrm>
            <a:off x="1911927" y="397617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43CF2A-DF08-9D45-643A-B5CA53471999}"/>
              </a:ext>
            </a:extLst>
          </p:cNvPr>
          <p:cNvGrpSpPr/>
          <p:nvPr/>
        </p:nvGrpSpPr>
        <p:grpSpPr>
          <a:xfrm>
            <a:off x="1646956" y="2757605"/>
            <a:ext cx="9066063" cy="2819640"/>
            <a:chOff x="1646956" y="2757605"/>
            <a:chExt cx="9066063" cy="351850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47693-CB4A-D6AF-EAC8-5024A4932FBF}"/>
                </a:ext>
              </a:extLst>
            </p:cNvPr>
            <p:cNvCxnSpPr/>
            <p:nvPr/>
          </p:nvCxnSpPr>
          <p:spPr>
            <a:xfrm>
              <a:off x="4582386" y="277291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EA93444-F217-D15F-7E8E-14070BEC98C0}"/>
                </a:ext>
              </a:extLst>
            </p:cNvPr>
            <p:cNvCxnSpPr/>
            <p:nvPr/>
          </p:nvCxnSpPr>
          <p:spPr>
            <a:xfrm>
              <a:off x="1646956" y="277291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FF89A3-55E2-1936-3127-0F73FB27D444}"/>
                </a:ext>
              </a:extLst>
            </p:cNvPr>
            <p:cNvCxnSpPr/>
            <p:nvPr/>
          </p:nvCxnSpPr>
          <p:spPr>
            <a:xfrm>
              <a:off x="7867646" y="2767996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A037611-7F39-0342-AF0A-EC068D3276A4}"/>
                </a:ext>
              </a:extLst>
            </p:cNvPr>
            <p:cNvCxnSpPr/>
            <p:nvPr/>
          </p:nvCxnSpPr>
          <p:spPr>
            <a:xfrm>
              <a:off x="10713019" y="275760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055290-F1AA-6735-A0F8-CBC7839A5068}"/>
              </a:ext>
            </a:extLst>
          </p:cNvPr>
          <p:cNvCxnSpPr>
            <a:cxnSpLocks/>
          </p:cNvCxnSpPr>
          <p:nvPr/>
        </p:nvCxnSpPr>
        <p:spPr>
          <a:xfrm flipH="1">
            <a:off x="7867646" y="3775755"/>
            <a:ext cx="282632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62C41E6-D8E3-CD0D-D303-1601CA78582E}"/>
              </a:ext>
            </a:extLst>
          </p:cNvPr>
          <p:cNvSpPr txBox="1"/>
          <p:nvPr/>
        </p:nvSpPr>
        <p:spPr>
          <a:xfrm>
            <a:off x="8072012" y="3111978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data elements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FD967D-116A-91A8-C9AD-82943CFF4784}"/>
              </a:ext>
            </a:extLst>
          </p:cNvPr>
          <p:cNvCxnSpPr>
            <a:cxnSpLocks/>
          </p:cNvCxnSpPr>
          <p:nvPr/>
        </p:nvCxnSpPr>
        <p:spPr>
          <a:xfrm flipH="1">
            <a:off x="4585845" y="3764358"/>
            <a:ext cx="3262755" cy="1139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0479EED-0E40-B588-A4C7-1F6161C3D855}"/>
              </a:ext>
            </a:extLst>
          </p:cNvPr>
          <p:cNvSpPr txBox="1"/>
          <p:nvPr/>
        </p:nvSpPr>
        <p:spPr>
          <a:xfrm>
            <a:off x="5019671" y="309949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data elements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3D306D4-BD97-3EED-0A1B-B49360B9582A}"/>
              </a:ext>
            </a:extLst>
          </p:cNvPr>
          <p:cNvCxnSpPr>
            <a:cxnSpLocks/>
          </p:cNvCxnSpPr>
          <p:nvPr/>
        </p:nvCxnSpPr>
        <p:spPr>
          <a:xfrm flipH="1">
            <a:off x="1646956" y="3762519"/>
            <a:ext cx="2900795" cy="1323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97BF90C-F148-8742-A542-52E8CCEE3AE8}"/>
              </a:ext>
            </a:extLst>
          </p:cNvPr>
          <p:cNvSpPr txBox="1"/>
          <p:nvPr/>
        </p:nvSpPr>
        <p:spPr>
          <a:xfrm>
            <a:off x="1718822" y="3097658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data elements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8E7ED1C-FBD9-A013-810E-4046D1D3AFF6}"/>
              </a:ext>
            </a:extLst>
          </p:cNvPr>
          <p:cNvCxnSpPr>
            <a:cxnSpLocks/>
          </p:cNvCxnSpPr>
          <p:nvPr/>
        </p:nvCxnSpPr>
        <p:spPr>
          <a:xfrm>
            <a:off x="4585845" y="3984047"/>
            <a:ext cx="325755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2672852-9FBD-D013-9798-D500AC848CB4}"/>
              </a:ext>
            </a:extLst>
          </p:cNvPr>
          <p:cNvSpPr txBox="1"/>
          <p:nvPr/>
        </p:nvSpPr>
        <p:spPr>
          <a:xfrm>
            <a:off x="5020537" y="463991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CC6376-9A16-3E76-1E0D-97815ED70D5D}"/>
              </a:ext>
            </a:extLst>
          </p:cNvPr>
          <p:cNvSpPr txBox="1"/>
          <p:nvPr/>
        </p:nvSpPr>
        <p:spPr>
          <a:xfrm>
            <a:off x="5020538" y="397617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C269804-FDCD-E7C3-AB97-CFDF1D265164}"/>
              </a:ext>
            </a:extLst>
          </p:cNvPr>
          <p:cNvCxnSpPr>
            <a:cxnSpLocks/>
          </p:cNvCxnSpPr>
          <p:nvPr/>
        </p:nvCxnSpPr>
        <p:spPr>
          <a:xfrm>
            <a:off x="7867646" y="3984047"/>
            <a:ext cx="28306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B46C6E2-0189-7B47-2C44-B4D12E985A35}"/>
              </a:ext>
            </a:extLst>
          </p:cNvPr>
          <p:cNvSpPr txBox="1"/>
          <p:nvPr/>
        </p:nvSpPr>
        <p:spPr>
          <a:xfrm>
            <a:off x="8124824" y="463991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418B64-B362-97D5-7393-4C1E6E8ED8AB}"/>
              </a:ext>
            </a:extLst>
          </p:cNvPr>
          <p:cNvSpPr txBox="1"/>
          <p:nvPr/>
        </p:nvSpPr>
        <p:spPr>
          <a:xfrm>
            <a:off x="8124825" y="397617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</p:spTree>
    <p:extLst>
      <p:ext uri="{BB962C8B-B14F-4D97-AF65-F5344CB8AC3E}">
        <p14:creationId xmlns:p14="http://schemas.microsoft.com/office/powerpoint/2010/main" val="3415333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931C-31AF-24E4-A3D1-45AC48AC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0353"/>
            <a:ext cx="10515600" cy="51287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Does this attack succeed?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EDBBA7-3FB4-A675-2B85-D9DF9241AB21}"/>
              </a:ext>
            </a:extLst>
          </p:cNvPr>
          <p:cNvSpPr txBox="1"/>
          <p:nvPr/>
        </p:nvSpPr>
        <p:spPr>
          <a:xfrm>
            <a:off x="1018304" y="1849585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Device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D04070-75FC-9EB4-8188-EDB23D3AC6AC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>
            <a:off x="2275609" y="2311250"/>
            <a:ext cx="16781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B38C635-4CB6-0EF5-695B-FB45821F3343}"/>
              </a:ext>
            </a:extLst>
          </p:cNvPr>
          <p:cNvSpPr txBox="1"/>
          <p:nvPr/>
        </p:nvSpPr>
        <p:spPr>
          <a:xfrm>
            <a:off x="10065321" y="1834275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500828-9ED6-F057-73C0-72EAC9C8BD15}"/>
              </a:ext>
            </a:extLst>
          </p:cNvPr>
          <p:cNvSpPr txBox="1"/>
          <p:nvPr/>
        </p:nvSpPr>
        <p:spPr>
          <a:xfrm>
            <a:off x="3953734" y="1849585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Attack reader</a:t>
            </a:r>
          </a:p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A49A0E-B899-115E-ECAF-838F8F28CE3C}"/>
              </a:ext>
            </a:extLst>
          </p:cNvPr>
          <p:cNvSpPr txBox="1"/>
          <p:nvPr/>
        </p:nvSpPr>
        <p:spPr>
          <a:xfrm>
            <a:off x="7046768" y="1849585"/>
            <a:ext cx="1641756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Impersonator's device</a:t>
            </a:r>
          </a:p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05472C2-9748-A4FA-DF24-E87B1F72C2F3}"/>
              </a:ext>
            </a:extLst>
          </p:cNvPr>
          <p:cNvCxnSpPr>
            <a:cxnSpLocks/>
          </p:cNvCxnSpPr>
          <p:nvPr/>
        </p:nvCxnSpPr>
        <p:spPr>
          <a:xfrm>
            <a:off x="6587836" y="2311250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 descr="Cloud outline">
            <a:extLst>
              <a:ext uri="{FF2B5EF4-FFF2-40B4-BE49-F238E27FC236}">
                <a16:creationId xmlns:a16="http://schemas.microsoft.com/office/drawing/2014/main" id="{151BC5FD-1F0A-9933-33D9-25577E254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0308" y="1547141"/>
            <a:ext cx="1097973" cy="1286108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45E46B-622C-CD8C-4BF5-B22AE7ABDC16}"/>
              </a:ext>
            </a:extLst>
          </p:cNvPr>
          <p:cNvCxnSpPr>
            <a:cxnSpLocks/>
          </p:cNvCxnSpPr>
          <p:nvPr/>
        </p:nvCxnSpPr>
        <p:spPr>
          <a:xfrm>
            <a:off x="5211039" y="2322647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754483-F80C-AD4A-F824-3DE7B0777C1E}"/>
              </a:ext>
            </a:extLst>
          </p:cNvPr>
          <p:cNvCxnSpPr>
            <a:cxnSpLocks/>
            <a:stCxn id="23" idx="3"/>
            <a:endCxn id="18" idx="1"/>
          </p:cNvCxnSpPr>
          <p:nvPr/>
        </p:nvCxnSpPr>
        <p:spPr>
          <a:xfrm flipV="1">
            <a:off x="8688524" y="2295940"/>
            <a:ext cx="1376797" cy="1531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8E9E8A3-C3C8-5C93-760A-774D83E33F1D}"/>
              </a:ext>
            </a:extLst>
          </p:cNvPr>
          <p:cNvSpPr txBox="1"/>
          <p:nvPr/>
        </p:nvSpPr>
        <p:spPr>
          <a:xfrm>
            <a:off x="3685298" y="1219513"/>
            <a:ext cx="5122718" cy="1754326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Man-in-the-middle attacker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5697E45-8D52-3D48-AFB6-2F077CB87287}"/>
              </a:ext>
            </a:extLst>
          </p:cNvPr>
          <p:cNvCxnSpPr>
            <a:cxnSpLocks/>
          </p:cNvCxnSpPr>
          <p:nvPr/>
        </p:nvCxnSpPr>
        <p:spPr>
          <a:xfrm>
            <a:off x="1646956" y="3984047"/>
            <a:ext cx="29319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B819A37-9B51-EE23-91A2-CA65A89A1989}"/>
              </a:ext>
            </a:extLst>
          </p:cNvPr>
          <p:cNvSpPr txBox="1"/>
          <p:nvPr/>
        </p:nvSpPr>
        <p:spPr>
          <a:xfrm>
            <a:off x="1911926" y="463991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61A26-63E3-873B-AFC8-253663B7EFBC}"/>
              </a:ext>
            </a:extLst>
          </p:cNvPr>
          <p:cNvSpPr txBox="1"/>
          <p:nvPr/>
        </p:nvSpPr>
        <p:spPr>
          <a:xfrm>
            <a:off x="1911927" y="397617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43CF2A-DF08-9D45-643A-B5CA53471999}"/>
              </a:ext>
            </a:extLst>
          </p:cNvPr>
          <p:cNvGrpSpPr/>
          <p:nvPr/>
        </p:nvGrpSpPr>
        <p:grpSpPr>
          <a:xfrm>
            <a:off x="1646956" y="2757605"/>
            <a:ext cx="9066063" cy="2819640"/>
            <a:chOff x="1646956" y="2757605"/>
            <a:chExt cx="9066063" cy="351850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47693-CB4A-D6AF-EAC8-5024A4932FBF}"/>
                </a:ext>
              </a:extLst>
            </p:cNvPr>
            <p:cNvCxnSpPr/>
            <p:nvPr/>
          </p:nvCxnSpPr>
          <p:spPr>
            <a:xfrm>
              <a:off x="4582386" y="277291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EA93444-F217-D15F-7E8E-14070BEC98C0}"/>
                </a:ext>
              </a:extLst>
            </p:cNvPr>
            <p:cNvCxnSpPr/>
            <p:nvPr/>
          </p:nvCxnSpPr>
          <p:spPr>
            <a:xfrm>
              <a:off x="1646956" y="277291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FF89A3-55E2-1936-3127-0F73FB27D444}"/>
                </a:ext>
              </a:extLst>
            </p:cNvPr>
            <p:cNvCxnSpPr/>
            <p:nvPr/>
          </p:nvCxnSpPr>
          <p:spPr>
            <a:xfrm>
              <a:off x="7867646" y="2767996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A037611-7F39-0342-AF0A-EC068D3276A4}"/>
                </a:ext>
              </a:extLst>
            </p:cNvPr>
            <p:cNvCxnSpPr/>
            <p:nvPr/>
          </p:nvCxnSpPr>
          <p:spPr>
            <a:xfrm>
              <a:off x="10713019" y="275760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055290-F1AA-6735-A0F8-CBC7839A5068}"/>
              </a:ext>
            </a:extLst>
          </p:cNvPr>
          <p:cNvCxnSpPr>
            <a:cxnSpLocks/>
          </p:cNvCxnSpPr>
          <p:nvPr/>
        </p:nvCxnSpPr>
        <p:spPr>
          <a:xfrm flipH="1">
            <a:off x="7867646" y="3775755"/>
            <a:ext cx="282632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62C41E6-D8E3-CD0D-D303-1601CA78582E}"/>
              </a:ext>
            </a:extLst>
          </p:cNvPr>
          <p:cNvSpPr txBox="1"/>
          <p:nvPr/>
        </p:nvSpPr>
        <p:spPr>
          <a:xfrm>
            <a:off x="8072012" y="3111978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data elements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FD967D-116A-91A8-C9AD-82943CFF4784}"/>
              </a:ext>
            </a:extLst>
          </p:cNvPr>
          <p:cNvCxnSpPr>
            <a:cxnSpLocks/>
          </p:cNvCxnSpPr>
          <p:nvPr/>
        </p:nvCxnSpPr>
        <p:spPr>
          <a:xfrm flipH="1">
            <a:off x="4585845" y="3764358"/>
            <a:ext cx="3262755" cy="1139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0479EED-0E40-B588-A4C7-1F6161C3D855}"/>
              </a:ext>
            </a:extLst>
          </p:cNvPr>
          <p:cNvSpPr txBox="1"/>
          <p:nvPr/>
        </p:nvSpPr>
        <p:spPr>
          <a:xfrm>
            <a:off x="5019671" y="309949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data elements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3D306D4-BD97-3EED-0A1B-B49360B9582A}"/>
              </a:ext>
            </a:extLst>
          </p:cNvPr>
          <p:cNvCxnSpPr>
            <a:cxnSpLocks/>
          </p:cNvCxnSpPr>
          <p:nvPr/>
        </p:nvCxnSpPr>
        <p:spPr>
          <a:xfrm flipH="1">
            <a:off x="1646956" y="3762519"/>
            <a:ext cx="2900795" cy="1323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97BF90C-F148-8742-A542-52E8CCEE3AE8}"/>
              </a:ext>
            </a:extLst>
          </p:cNvPr>
          <p:cNvSpPr txBox="1"/>
          <p:nvPr/>
        </p:nvSpPr>
        <p:spPr>
          <a:xfrm>
            <a:off x="1718822" y="3097658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data elements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8E7ED1C-FBD9-A013-810E-4046D1D3AFF6}"/>
              </a:ext>
            </a:extLst>
          </p:cNvPr>
          <p:cNvCxnSpPr>
            <a:cxnSpLocks/>
          </p:cNvCxnSpPr>
          <p:nvPr/>
        </p:nvCxnSpPr>
        <p:spPr>
          <a:xfrm>
            <a:off x="4585845" y="3984047"/>
            <a:ext cx="325755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2672852-9FBD-D013-9798-D500AC848CB4}"/>
              </a:ext>
            </a:extLst>
          </p:cNvPr>
          <p:cNvSpPr txBox="1"/>
          <p:nvPr/>
        </p:nvSpPr>
        <p:spPr>
          <a:xfrm>
            <a:off x="5020537" y="463991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CC6376-9A16-3E76-1E0D-97815ED70D5D}"/>
              </a:ext>
            </a:extLst>
          </p:cNvPr>
          <p:cNvSpPr txBox="1"/>
          <p:nvPr/>
        </p:nvSpPr>
        <p:spPr>
          <a:xfrm>
            <a:off x="5020538" y="397617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C269804-FDCD-E7C3-AB97-CFDF1D265164}"/>
              </a:ext>
            </a:extLst>
          </p:cNvPr>
          <p:cNvCxnSpPr>
            <a:cxnSpLocks/>
          </p:cNvCxnSpPr>
          <p:nvPr/>
        </p:nvCxnSpPr>
        <p:spPr>
          <a:xfrm>
            <a:off x="7867646" y="3984047"/>
            <a:ext cx="28306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B46C6E2-0189-7B47-2C44-B4D12E985A35}"/>
              </a:ext>
            </a:extLst>
          </p:cNvPr>
          <p:cNvSpPr txBox="1"/>
          <p:nvPr/>
        </p:nvSpPr>
        <p:spPr>
          <a:xfrm>
            <a:off x="8124824" y="4639917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Device-signed elements signed by private key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418B64-B362-97D5-7393-4C1E6E8ED8AB}"/>
              </a:ext>
            </a:extLst>
          </p:cNvPr>
          <p:cNvSpPr txBox="1"/>
          <p:nvPr/>
        </p:nvSpPr>
        <p:spPr>
          <a:xfrm>
            <a:off x="8124825" y="3976176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Issuer-signed elements</a:t>
            </a:r>
          </a:p>
          <a:p>
            <a:r>
              <a:rPr lang="en-US" dirty="0"/>
              <a:t>certified by MSO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1CF8A0-E9B2-6B69-EC22-0F8C2F277C00}"/>
              </a:ext>
            </a:extLst>
          </p:cNvPr>
          <p:cNvCxnSpPr>
            <a:cxnSpLocks/>
          </p:cNvCxnSpPr>
          <p:nvPr/>
        </p:nvCxnSpPr>
        <p:spPr>
          <a:xfrm flipV="1">
            <a:off x="2111946" y="5307030"/>
            <a:ext cx="194833" cy="3464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D581F6F-8A85-5006-66F1-54B3868D06B3}"/>
              </a:ext>
            </a:extLst>
          </p:cNvPr>
          <p:cNvSpPr txBox="1"/>
          <p:nvPr/>
        </p:nvSpPr>
        <p:spPr>
          <a:xfrm>
            <a:off x="765459" y="5678881"/>
            <a:ext cx="3723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NO, because the signature also covers the ephemeral public key of the reader</a:t>
            </a:r>
          </a:p>
        </p:txBody>
      </p:sp>
    </p:spTree>
    <p:extLst>
      <p:ext uri="{BB962C8B-B14F-4D97-AF65-F5344CB8AC3E}">
        <p14:creationId xmlns:p14="http://schemas.microsoft.com/office/powerpoint/2010/main" val="1177069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9DE26-C929-8A7C-88B2-B5AD22DF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4"/>
            <a:ext cx="1077883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QR code followed by BLE or </a:t>
            </a:r>
            <a:r>
              <a:rPr lang="en-US" dirty="0" err="1"/>
              <a:t>WiFi</a:t>
            </a:r>
            <a:r>
              <a:rPr lang="en-US" dirty="0"/>
              <a:t> device retrieval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activation by holder and display of QR code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retrieval using BLE or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NFC handover followed by NFC, BLE or </a:t>
            </a:r>
            <a:r>
              <a:rPr lang="en-US" dirty="0" err="1"/>
              <a:t>WiFi</a:t>
            </a:r>
            <a:r>
              <a:rPr lang="en-US" dirty="0"/>
              <a:t> device retrieval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activation by NFC tap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NFC handover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retrieval, continuing with NFC or switching to BLE or </a:t>
            </a:r>
            <a:r>
              <a:rPr lang="en-US" dirty="0" err="1"/>
              <a:t>WiFi</a:t>
            </a:r>
            <a:endParaRPr lang="en-US" dirty="0"/>
          </a:p>
          <a:p>
            <a:r>
              <a:rPr lang="en-US" dirty="0"/>
              <a:t>Any device retrieval followed by server retrieval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retrieval provides server retrieval token as a data element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Server retrieval using Web API or OIDC as authorized token</a:t>
            </a:r>
          </a:p>
          <a:p>
            <a:r>
              <a:rPr lang="en-US" dirty="0"/>
              <a:t>Any device engagement followed by server retrieval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engagement provides server retrieval token directly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Server retrieval using web API or OIDC as authorized by token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D102F4-98A3-8C4E-389F-EC382A15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2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Data exchange flows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4CBD6-C3EC-C223-C55F-863AE37FFB48}"/>
              </a:ext>
            </a:extLst>
          </p:cNvPr>
          <p:cNvSpPr txBox="1"/>
          <p:nvPr/>
        </p:nvSpPr>
        <p:spPr>
          <a:xfrm rot="1090523">
            <a:off x="6501240" y="2578370"/>
            <a:ext cx="4031678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… and the device does  not authenticate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in these flows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6A8CCA-9E70-CB31-EA98-C354AB1D295C}"/>
              </a:ext>
            </a:extLst>
          </p:cNvPr>
          <p:cNvSpPr txBox="1"/>
          <p:nvPr/>
        </p:nvSpPr>
        <p:spPr>
          <a:xfrm rot="20282925">
            <a:off x="2146127" y="1660962"/>
            <a:ext cx="61028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    But there are many flows…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2B5A630-7597-D7D0-7DDC-7FCC6E7B3BD6}"/>
              </a:ext>
            </a:extLst>
          </p:cNvPr>
          <p:cNvCxnSpPr>
            <a:cxnSpLocks/>
          </p:cNvCxnSpPr>
          <p:nvPr/>
        </p:nvCxnSpPr>
        <p:spPr>
          <a:xfrm flipH="1">
            <a:off x="7668491" y="3782291"/>
            <a:ext cx="374073" cy="937895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778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CD91B72-9789-D215-6610-0F6B46254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381" y="4207087"/>
            <a:ext cx="616529" cy="616529"/>
          </a:xfrm>
          <a:prstGeom prst="rect">
            <a:avLst/>
          </a:prstGeom>
        </p:spPr>
      </p:pic>
      <p:pic>
        <p:nvPicPr>
          <p:cNvPr id="26" name="Picture 2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D1DD6CF-28AD-3B99-6009-ED14B7450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37" y="4214254"/>
            <a:ext cx="616529" cy="61652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8E9E8A3-C3C8-5C93-760A-774D83E33F1D}"/>
              </a:ext>
            </a:extLst>
          </p:cNvPr>
          <p:cNvSpPr txBox="1"/>
          <p:nvPr/>
        </p:nvSpPr>
        <p:spPr>
          <a:xfrm>
            <a:off x="3685298" y="2673399"/>
            <a:ext cx="5122718" cy="2308324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Man-in-the-middle attacker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A931C-31AF-24E4-A3D1-45AC48AC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399"/>
            <a:ext cx="10515600" cy="512874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This attack succeeds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EDBBA7-3FB4-A675-2B85-D9DF9241AB21}"/>
              </a:ext>
            </a:extLst>
          </p:cNvPr>
          <p:cNvSpPr txBox="1"/>
          <p:nvPr/>
        </p:nvSpPr>
        <p:spPr>
          <a:xfrm>
            <a:off x="1018304" y="3906988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Device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D04070-75FC-9EB4-8188-EDB23D3AC6AC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>
            <a:off x="2275609" y="4368653"/>
            <a:ext cx="16781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B38C635-4CB6-0EF5-695B-FB45821F3343}"/>
              </a:ext>
            </a:extLst>
          </p:cNvPr>
          <p:cNvSpPr txBox="1"/>
          <p:nvPr/>
        </p:nvSpPr>
        <p:spPr>
          <a:xfrm>
            <a:off x="10065321" y="3891678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500828-9ED6-F057-73C0-72EAC9C8BD15}"/>
              </a:ext>
            </a:extLst>
          </p:cNvPr>
          <p:cNvSpPr txBox="1"/>
          <p:nvPr/>
        </p:nvSpPr>
        <p:spPr>
          <a:xfrm>
            <a:off x="3953734" y="3906988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Attack reader</a:t>
            </a:r>
          </a:p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A49A0E-B899-115E-ECAF-838F8F28CE3C}"/>
              </a:ext>
            </a:extLst>
          </p:cNvPr>
          <p:cNvSpPr txBox="1"/>
          <p:nvPr/>
        </p:nvSpPr>
        <p:spPr>
          <a:xfrm>
            <a:off x="7046768" y="3616040"/>
            <a:ext cx="1641756" cy="1200329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Impersonator's device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05472C2-9748-A4FA-DF24-E87B1F72C2F3}"/>
              </a:ext>
            </a:extLst>
          </p:cNvPr>
          <p:cNvCxnSpPr>
            <a:cxnSpLocks/>
          </p:cNvCxnSpPr>
          <p:nvPr/>
        </p:nvCxnSpPr>
        <p:spPr>
          <a:xfrm>
            <a:off x="6587836" y="4368653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 descr="Cloud outline">
            <a:extLst>
              <a:ext uri="{FF2B5EF4-FFF2-40B4-BE49-F238E27FC236}">
                <a16:creationId xmlns:a16="http://schemas.microsoft.com/office/drawing/2014/main" id="{151BC5FD-1F0A-9933-33D9-25577E254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0308" y="3604544"/>
            <a:ext cx="1097973" cy="1286108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45E46B-622C-CD8C-4BF5-B22AE7ABDC16}"/>
              </a:ext>
            </a:extLst>
          </p:cNvPr>
          <p:cNvCxnSpPr>
            <a:cxnSpLocks/>
          </p:cNvCxnSpPr>
          <p:nvPr/>
        </p:nvCxnSpPr>
        <p:spPr>
          <a:xfrm>
            <a:off x="5211039" y="4380050"/>
            <a:ext cx="4589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754483-F80C-AD4A-F824-3DE7B0777C1E}"/>
              </a:ext>
            </a:extLst>
          </p:cNvPr>
          <p:cNvCxnSpPr>
            <a:cxnSpLocks/>
          </p:cNvCxnSpPr>
          <p:nvPr/>
        </p:nvCxnSpPr>
        <p:spPr>
          <a:xfrm>
            <a:off x="8688524" y="4368653"/>
            <a:ext cx="13767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5697E45-8D52-3D48-AFB6-2F077CB87287}"/>
              </a:ext>
            </a:extLst>
          </p:cNvPr>
          <p:cNvCxnSpPr>
            <a:cxnSpLocks/>
          </p:cNvCxnSpPr>
          <p:nvPr/>
        </p:nvCxnSpPr>
        <p:spPr>
          <a:xfrm>
            <a:off x="1646956" y="5438773"/>
            <a:ext cx="29319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9461A26-63E3-873B-AFC8-253663B7EFBC}"/>
              </a:ext>
            </a:extLst>
          </p:cNvPr>
          <p:cNvSpPr txBox="1"/>
          <p:nvPr/>
        </p:nvSpPr>
        <p:spPr>
          <a:xfrm>
            <a:off x="1911927" y="5430902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QR code with server retrieval token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43CF2A-DF08-9D45-643A-B5CA53471999}"/>
              </a:ext>
            </a:extLst>
          </p:cNvPr>
          <p:cNvGrpSpPr/>
          <p:nvPr/>
        </p:nvGrpSpPr>
        <p:grpSpPr>
          <a:xfrm>
            <a:off x="1646956" y="4815008"/>
            <a:ext cx="9066063" cy="1397402"/>
            <a:chOff x="1646956" y="2757605"/>
            <a:chExt cx="9066063" cy="351850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47693-CB4A-D6AF-EAC8-5024A4932FBF}"/>
                </a:ext>
              </a:extLst>
            </p:cNvPr>
            <p:cNvCxnSpPr/>
            <p:nvPr/>
          </p:nvCxnSpPr>
          <p:spPr>
            <a:xfrm>
              <a:off x="4582386" y="277291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EA93444-F217-D15F-7E8E-14070BEC98C0}"/>
                </a:ext>
              </a:extLst>
            </p:cNvPr>
            <p:cNvCxnSpPr/>
            <p:nvPr/>
          </p:nvCxnSpPr>
          <p:spPr>
            <a:xfrm>
              <a:off x="1646956" y="277291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FF89A3-55E2-1936-3127-0F73FB27D444}"/>
                </a:ext>
              </a:extLst>
            </p:cNvPr>
            <p:cNvCxnSpPr/>
            <p:nvPr/>
          </p:nvCxnSpPr>
          <p:spPr>
            <a:xfrm>
              <a:off x="7867646" y="2767996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A037611-7F39-0342-AF0A-EC068D3276A4}"/>
                </a:ext>
              </a:extLst>
            </p:cNvPr>
            <p:cNvCxnSpPr/>
            <p:nvPr/>
          </p:nvCxnSpPr>
          <p:spPr>
            <a:xfrm>
              <a:off x="10713019" y="2757605"/>
              <a:ext cx="0" cy="35031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8E7ED1C-FBD9-A013-810E-4046D1D3AFF6}"/>
              </a:ext>
            </a:extLst>
          </p:cNvPr>
          <p:cNvCxnSpPr>
            <a:cxnSpLocks/>
          </p:cNvCxnSpPr>
          <p:nvPr/>
        </p:nvCxnSpPr>
        <p:spPr>
          <a:xfrm>
            <a:off x="4585845" y="5438773"/>
            <a:ext cx="325755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8CC6376-9A16-3E76-1E0D-97815ED70D5D}"/>
              </a:ext>
            </a:extLst>
          </p:cNvPr>
          <p:cNvSpPr txBox="1"/>
          <p:nvPr/>
        </p:nvSpPr>
        <p:spPr>
          <a:xfrm>
            <a:off x="5020538" y="5430902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QR code with server retrieval token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C269804-FDCD-E7C3-AB97-CFDF1D265164}"/>
              </a:ext>
            </a:extLst>
          </p:cNvPr>
          <p:cNvCxnSpPr>
            <a:cxnSpLocks/>
          </p:cNvCxnSpPr>
          <p:nvPr/>
        </p:nvCxnSpPr>
        <p:spPr>
          <a:xfrm>
            <a:off x="7867646" y="5438773"/>
            <a:ext cx="28306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F418B64-B362-97D5-7393-4C1E6E8ED8AB}"/>
              </a:ext>
            </a:extLst>
          </p:cNvPr>
          <p:cNvSpPr txBox="1"/>
          <p:nvPr/>
        </p:nvSpPr>
        <p:spPr>
          <a:xfrm>
            <a:off x="8130886" y="5430902"/>
            <a:ext cx="241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QR code with server retrieval token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37D687-B2C3-FD7D-05B7-0029CCB01479}"/>
              </a:ext>
            </a:extLst>
          </p:cNvPr>
          <p:cNvSpPr txBox="1"/>
          <p:nvPr/>
        </p:nvSpPr>
        <p:spPr>
          <a:xfrm>
            <a:off x="10065320" y="632564"/>
            <a:ext cx="1257305" cy="923330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Issuing</a:t>
            </a:r>
          </a:p>
          <a:p>
            <a:pPr algn="ctr"/>
            <a:r>
              <a:rPr lang="en-US" dirty="0"/>
              <a:t>Authority</a:t>
            </a:r>
          </a:p>
          <a:p>
            <a:pPr algn="ctr"/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5B53018-B18B-5F5B-5A85-2C6CB295C45C}"/>
              </a:ext>
            </a:extLst>
          </p:cNvPr>
          <p:cNvCxnSpPr>
            <a:cxnSpLocks/>
          </p:cNvCxnSpPr>
          <p:nvPr/>
        </p:nvCxnSpPr>
        <p:spPr>
          <a:xfrm flipH="1" flipV="1">
            <a:off x="10541576" y="1555894"/>
            <a:ext cx="1" cy="233578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6A8DB80-EA0C-6667-4AE6-88FD8D56976F}"/>
              </a:ext>
            </a:extLst>
          </p:cNvPr>
          <p:cNvCxnSpPr>
            <a:cxnSpLocks/>
          </p:cNvCxnSpPr>
          <p:nvPr/>
        </p:nvCxnSpPr>
        <p:spPr>
          <a:xfrm flipH="1">
            <a:off x="10818665" y="1555894"/>
            <a:ext cx="1" cy="233578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1F660BB-DA50-A4DC-E868-9446661339E1}"/>
              </a:ext>
            </a:extLst>
          </p:cNvPr>
          <p:cNvSpPr txBox="1"/>
          <p:nvPr/>
        </p:nvSpPr>
        <p:spPr>
          <a:xfrm>
            <a:off x="9164779" y="1868176"/>
            <a:ext cx="13767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Request for certified elements </a:t>
            </a:r>
          </a:p>
          <a:p>
            <a:pPr algn="r"/>
            <a:r>
              <a:rPr lang="en-US" dirty="0"/>
              <a:t>with server retrieval token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4CDC8A-6AF6-EDB5-E943-996184BC944B}"/>
              </a:ext>
            </a:extLst>
          </p:cNvPr>
          <p:cNvSpPr txBox="1"/>
          <p:nvPr/>
        </p:nvSpPr>
        <p:spPr>
          <a:xfrm>
            <a:off x="10846357" y="2280351"/>
            <a:ext cx="126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Certified</a:t>
            </a:r>
          </a:p>
          <a:p>
            <a:r>
              <a:rPr lang="en-US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24981458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59F8-E8D0-D3D0-7BCD-320C1D0A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866"/>
            <a:ext cx="10515600" cy="71553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Surreptitious activation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36B2E-914A-6AD3-CDB3-6358BCC05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852"/>
            <a:ext cx="10515600" cy="497003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Section 6.3.2.2: </a:t>
            </a:r>
          </a:p>
          <a:p>
            <a:pPr marL="457200" lvl="1" indent="0">
              <a:buNone/>
            </a:pPr>
            <a:r>
              <a:rPr lang="en-US" sz="2800" dirty="0"/>
              <a:t>"Activation is done by the </a:t>
            </a:r>
            <a:r>
              <a:rPr lang="en-US" sz="2800" dirty="0" err="1"/>
              <a:t>mDL</a:t>
            </a:r>
            <a:r>
              <a:rPr lang="en-US" sz="2800" dirty="0"/>
              <a:t> holder, or triggered by an </a:t>
            </a:r>
            <a:r>
              <a:rPr lang="en-US" sz="2800" dirty="0" err="1"/>
              <a:t>mDL</a:t>
            </a:r>
            <a:r>
              <a:rPr lang="en-US" sz="2800" dirty="0"/>
              <a:t> reader using NFC."</a:t>
            </a:r>
          </a:p>
          <a:p>
            <a:r>
              <a:rPr lang="en-US" sz="3200" dirty="0"/>
              <a:t>NOTE after 6.3.2.2:</a:t>
            </a:r>
          </a:p>
          <a:p>
            <a:pPr marL="457200" lvl="1" indent="0">
              <a:buNone/>
            </a:pPr>
            <a:r>
              <a:rPr lang="en-US" sz="2800" dirty="0"/>
              <a:t>"It is important to avoid unauthorized access by an </a:t>
            </a:r>
            <a:r>
              <a:rPr lang="en-US" sz="2800" dirty="0" err="1"/>
              <a:t>mDL</a:t>
            </a:r>
            <a:r>
              <a:rPr lang="en-US" sz="2800" dirty="0"/>
              <a:t> reader if </a:t>
            </a:r>
            <a:r>
              <a:rPr lang="en-US" sz="2800" dirty="0" err="1"/>
              <a:t>mDL</a:t>
            </a:r>
            <a:r>
              <a:rPr lang="en-US" sz="2800" dirty="0"/>
              <a:t> activation is triggered by NFC." </a:t>
            </a:r>
            <a:r>
              <a:rPr lang="en-US" sz="2800" b="1" dirty="0">
                <a:solidFill>
                  <a:srgbClr val="FF0000"/>
                </a:solidFill>
              </a:rPr>
              <a:t>--- How?</a:t>
            </a:r>
          </a:p>
          <a:p>
            <a:r>
              <a:rPr lang="en-US" sz="3200" dirty="0"/>
              <a:t>Surreptitious activation can be performed:</a:t>
            </a:r>
          </a:p>
          <a:p>
            <a:pPr lvl="1"/>
            <a:r>
              <a:rPr lang="en-US" sz="2800" dirty="0"/>
              <a:t>Using a COTS reader within 10 cm of the device, in crowded public transportation</a:t>
            </a:r>
          </a:p>
          <a:p>
            <a:pPr lvl="1"/>
            <a:r>
              <a:rPr lang="en-US" sz="2800" dirty="0"/>
              <a:t>Using a loop antenna built into a briefcase within 50 m:</a:t>
            </a:r>
          </a:p>
          <a:p>
            <a:pPr marL="914400" lvl="2" indent="0">
              <a:buNone/>
            </a:pPr>
            <a:r>
              <a:rPr lang="en-GB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http://www.rfidblog.org.uk/hancke-rfidrelay.pdf</a:t>
            </a:r>
            <a:endParaRPr lang="en-US" sz="2800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142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36B2E-914A-6AD3-CDB3-6358BCC05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182"/>
            <a:ext cx="10515600" cy="466869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Device engagement data is transmitted by NFC or in the QR code and contains the server retrieval token in the clear</a:t>
            </a:r>
          </a:p>
          <a:p>
            <a:r>
              <a:rPr lang="en-US" sz="3200" dirty="0"/>
              <a:t>Passive eavesdropping  on NFC can be performed from a distance of several meters: </a:t>
            </a:r>
          </a:p>
          <a:p>
            <a:pPr marL="457200" lvl="1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R. Novotny, J. R.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Guerrieri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Francis and K. Remley, "HF RFID electromagnetic emissions and performance," 2008 IEEE International Symposium on Electromagnetic Compatibility, Detroit, MI, USA, 2008, pp. 1-7,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10.1109/ISEMC.2008.4652133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 codes are designed for a 10:1 distance-to-size ratio, but the attacker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take 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high-resolution photo from several meters and enlarge it before scanning it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capturing the token, the attacker has unfettered access to data elements from the issuing authority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EBCF6C-7B70-E39B-4B58-3B30504D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1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Eavesdropping on device engagement to capture the server retrieval token</a:t>
            </a:r>
          </a:p>
        </p:txBody>
      </p:sp>
    </p:spTree>
    <p:extLst>
      <p:ext uri="{BB962C8B-B14F-4D97-AF65-F5344CB8AC3E}">
        <p14:creationId xmlns:p14="http://schemas.microsoft.com/office/powerpoint/2010/main" val="1852628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14C3-E73D-FDFB-D744-B6CA5228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2"/>
            <a:ext cx="10515600" cy="84022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Architecture</a:t>
            </a:r>
            <a:endParaRPr lang="en-US" dirty="0"/>
          </a:p>
        </p:txBody>
      </p:sp>
      <p:pic>
        <p:nvPicPr>
          <p:cNvPr id="7" name="Picture 6" descr="A diagram of a system&#10;&#10;Description automatically generated">
            <a:extLst>
              <a:ext uri="{FF2B5EF4-FFF2-40B4-BE49-F238E27FC236}">
                <a16:creationId xmlns:a16="http://schemas.microsoft.com/office/drawing/2014/main" id="{7745C8D1-1F8B-D016-84CA-7E38A8882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40674"/>
            <a:ext cx="8364682" cy="512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06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6475-7A0C-70B6-67CD-DC3909CD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Privacy and user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928D9-4EFE-02F8-1480-5A5E7AC7D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UI between the holder and the device and between the holder and issuance authority are out of scope</a:t>
            </a:r>
          </a:p>
          <a:p>
            <a:pPr marL="0" indent="0">
              <a:buNone/>
            </a:pPr>
            <a:r>
              <a:rPr lang="en-US" dirty="0"/>
              <a:t>==&gt; Many aspects of privacy and UX are left to be designed by particular jurisdictions</a:t>
            </a:r>
          </a:p>
          <a:p>
            <a:r>
              <a:rPr lang="en-US" dirty="0"/>
              <a:t>Annex E makes privacy recommendations to be implemented by those jurisdictions</a:t>
            </a:r>
          </a:p>
          <a:p>
            <a:r>
              <a:rPr lang="en-US" dirty="0"/>
              <a:t>Some recommendations are supported but some are hindered by the standard</a:t>
            </a:r>
          </a:p>
        </p:txBody>
      </p:sp>
    </p:spTree>
    <p:extLst>
      <p:ext uri="{BB962C8B-B14F-4D97-AF65-F5344CB8AC3E}">
        <p14:creationId xmlns:p14="http://schemas.microsoft.com/office/powerpoint/2010/main" val="1972264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6475-7A0C-70B6-67CD-DC3909CD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76"/>
            <a:ext cx="10515600" cy="114192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Supported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928D9-4EFE-02F8-1480-5A5E7AC7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000"/>
            <a:ext cx="10515600" cy="1743485"/>
          </a:xfrm>
        </p:spPr>
        <p:txBody>
          <a:bodyPr>
            <a:normAutofit/>
          </a:bodyPr>
          <a:lstStyle/>
          <a:p>
            <a:r>
              <a:rPr lang="en-US" sz="3200" dirty="0"/>
              <a:t>Data minimization</a:t>
            </a:r>
          </a:p>
          <a:p>
            <a:pPr lvl="1"/>
            <a:r>
              <a:rPr lang="en-US" sz="2800" dirty="0"/>
              <a:t>Supported by selective disclosure and age attestations</a:t>
            </a:r>
          </a:p>
          <a:p>
            <a:r>
              <a:rPr lang="en-US" sz="3200" dirty="0"/>
              <a:t>Declaration and authorization of intent to retain elements</a:t>
            </a:r>
          </a:p>
        </p:txBody>
      </p:sp>
    </p:spTree>
    <p:extLst>
      <p:ext uri="{BB962C8B-B14F-4D97-AF65-F5344CB8AC3E}">
        <p14:creationId xmlns:p14="http://schemas.microsoft.com/office/powerpoint/2010/main" val="2380748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D83203-E382-4776-A094-F27B20CCF151}"/>
              </a:ext>
            </a:extLst>
          </p:cNvPr>
          <p:cNvSpPr txBox="1">
            <a:spLocks/>
          </p:cNvSpPr>
          <p:nvPr/>
        </p:nvSpPr>
        <p:spPr>
          <a:xfrm>
            <a:off x="838200" y="18698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Informed consent</a:t>
            </a:r>
          </a:p>
          <a:p>
            <a:pPr lvl="1"/>
            <a:r>
              <a:rPr lang="en-US" sz="2800" dirty="0"/>
              <a:t>Hindered by the following statement in Section 7.2.1: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2400" dirty="0"/>
              <a:t>"An </a:t>
            </a:r>
            <a:r>
              <a:rPr lang="en-US" sz="2400" dirty="0" err="1"/>
              <a:t>mDL</a:t>
            </a:r>
            <a:r>
              <a:rPr lang="en-US" sz="2400" dirty="0"/>
              <a:t> shall not require </a:t>
            </a:r>
            <a:r>
              <a:rPr lang="en-US" sz="2400" dirty="0" err="1"/>
              <a:t>mdoc</a:t>
            </a:r>
            <a:r>
              <a:rPr lang="en-US" sz="2400" dirty="0"/>
              <a:t> reader authentication as a precondition for the release of any of the mandatory data elements"</a:t>
            </a:r>
          </a:p>
          <a:p>
            <a:r>
              <a:rPr lang="en-US" sz="3200" dirty="0" err="1"/>
              <a:t>Unlinkability</a:t>
            </a:r>
            <a:endParaRPr lang="en-US" sz="3200" dirty="0"/>
          </a:p>
          <a:p>
            <a:pPr lvl="1"/>
            <a:r>
              <a:rPr lang="en-US" sz="2800" dirty="0"/>
              <a:t>Partially supported by rotation of the </a:t>
            </a:r>
            <a:r>
              <a:rPr lang="en-US" sz="2800" dirty="0" err="1"/>
              <a:t>mdoc</a:t>
            </a:r>
            <a:r>
              <a:rPr lang="en-US" sz="2800" dirty="0"/>
              <a:t> key pair</a:t>
            </a:r>
          </a:p>
          <a:p>
            <a:pPr lvl="1"/>
            <a:r>
              <a:rPr lang="en-US" sz="2800" dirty="0"/>
              <a:t>Rotation fails to prevent </a:t>
            </a:r>
            <a:r>
              <a:rPr lang="en-US" sz="2800" dirty="0" err="1"/>
              <a:t>linkability</a:t>
            </a:r>
            <a:r>
              <a:rPr lang="en-US" sz="2800" dirty="0"/>
              <a:t> by readers in collusion with the issuer; full unlikability requires zero-knowledge technology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5B8BDF-E1E3-9547-F855-D4F7995F4153}"/>
              </a:ext>
            </a:extLst>
          </p:cNvPr>
          <p:cNvSpPr txBox="1">
            <a:spLocks/>
          </p:cNvSpPr>
          <p:nvPr/>
        </p:nvSpPr>
        <p:spPr>
          <a:xfrm>
            <a:off x="848034" y="566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6"/>
                </a:solidFill>
              </a:rPr>
              <a:t>Hindered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93694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system&#10;&#10;Description automatically generated">
            <a:extLst>
              <a:ext uri="{FF2B5EF4-FFF2-40B4-BE49-F238E27FC236}">
                <a16:creationId xmlns:a16="http://schemas.microsoft.com/office/drawing/2014/main" id="{7745C8D1-1F8B-D016-84CA-7E38A8882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40674"/>
            <a:ext cx="8364682" cy="51298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6901FE-80CE-9E4F-0F0F-DEF5F52D4391}"/>
              </a:ext>
            </a:extLst>
          </p:cNvPr>
          <p:cNvSpPr txBox="1"/>
          <p:nvPr/>
        </p:nvSpPr>
        <p:spPr>
          <a:xfrm rot="2911307">
            <a:off x="6877411" y="2776512"/>
            <a:ext cx="170902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In scope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2CD9F-DBC9-AB30-2346-2C7FB475EDC5}"/>
              </a:ext>
            </a:extLst>
          </p:cNvPr>
          <p:cNvSpPr txBox="1"/>
          <p:nvPr/>
        </p:nvSpPr>
        <p:spPr>
          <a:xfrm>
            <a:off x="4765839" y="5060373"/>
            <a:ext cx="18323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</a:rPr>
              <a:t>In scope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1DFD79-A652-DD9A-FF21-BE306B8F30BB}"/>
              </a:ext>
            </a:extLst>
          </p:cNvPr>
          <p:cNvCxnSpPr>
            <a:cxnSpLocks/>
          </p:cNvCxnSpPr>
          <p:nvPr/>
        </p:nvCxnSpPr>
        <p:spPr>
          <a:xfrm flipH="1" flipV="1">
            <a:off x="6946891" y="2493818"/>
            <a:ext cx="1116454" cy="1408949"/>
          </a:xfrm>
          <a:prstGeom prst="straightConnector1">
            <a:avLst/>
          </a:prstGeom>
          <a:ln w="571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DEA1916-C7D0-B191-D7A5-052FE075CA7E}"/>
              </a:ext>
            </a:extLst>
          </p:cNvPr>
          <p:cNvCxnSpPr>
            <a:cxnSpLocks/>
          </p:cNvCxnSpPr>
          <p:nvPr/>
        </p:nvCxnSpPr>
        <p:spPr>
          <a:xfrm flipH="1">
            <a:off x="4083627" y="5185064"/>
            <a:ext cx="3335482" cy="0"/>
          </a:xfrm>
          <a:prstGeom prst="straightConnector1">
            <a:avLst/>
          </a:prstGeom>
          <a:ln w="5715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33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system&#10;&#10;Description automatically generated">
            <a:extLst>
              <a:ext uri="{FF2B5EF4-FFF2-40B4-BE49-F238E27FC236}">
                <a16:creationId xmlns:a16="http://schemas.microsoft.com/office/drawing/2014/main" id="{7745C8D1-1F8B-D016-84CA-7E38A8882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40674"/>
            <a:ext cx="8364682" cy="51298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BAEF78-E3A9-C209-D4DE-8B30E487D340}"/>
              </a:ext>
            </a:extLst>
          </p:cNvPr>
          <p:cNvSpPr txBox="1"/>
          <p:nvPr/>
        </p:nvSpPr>
        <p:spPr>
          <a:xfrm rot="19506949">
            <a:off x="3291093" y="2799548"/>
            <a:ext cx="232801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Out of scope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1A41535-FEE8-F34C-F60D-A8FA43CB1E79}"/>
              </a:ext>
            </a:extLst>
          </p:cNvPr>
          <p:cNvCxnSpPr>
            <a:cxnSpLocks/>
          </p:cNvCxnSpPr>
          <p:nvPr/>
        </p:nvCxnSpPr>
        <p:spPr>
          <a:xfrm flipV="1">
            <a:off x="3761509" y="2527687"/>
            <a:ext cx="2249632" cy="1535158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1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system&#10;&#10;Description automatically generated">
            <a:extLst>
              <a:ext uri="{FF2B5EF4-FFF2-40B4-BE49-F238E27FC236}">
                <a16:creationId xmlns:a16="http://schemas.microsoft.com/office/drawing/2014/main" id="{7745C8D1-1F8B-D016-84CA-7E38A8882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40674"/>
            <a:ext cx="8364682" cy="51298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A6B618A-A112-50F3-6178-E3A80B5071F5}"/>
              </a:ext>
            </a:extLst>
          </p:cNvPr>
          <p:cNvSpPr/>
          <p:nvPr/>
        </p:nvSpPr>
        <p:spPr>
          <a:xfrm>
            <a:off x="2047009" y="1197516"/>
            <a:ext cx="2826327" cy="1930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439321-AABB-4C7B-81CC-0F3039B28A4B}"/>
              </a:ext>
            </a:extLst>
          </p:cNvPr>
          <p:cNvSpPr/>
          <p:nvPr/>
        </p:nvSpPr>
        <p:spPr>
          <a:xfrm>
            <a:off x="1998517" y="4589604"/>
            <a:ext cx="1056409" cy="1211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BC8FF4-BD11-5B19-491F-AB1C5D4F5671}"/>
              </a:ext>
            </a:extLst>
          </p:cNvPr>
          <p:cNvGrpSpPr/>
          <p:nvPr/>
        </p:nvGrpSpPr>
        <p:grpSpPr>
          <a:xfrm>
            <a:off x="2087850" y="1299485"/>
            <a:ext cx="628504" cy="912130"/>
            <a:chOff x="786244" y="1756790"/>
            <a:chExt cx="772395" cy="121560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CB14AC3-6DAF-9BBE-E273-64B2707788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3772" y="1963980"/>
              <a:ext cx="8586" cy="535937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FFFB911-4FF1-63CE-D5C0-17EEDE5108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9942" y="2484004"/>
              <a:ext cx="232414" cy="488395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123EA44-CE96-9164-7356-EC6B61374EA0}"/>
                </a:ext>
              </a:extLst>
            </p:cNvPr>
            <p:cNvCxnSpPr>
              <a:cxnSpLocks/>
            </p:cNvCxnSpPr>
            <p:nvPr/>
          </p:nvCxnSpPr>
          <p:spPr>
            <a:xfrm>
              <a:off x="1173772" y="2484004"/>
              <a:ext cx="232414" cy="488395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C04A29-BD26-DBF2-8CFA-73C7F3BA7BDC}"/>
                </a:ext>
              </a:extLst>
            </p:cNvPr>
            <p:cNvCxnSpPr>
              <a:cxnSpLocks/>
            </p:cNvCxnSpPr>
            <p:nvPr/>
          </p:nvCxnSpPr>
          <p:spPr>
            <a:xfrm>
              <a:off x="786244" y="2148931"/>
              <a:ext cx="772395" cy="2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30CEA98-64EE-9A6C-3626-177901E42C62}"/>
                </a:ext>
              </a:extLst>
            </p:cNvPr>
            <p:cNvSpPr/>
            <p:nvPr/>
          </p:nvSpPr>
          <p:spPr>
            <a:xfrm>
              <a:off x="1046681" y="1756790"/>
              <a:ext cx="262574" cy="2547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22CBDCE-637F-4997-0DEF-19DFB4C36571}"/>
              </a:ext>
            </a:extLst>
          </p:cNvPr>
          <p:cNvSpPr txBox="1"/>
          <p:nvPr/>
        </p:nvSpPr>
        <p:spPr>
          <a:xfrm>
            <a:off x="2501547" y="1598992"/>
            <a:ext cx="118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Holder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4708016-4EB6-6492-4536-75977E6B6739}"/>
              </a:ext>
            </a:extLst>
          </p:cNvPr>
          <p:cNvCxnSpPr>
            <a:cxnSpLocks/>
          </p:cNvCxnSpPr>
          <p:nvPr/>
        </p:nvCxnSpPr>
        <p:spPr>
          <a:xfrm>
            <a:off x="3579668" y="1922379"/>
            <a:ext cx="165735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A4B80FC-4964-44EA-3599-88962068F64F}"/>
              </a:ext>
            </a:extLst>
          </p:cNvPr>
          <p:cNvCxnSpPr>
            <a:cxnSpLocks/>
          </p:cNvCxnSpPr>
          <p:nvPr/>
        </p:nvCxnSpPr>
        <p:spPr>
          <a:xfrm>
            <a:off x="3054926" y="2186367"/>
            <a:ext cx="398731" cy="20287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863F21D-A41E-EBC4-4179-175BD31DED65}"/>
              </a:ext>
            </a:extLst>
          </p:cNvPr>
          <p:cNvSpPr txBox="1"/>
          <p:nvPr/>
        </p:nvSpPr>
        <p:spPr>
          <a:xfrm rot="15484352">
            <a:off x="1845859" y="3041011"/>
            <a:ext cx="22012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Out of scope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60FF03-2951-0447-D167-A77DFD5683D7}"/>
              </a:ext>
            </a:extLst>
          </p:cNvPr>
          <p:cNvCxnSpPr>
            <a:cxnSpLocks/>
          </p:cNvCxnSpPr>
          <p:nvPr/>
        </p:nvCxnSpPr>
        <p:spPr>
          <a:xfrm flipV="1">
            <a:off x="3761509" y="2538078"/>
            <a:ext cx="2249632" cy="1535158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BBAEF78-E3A9-C209-D4DE-8B30E487D340}"/>
              </a:ext>
            </a:extLst>
          </p:cNvPr>
          <p:cNvSpPr txBox="1"/>
          <p:nvPr/>
        </p:nvSpPr>
        <p:spPr>
          <a:xfrm rot="19506949">
            <a:off x="3322644" y="2884782"/>
            <a:ext cx="23280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Out of scope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DCF287-60E4-4644-31F3-F87C86CEFDDD}"/>
              </a:ext>
            </a:extLst>
          </p:cNvPr>
          <p:cNvSpPr txBox="1"/>
          <p:nvPr/>
        </p:nvSpPr>
        <p:spPr>
          <a:xfrm>
            <a:off x="3489843" y="1436928"/>
            <a:ext cx="1787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Out of scope</a:t>
            </a:r>
          </a:p>
        </p:txBody>
      </p:sp>
    </p:spTree>
    <p:extLst>
      <p:ext uri="{BB962C8B-B14F-4D97-AF65-F5344CB8AC3E}">
        <p14:creationId xmlns:p14="http://schemas.microsoft.com/office/powerpoint/2010/main" val="48524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14C3-E73D-FDFB-D744-B6CA5228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504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Data elements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6EAA47-524C-4682-3877-91CEF1C3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164281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Table 5 of the standard lists the data elements of a driver's license, some mandatory, some optional</a:t>
            </a:r>
          </a:p>
          <a:p>
            <a:r>
              <a:rPr lang="en-US" sz="3500" dirty="0"/>
              <a:t>For example:</a:t>
            </a:r>
          </a:p>
          <a:p>
            <a:pPr lvl="1"/>
            <a:r>
              <a:rPr lang="en-US" sz="3000" dirty="0"/>
              <a:t>Family and given names in ISO/IEC 8859-1 Latin No. 1 (mandatory)</a:t>
            </a:r>
          </a:p>
          <a:p>
            <a:pPr lvl="1"/>
            <a:r>
              <a:rPr lang="en-US" sz="3000" dirty="0"/>
              <a:t>Family and given names in UTF-8 national characters (optional)</a:t>
            </a:r>
          </a:p>
          <a:p>
            <a:pPr lvl="1"/>
            <a:r>
              <a:rPr lang="en-US" sz="3000" dirty="0"/>
              <a:t>Date of birth (mandatory)</a:t>
            </a:r>
          </a:p>
          <a:p>
            <a:pPr lvl="1"/>
            <a:r>
              <a:rPr lang="en-US" sz="3000" dirty="0"/>
              <a:t>Portrait of the holder (mandatory, jpeg)</a:t>
            </a:r>
          </a:p>
          <a:p>
            <a:pPr lvl="1"/>
            <a:r>
              <a:rPr lang="en-US" sz="3000" dirty="0"/>
              <a:t>Driving privileges, as defined in ISO/IEC 18013-1:2018 (mandatory)</a:t>
            </a:r>
          </a:p>
          <a:p>
            <a:pPr lvl="1"/>
            <a:r>
              <a:rPr lang="en-US" sz="3000" dirty="0"/>
              <a:t>Full address (optional)</a:t>
            </a:r>
          </a:p>
          <a:p>
            <a:pPr lvl="1"/>
            <a:r>
              <a:rPr lang="en-US" sz="3000" dirty="0"/>
              <a:t>Image of handwritten signature (optional)</a:t>
            </a:r>
          </a:p>
          <a:p>
            <a:pPr lvl="1"/>
            <a:endParaRPr lang="en-US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91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6EAA47-524C-4682-3877-91CEF1C3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274"/>
            <a:ext cx="10913918" cy="5259033"/>
          </a:xfrm>
        </p:spPr>
        <p:txBody>
          <a:bodyPr>
            <a:noAutofit/>
          </a:bodyPr>
          <a:lstStyle/>
          <a:p>
            <a:r>
              <a:rPr lang="en-US" sz="3200" dirty="0"/>
              <a:t>A data element has an identifier that is unique within a namespace</a:t>
            </a:r>
          </a:p>
          <a:p>
            <a:r>
              <a:rPr lang="en-US" sz="3200" dirty="0"/>
              <a:t>The data elements of Table 5 comprise the namespace: </a:t>
            </a:r>
          </a:p>
          <a:p>
            <a:pPr marL="457200" lvl="1" indent="0">
              <a:buNone/>
            </a:pPr>
            <a:r>
              <a:rPr lang="en-US" sz="2800" dirty="0"/>
              <a:t>org.iso.18013-5.1.mDL</a:t>
            </a:r>
          </a:p>
          <a:p>
            <a:r>
              <a:rPr lang="en-US" sz="3200" dirty="0"/>
              <a:t>The standard cites examples of extensions of the defined namespace:</a:t>
            </a:r>
          </a:p>
          <a:p>
            <a:pPr marL="457200" lvl="1" indent="0">
              <a:buNone/>
            </a:pPr>
            <a:r>
              <a:rPr lang="en-US" sz="2800" dirty="0"/>
              <a:t>org.iso.18013-5.1.mDL.US (United States)</a:t>
            </a:r>
          </a:p>
          <a:p>
            <a:pPr marL="457200" lvl="1" indent="0">
              <a:buNone/>
            </a:pPr>
            <a:r>
              <a:rPr lang="en-US" sz="2800" dirty="0"/>
              <a:t>org.iso.18013-5.1.mDL.US-IA (Iowa)</a:t>
            </a:r>
          </a:p>
          <a:p>
            <a:r>
              <a:rPr lang="en-US" sz="3200" dirty="0"/>
              <a:t>But any namespace can be used</a:t>
            </a:r>
          </a:p>
          <a:p>
            <a:pPr marL="0" indent="0">
              <a:buNone/>
            </a:pPr>
            <a:r>
              <a:rPr lang="en-US" sz="3200" dirty="0"/>
              <a:t>=&gt; </a:t>
            </a:r>
            <a:r>
              <a:rPr lang="en-US" sz="3200" b="1" i="1" dirty="0">
                <a:solidFill>
                  <a:schemeClr val="accent6"/>
                </a:solidFill>
              </a:rPr>
              <a:t>General purpose specification of mobile credentials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8C01B0C-EC94-682F-CC04-9920E0DB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504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Namespaces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2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33673</TotalTime>
  <Words>2810</Words>
  <Application>Microsoft Office PowerPoint</Application>
  <PresentationFormat>Widescreen</PresentationFormat>
  <Paragraphs>380</Paragraphs>
  <Slides>42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Outline</vt:lpstr>
      <vt:lpstr>In a nutshell</vt:lpstr>
      <vt:lpstr>Architecture</vt:lpstr>
      <vt:lpstr>PowerPoint Presentation</vt:lpstr>
      <vt:lpstr>PowerPoint Presentation</vt:lpstr>
      <vt:lpstr>PowerPoint Presentation</vt:lpstr>
      <vt:lpstr>Data elements</vt:lpstr>
      <vt:lpstr>Namespaces</vt:lpstr>
      <vt:lpstr>Terminology</vt:lpstr>
      <vt:lpstr>Selective disclosure</vt:lpstr>
      <vt:lpstr>Comparison to other methods of selective disclosure</vt:lpstr>
      <vt:lpstr>SD-JWT (Oauth Working group)</vt:lpstr>
      <vt:lpstr>Merkle tree with typed nodes</vt:lpstr>
      <vt:lpstr>X.509 certificate with selectively opened folders</vt:lpstr>
      <vt:lpstr>Selective disclosure with  anonymous credentials</vt:lpstr>
      <vt:lpstr>(Selective disclosure with anonymous credentials, continued)</vt:lpstr>
      <vt:lpstr>(Selective disclosure with anonymous credentials, continued)</vt:lpstr>
      <vt:lpstr>PowerPoint Presentation</vt:lpstr>
      <vt:lpstr>(Selective disclosure with anonymous credentials, continued)</vt:lpstr>
      <vt:lpstr>(Selective disclosure with anonymous credentials, continued)</vt:lpstr>
      <vt:lpstr>(Selective disclosure with anonymous credentials, continued)</vt:lpstr>
      <vt:lpstr>(Selective disclosure with anonymous credentials, continued)</vt:lpstr>
      <vt:lpstr>Data exchange phases</vt:lpstr>
      <vt:lpstr>Data exchange flows</vt:lpstr>
      <vt:lpstr>Authentication in device retrieval</vt:lpstr>
      <vt:lpstr>Security innovations</vt:lpstr>
      <vt:lpstr>ECDH-agreed MAC</vt:lpstr>
      <vt:lpstr>Unconventional use of OpenID Connect (OIDC)</vt:lpstr>
      <vt:lpstr>Vulnerabilities</vt:lpstr>
      <vt:lpstr>Vulnerability to man-in-the-middle attacks</vt:lpstr>
      <vt:lpstr>PowerPoint Presentation</vt:lpstr>
      <vt:lpstr>PowerPoint Presentation</vt:lpstr>
      <vt:lpstr>PowerPoint Presentation</vt:lpstr>
      <vt:lpstr>PowerPoint Presentation</vt:lpstr>
      <vt:lpstr>Data exchange flows</vt:lpstr>
      <vt:lpstr>PowerPoint Presentation</vt:lpstr>
      <vt:lpstr>Surreptitious activation</vt:lpstr>
      <vt:lpstr>Eavesdropping on device engagement to capture the server retrieval token</vt:lpstr>
      <vt:lpstr>Privacy and user experience</vt:lpstr>
      <vt:lpstr>Supported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Cardholder Authentication Without Interaction with the Card Issuing Bank</dc:title>
  <dc:creator>Francisco Corella</dc:creator>
  <cp:lastModifiedBy>Francisco Corella</cp:lastModifiedBy>
  <cp:revision>7</cp:revision>
  <dcterms:created xsi:type="dcterms:W3CDTF">2022-11-02T03:26:05Z</dcterms:created>
  <dcterms:modified xsi:type="dcterms:W3CDTF">2023-10-27T03:24:20Z</dcterms:modified>
</cp:coreProperties>
</file>